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821" r:id="rId2"/>
    <p:sldId id="846" r:id="rId3"/>
    <p:sldId id="845" r:id="rId4"/>
    <p:sldId id="751" r:id="rId5"/>
    <p:sldId id="752" r:id="rId6"/>
    <p:sldId id="848" r:id="rId7"/>
    <p:sldId id="783" r:id="rId8"/>
    <p:sldId id="819" r:id="rId9"/>
    <p:sldId id="795" r:id="rId10"/>
    <p:sldId id="820" r:id="rId11"/>
    <p:sldId id="746" r:id="rId12"/>
    <p:sldId id="843" r:id="rId13"/>
    <p:sldId id="810" r:id="rId14"/>
    <p:sldId id="811" r:id="rId15"/>
    <p:sldId id="834" r:id="rId16"/>
    <p:sldId id="812" r:id="rId17"/>
    <p:sldId id="842" r:id="rId18"/>
    <p:sldId id="809" r:id="rId19"/>
    <p:sldId id="849" r:id="rId20"/>
    <p:sldId id="850" r:id="rId21"/>
    <p:sldId id="825" r:id="rId22"/>
    <p:sldId id="851" r:id="rId23"/>
    <p:sldId id="815" r:id="rId24"/>
    <p:sldId id="854" r:id="rId25"/>
    <p:sldId id="852" r:id="rId26"/>
    <p:sldId id="853" r:id="rId27"/>
    <p:sldId id="855" r:id="rId28"/>
    <p:sldId id="856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42" autoAdjust="0"/>
    <p:restoredTop sz="50000" autoAdjust="0"/>
  </p:normalViewPr>
  <p:slideViewPr>
    <p:cSldViewPr snapToGrid="0" snapToObjects="1">
      <p:cViewPr varScale="1">
        <p:scale>
          <a:sx n="155" d="100"/>
          <a:sy n="155" d="100"/>
        </p:scale>
        <p:origin x="208" y="10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4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D6A9-A20B-4C4B-A97E-C85822943986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84598-50FB-3B45-8257-81D81C4F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9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Linked data with intent  …. Locate  use and measure .. Here is an example where that happens .. </a:t>
            </a:r>
          </a:p>
          <a:p>
            <a:endParaRPr lang="en-US" dirty="0"/>
          </a:p>
          <a:p>
            <a:r>
              <a:rPr lang="en-US" dirty="0"/>
              <a:t>Being seen is a impressions … clicking … and fulfillment .. </a:t>
            </a:r>
          </a:p>
          <a:p>
            <a:endParaRPr lang="en-US" dirty="0"/>
          </a:p>
          <a:p>
            <a:r>
              <a:rPr lang="en-US" dirty="0"/>
              <a:t>Linked Data with intent ….   You can measure each step .. </a:t>
            </a:r>
          </a:p>
          <a:p>
            <a:endParaRPr lang="en-US" dirty="0"/>
          </a:p>
          <a:p>
            <a:r>
              <a:rPr lang="en-US" dirty="0"/>
              <a:t>** metaphors are missing here from my pitch </a:t>
            </a:r>
          </a:p>
          <a:p>
            <a:endParaRPr lang="en-US" dirty="0"/>
          </a:p>
          <a:p>
            <a:r>
              <a:rPr lang="en-US" dirty="0"/>
              <a:t>Term – multiple dimensions .. Success across multiple dimensions  </a:t>
            </a:r>
          </a:p>
          <a:p>
            <a:endParaRPr lang="en-US" dirty="0"/>
          </a:p>
          <a:p>
            <a:r>
              <a:rPr lang="en-US" dirty="0"/>
              <a:t>**** This is something we need to speak to better …. We are going to be modeling it this way in the stats and dashboard ..*****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4598-50FB-3B45-8257-81D81C4FBA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774"/>
            <a:ext cx="7772400" cy="18790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8796"/>
            <a:ext cx="6400800" cy="209030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093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7003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65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717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12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917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353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156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43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776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827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967B-298A-CB41-B8FC-28880A720AD9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F53A-C0E4-5C46-8F12-539B36AA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9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20" Type="http://schemas.openxmlformats.org/officeDocument/2006/relationships/image" Target="../media/image30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20.png"/><Relationship Id="rId14" Type="http://schemas.openxmlformats.org/officeDocument/2006/relationships/image" Target="../media/image19.png"/><Relationship Id="rId15" Type="http://schemas.openxmlformats.org/officeDocument/2006/relationships/image" Target="../media/image25.png"/><Relationship Id="rId16" Type="http://schemas.openxmlformats.org/officeDocument/2006/relationships/image" Target="../media/image21.png"/><Relationship Id="rId17" Type="http://schemas.openxmlformats.org/officeDocument/2006/relationships/image" Target="../media/image23.png"/><Relationship Id="rId18" Type="http://schemas.openxmlformats.org/officeDocument/2006/relationships/image" Target="../media/image26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org" TargetMode="External"/><Relationship Id="rId4" Type="http://schemas.openxmlformats.org/officeDocument/2006/relationships/hyperlink" Target="http://link.library.org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10" Type="http://schemas.openxmlformats.org/officeDocument/2006/relationships/image" Target="../media/image21.png"/><Relationship Id="rId11" Type="http://schemas.openxmlformats.org/officeDocument/2006/relationships/image" Target="../media/image19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5.png"/><Relationship Id="rId18" Type="http://schemas.openxmlformats.org/officeDocument/2006/relationships/image" Target="../media/image42.png"/><Relationship Id="rId1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49.png"/><Relationship Id="rId1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Relationship Id="rId3" Type="http://schemas.openxmlformats.org/officeDocument/2006/relationships/hyperlink" Target="http://loc.library.lin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3.pn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Relationship Id="rId3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Relationship Id="rId3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library.link" TargetMode="Externa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1.png"/><Relationship Id="rId1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230"/>
          <a:stretch/>
        </p:blipFill>
        <p:spPr>
          <a:xfrm>
            <a:off x="0" y="-274381"/>
            <a:ext cx="9144000" cy="41911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7803" y="50802"/>
            <a:ext cx="8893843" cy="169313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Becoming Data Native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b="0" dirty="0" smtClean="0"/>
              <a:t>How BIBFRAME Extensibility Delivers Libraries </a:t>
            </a:r>
            <a:br>
              <a:rPr lang="en-US" sz="2000" b="0" dirty="0" smtClean="0"/>
            </a:br>
            <a:r>
              <a:rPr lang="en-US" sz="2000" b="0" dirty="0"/>
              <a:t>A</a:t>
            </a:r>
            <a:r>
              <a:rPr lang="en-US" sz="2000" b="0" dirty="0" smtClean="0"/>
              <a:t> Path to Scalable, Revolutionary Evolution</a:t>
            </a:r>
            <a:endParaRPr lang="en-US" sz="2400" b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2866" y="4005708"/>
            <a:ext cx="6037934" cy="1510763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>
                <a:latin typeface="Helvetica"/>
                <a:cs typeface="Helvetica"/>
              </a:rPr>
              <a:t>Eric Miller, President and CEO</a:t>
            </a:r>
          </a:p>
          <a:p>
            <a:pPr algn="l"/>
            <a:r>
              <a:rPr lang="en-US" sz="1600" dirty="0" smtClean="0">
                <a:latin typeface="Helvetica"/>
                <a:cs typeface="Helvetica"/>
              </a:rPr>
              <a:t>	Zepheira and The Library.Link Network</a:t>
            </a:r>
          </a:p>
        </p:txBody>
      </p:sp>
      <p:pic>
        <p:nvPicPr>
          <p:cNvPr id="2" name="Picture 1" descr="library_link_logo_t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52" y="4005708"/>
            <a:ext cx="2922948" cy="11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0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27" y="79868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0" dirty="0"/>
              <a:t>Linked Data is about </a:t>
            </a:r>
            <a:r>
              <a:rPr lang="en-US" sz="2800" dirty="0"/>
              <a:t>connections</a:t>
            </a:r>
            <a:r>
              <a:rPr lang="en-US" sz="2800" b="0" dirty="0"/>
              <a:t> and </a:t>
            </a:r>
            <a:r>
              <a:rPr lang="en-US" sz="2800" dirty="0"/>
              <a:t>transforming</a:t>
            </a:r>
            <a:r>
              <a:rPr lang="en-US" sz="2800" b="0" dirty="0"/>
              <a:t> the way data 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49" y="1245191"/>
            <a:ext cx="14627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1. Source</a:t>
            </a:r>
          </a:p>
          <a:p>
            <a:pPr algn="ctr"/>
            <a:r>
              <a:rPr lang="en-US" sz="1600" dirty="0"/>
              <a:t>Data &amp; Context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4356" y="1258925"/>
            <a:ext cx="1321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 Conversion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2217" y="1316555"/>
            <a:ext cx="155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3. Reconciliation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2769" y="1241604"/>
            <a:ext cx="1137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4. Network</a:t>
            </a:r>
            <a:br>
              <a:rPr lang="en-US" sz="1600" dirty="0"/>
            </a:br>
            <a:r>
              <a:rPr lang="en-US" sz="1600" dirty="0"/>
              <a:t>Connection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36641" y="1253766"/>
            <a:ext cx="12173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5. Web</a:t>
            </a:r>
          </a:p>
          <a:p>
            <a:pPr algn="ctr"/>
            <a:r>
              <a:rPr lang="en-US" sz="1600" dirty="0"/>
              <a:t>Connections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5437" y="1554918"/>
            <a:ext cx="1477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Transformation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09670" y="1295262"/>
            <a:ext cx="832068" cy="332995"/>
            <a:chOff x="1742966" y="1295262"/>
            <a:chExt cx="832068" cy="33299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42966" y="1295262"/>
              <a:ext cx="832068" cy="3329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742966" y="1295262"/>
              <a:ext cx="832068" cy="3016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03537" y="4605051"/>
            <a:ext cx="68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MARC</a:t>
            </a:r>
          </a:p>
          <a:p>
            <a:r>
              <a:rPr lang="en-US" sz="1200" dirty="0"/>
              <a:t>Records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9423" y="4586799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Linked Data</a:t>
            </a:r>
          </a:p>
          <a:p>
            <a:r>
              <a:rPr lang="en-US" sz="1200" dirty="0"/>
              <a:t>Resources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0428" y="1904920"/>
            <a:ext cx="1248171" cy="1243112"/>
          </a:xfrm>
          <a:prstGeom prst="rect">
            <a:avLst/>
          </a:prstGeom>
          <a:ln w="28575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800" b="1" dirty="0">
                <a:latin typeface="Rockwell"/>
                <a:cs typeface="Rockwell"/>
              </a:rPr>
              <a:t>245: </a:t>
            </a:r>
            <a:r>
              <a:rPr lang="en-US" sz="800" dirty="0">
                <a:latin typeface="Rockwell"/>
                <a:cs typeface="Rockwell"/>
              </a:rPr>
              <a:t>The Principle of </a:t>
            </a:r>
            <a:br>
              <a:rPr lang="en-US" sz="800" dirty="0">
                <a:latin typeface="Rockwell"/>
                <a:cs typeface="Rockwell"/>
              </a:rPr>
            </a:br>
            <a:r>
              <a:rPr lang="en-US" sz="800" dirty="0">
                <a:latin typeface="Rockwell"/>
                <a:cs typeface="Rockwell"/>
              </a:rPr>
              <a:t>         Relativity</a:t>
            </a:r>
            <a:endParaRPr lang="en-US" sz="800" b="1" dirty="0">
              <a:latin typeface="Rockwell"/>
              <a:cs typeface="Rockwell"/>
            </a:endParaRPr>
          </a:p>
          <a:p>
            <a:r>
              <a:rPr lang="en-US" sz="800" b="1" dirty="0" smtClean="0">
                <a:latin typeface="Rockwell"/>
                <a:cs typeface="Rockwell"/>
              </a:rPr>
              <a:t>100: </a:t>
            </a:r>
            <a:endParaRPr lang="en-US" sz="800" b="1" dirty="0">
              <a:latin typeface="Rockwell"/>
              <a:cs typeface="Rockwell"/>
            </a:endParaRPr>
          </a:p>
          <a:p>
            <a:r>
              <a:rPr lang="en-US" sz="800" dirty="0">
                <a:latin typeface="Rockwell"/>
                <a:cs typeface="Rockwell"/>
              </a:rPr>
              <a:t>      Albert Einstein</a:t>
            </a:r>
            <a:endParaRPr lang="en-US" sz="800" b="1" dirty="0">
              <a:latin typeface="Rockwell"/>
              <a:cs typeface="Rockwell"/>
            </a:endParaRPr>
          </a:p>
          <a:p>
            <a:r>
              <a:rPr lang="en-US" sz="800" b="1" dirty="0">
                <a:latin typeface="Rockwell"/>
                <a:cs typeface="Rockwell"/>
              </a:rPr>
              <a:t>6xx: </a:t>
            </a:r>
          </a:p>
          <a:p>
            <a:r>
              <a:rPr lang="en-US" sz="800" dirty="0">
                <a:latin typeface="Rockwell"/>
                <a:cs typeface="Rockwell"/>
              </a:rPr>
              <a:t>      Theoretical Physics</a:t>
            </a:r>
          </a:p>
          <a:p>
            <a:r>
              <a:rPr lang="en-US" sz="800" b="1" dirty="0">
                <a:latin typeface="Rockwell"/>
                <a:cs typeface="Rockwell"/>
              </a:rPr>
              <a:t>      </a:t>
            </a:r>
            <a:r>
              <a:rPr lang="en-US" sz="800" dirty="0">
                <a:latin typeface="Rockwell"/>
                <a:cs typeface="Rockwell"/>
              </a:rPr>
              <a:t>Albert Einstein  </a:t>
            </a:r>
          </a:p>
          <a:p>
            <a:r>
              <a:rPr lang="en-US" sz="800" b="1" dirty="0">
                <a:latin typeface="Rockwell"/>
                <a:cs typeface="Rockwell"/>
              </a:rPr>
              <a:t>020: </a:t>
            </a:r>
          </a:p>
          <a:p>
            <a:r>
              <a:rPr lang="en-US" sz="800" b="1" dirty="0">
                <a:latin typeface="Rockwell"/>
                <a:cs typeface="Rockwell"/>
              </a:rPr>
              <a:t>      </a:t>
            </a:r>
            <a:r>
              <a:rPr lang="en-US" sz="800" dirty="0"/>
              <a:t>978-0486600819</a:t>
            </a:r>
            <a:endParaRPr lang="en-US" sz="800" b="1" dirty="0">
              <a:latin typeface="Rockwell"/>
              <a:cs typeface="Rockwell"/>
            </a:endParaRPr>
          </a:p>
          <a:p>
            <a:r>
              <a:rPr lang="en-US" sz="800" b="1" dirty="0">
                <a:latin typeface="Rockwell"/>
                <a:cs typeface="Rockwell"/>
              </a:rPr>
              <a:t>  </a:t>
            </a:r>
            <a:endParaRPr lang="en-US" sz="900" b="1" dirty="0">
              <a:latin typeface="Rockwell"/>
              <a:cs typeface="Rockwel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429" y="3299345"/>
            <a:ext cx="1248170" cy="1287454"/>
          </a:xfrm>
          <a:prstGeom prst="rect">
            <a:avLst/>
          </a:prstGeom>
          <a:ln w="28575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800" b="1" dirty="0">
                <a:latin typeface="Rockwell"/>
                <a:cs typeface="Rockwell"/>
              </a:rPr>
              <a:t>245: </a:t>
            </a:r>
            <a:r>
              <a:rPr lang="en-US" sz="800" dirty="0">
                <a:latin typeface="Rockwell"/>
                <a:cs typeface="Rockwell"/>
              </a:rPr>
              <a:t>Einstein: His Life </a:t>
            </a:r>
            <a:br>
              <a:rPr lang="en-US" sz="800" dirty="0">
                <a:latin typeface="Rockwell"/>
                <a:cs typeface="Rockwell"/>
              </a:rPr>
            </a:br>
            <a:r>
              <a:rPr lang="en-US" sz="800" dirty="0">
                <a:latin typeface="Rockwell"/>
                <a:cs typeface="Rockwell"/>
              </a:rPr>
              <a:t>         and Universe</a:t>
            </a:r>
            <a:endParaRPr lang="en-US" sz="800" b="1" dirty="0">
              <a:latin typeface="Rockwell"/>
              <a:cs typeface="Rockwell"/>
            </a:endParaRPr>
          </a:p>
          <a:p>
            <a:r>
              <a:rPr lang="en-US" sz="800" b="1" dirty="0" smtClean="0">
                <a:latin typeface="Rockwell"/>
                <a:cs typeface="Rockwell"/>
              </a:rPr>
              <a:t>100:</a:t>
            </a:r>
            <a:endParaRPr lang="en-US" sz="800" b="1" dirty="0">
              <a:latin typeface="Rockwell"/>
              <a:cs typeface="Rockwell"/>
            </a:endParaRPr>
          </a:p>
          <a:p>
            <a:r>
              <a:rPr lang="en-US" sz="800" b="1" dirty="0">
                <a:latin typeface="Rockwell"/>
                <a:cs typeface="Rockwell"/>
              </a:rPr>
              <a:t>       </a:t>
            </a:r>
            <a:r>
              <a:rPr lang="en-US" sz="800" dirty="0">
                <a:latin typeface="Rockwell"/>
                <a:cs typeface="Rockwell"/>
              </a:rPr>
              <a:t>Walter Isaacson</a:t>
            </a:r>
          </a:p>
          <a:p>
            <a:r>
              <a:rPr lang="en-US" sz="800" b="1" dirty="0">
                <a:latin typeface="Rockwell"/>
                <a:cs typeface="Rockwell"/>
              </a:rPr>
              <a:t>6xx: </a:t>
            </a:r>
          </a:p>
          <a:p>
            <a:r>
              <a:rPr lang="en-US" sz="800" dirty="0">
                <a:latin typeface="Rockwell"/>
                <a:cs typeface="Rockwell"/>
              </a:rPr>
              <a:t>      Albert Einstein</a:t>
            </a:r>
          </a:p>
          <a:p>
            <a:endParaRPr lang="en-US" sz="800" b="1" dirty="0">
              <a:latin typeface="Rockwell"/>
              <a:cs typeface="Rockwell"/>
            </a:endParaRPr>
          </a:p>
          <a:p>
            <a:r>
              <a:rPr lang="en-US" sz="800" b="1" dirty="0">
                <a:latin typeface="Rockwell"/>
                <a:cs typeface="Rockwell"/>
              </a:rPr>
              <a:t>020:</a:t>
            </a:r>
          </a:p>
          <a:p>
            <a:r>
              <a:rPr lang="en-US" sz="800" b="1" dirty="0">
                <a:latin typeface="Rockwell"/>
                <a:cs typeface="Rockwell"/>
              </a:rPr>
              <a:t>      </a:t>
            </a:r>
            <a:r>
              <a:rPr lang="en-US" sz="800" dirty="0"/>
              <a:t>978-0743264747</a:t>
            </a:r>
            <a:endParaRPr lang="en-US" sz="800" b="1" dirty="0">
              <a:latin typeface="Rockwell"/>
              <a:cs typeface="Rockwell"/>
            </a:endParaRPr>
          </a:p>
          <a:p>
            <a:r>
              <a:rPr lang="en-US" sz="800" dirty="0"/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68081" y="3290878"/>
            <a:ext cx="1248170" cy="1287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203" y="1545649"/>
            <a:ext cx="272533" cy="17536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4" y="852457"/>
            <a:ext cx="289746" cy="29033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079" y="252421"/>
            <a:ext cx="348335" cy="5143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530" y="0"/>
            <a:ext cx="384194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289346" y="-262047"/>
            <a:ext cx="1196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BF Resource Type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16484" y="21158"/>
            <a:ext cx="806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Work Type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72206" y="614417"/>
            <a:ext cx="993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Instance Type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78123" y="1295262"/>
            <a:ext cx="72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ItemType</a:t>
            </a:r>
            <a:endParaRPr lang="en-US" sz="1100" dirty="0"/>
          </a:p>
        </p:txBody>
      </p:sp>
      <p:sp>
        <p:nvSpPr>
          <p:cNvPr id="21" name="Rectangle 20"/>
          <p:cNvSpPr/>
          <p:nvPr/>
        </p:nvSpPr>
        <p:spPr>
          <a:xfrm>
            <a:off x="1868081" y="1904920"/>
            <a:ext cx="1248171" cy="1243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800" b="1" dirty="0">
                <a:latin typeface="Rockwell"/>
                <a:cs typeface="Rockwell"/>
              </a:rPr>
              <a:t>  </a:t>
            </a:r>
            <a:endParaRPr lang="en-US" sz="900" b="1" dirty="0">
              <a:latin typeface="Rockwell"/>
              <a:cs typeface="Rockwell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872039" y="1929081"/>
            <a:ext cx="1359245" cy="1179038"/>
            <a:chOff x="1872039" y="1929081"/>
            <a:chExt cx="1359245" cy="1179038"/>
          </a:xfrm>
        </p:grpSpPr>
        <p:sp>
          <p:nvSpPr>
            <p:cNvPr id="39" name="Rectangle 38"/>
            <p:cNvSpPr/>
            <p:nvPr/>
          </p:nvSpPr>
          <p:spPr>
            <a:xfrm>
              <a:off x="2101410" y="2096875"/>
              <a:ext cx="1129874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>
                  <a:latin typeface="Rockwell"/>
                  <a:cs typeface="Rockwell"/>
                </a:rPr>
                <a:t>(Instance)         (Book) </a:t>
              </a:r>
              <a:endParaRPr lang="en-US" sz="700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872039" y="1929081"/>
              <a:ext cx="1359245" cy="1179038"/>
              <a:chOff x="1872039" y="1929081"/>
              <a:chExt cx="1359245" cy="1179038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3836" y="2457643"/>
                <a:ext cx="220800" cy="2208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2631" y="2106306"/>
                <a:ext cx="207895" cy="17922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5722" y="2282949"/>
                <a:ext cx="200727" cy="17205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2004" y="2704640"/>
                <a:ext cx="197142" cy="181371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1872039" y="1929081"/>
                <a:ext cx="1276217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>
                    <a:latin typeface="Rockwell"/>
                    <a:cs typeface="Rockwell"/>
                  </a:rPr>
                  <a:t>The Principle of Relativity</a:t>
                </a:r>
                <a:endParaRPr lang="en-US" sz="7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092172" y="2249275"/>
                <a:ext cx="1139111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>
                    <a:latin typeface="Rockwell"/>
                    <a:cs typeface="Rockwell"/>
                  </a:rPr>
                  <a:t>(Item)          (Print)   </a:t>
                </a:r>
                <a:endParaRPr lang="en-US" sz="700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029055" y="2463251"/>
                <a:ext cx="1188375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>
                    <a:latin typeface="Rockwell"/>
                    <a:cs typeface="Rockwell"/>
                  </a:rPr>
                  <a:t>Albert Einstein (author)</a:t>
                </a:r>
                <a:endParaRPr lang="en-US" sz="700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042909" y="2692621"/>
                <a:ext cx="118837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>
                    <a:latin typeface="Rockwell"/>
                    <a:cs typeface="Rockwell"/>
                  </a:rPr>
                  <a:t>- Theoretical Physics</a:t>
                </a:r>
                <a:r>
                  <a:rPr lang="en-US" sz="700" b="1" dirty="0">
                    <a:latin typeface="Rockwell"/>
                    <a:cs typeface="Rockwell"/>
                  </a:rPr>
                  <a:t> </a:t>
                </a:r>
                <a:br>
                  <a:rPr lang="en-US" sz="700" b="1" dirty="0">
                    <a:latin typeface="Rockwell"/>
                    <a:cs typeface="Rockwell"/>
                  </a:rPr>
                </a:br>
                <a:r>
                  <a:rPr lang="en-US" sz="700" b="1" dirty="0">
                    <a:latin typeface="Rockwell"/>
                    <a:cs typeface="Rockwell"/>
                  </a:rPr>
                  <a:t>- </a:t>
                </a:r>
                <a:r>
                  <a:rPr lang="en-US" sz="700" dirty="0">
                    <a:latin typeface="Rockwell"/>
                    <a:cs typeface="Rockwell"/>
                  </a:rPr>
                  <a:t>Albert Einstein    </a:t>
                </a:r>
                <a:br>
                  <a:rPr lang="en-US" sz="700" dirty="0">
                    <a:latin typeface="Rockwell"/>
                    <a:cs typeface="Rockwell"/>
                  </a:rPr>
                </a:br>
                <a:r>
                  <a:rPr lang="en-US" sz="700" dirty="0">
                    <a:latin typeface="Rockwell"/>
                    <a:cs typeface="Rockwell"/>
                  </a:rPr>
                  <a:t>  (concepts)</a:t>
                </a:r>
                <a:endParaRPr lang="en-US" sz="700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5374" y="2121439"/>
                <a:ext cx="195514" cy="15641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66828" y="2283731"/>
                <a:ext cx="186390" cy="172052"/>
              </a:xfrm>
              <a:prstGeom prst="rect">
                <a:avLst/>
              </a:prstGeom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1839711" y="3297607"/>
            <a:ext cx="1377719" cy="1071317"/>
            <a:chOff x="1839711" y="3297607"/>
            <a:chExt cx="1377719" cy="107131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1508" y="3826169"/>
              <a:ext cx="220800" cy="2208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73394" y="3474832"/>
              <a:ext cx="207895" cy="17922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3394" y="3651475"/>
              <a:ext cx="200727" cy="17205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99676" y="4073166"/>
              <a:ext cx="197142" cy="181371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1839711" y="3297607"/>
              <a:ext cx="1377719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Rockwell"/>
                  <a:cs typeface="Rockwell"/>
                </a:rPr>
                <a:t>Einstein: His Life and Universe</a:t>
              </a:r>
              <a:endParaRPr lang="en-US" sz="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69082" y="3465401"/>
              <a:ext cx="1129874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>
                  <a:latin typeface="Rockwell"/>
                  <a:cs typeface="Rockwell"/>
                </a:rPr>
                <a:t>(Instance)         (Book) </a:t>
              </a:r>
              <a:endParaRPr lang="en-US" sz="7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059844" y="3617801"/>
              <a:ext cx="1139111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>
                  <a:latin typeface="Rockwell"/>
                  <a:cs typeface="Rockwell"/>
                </a:rPr>
                <a:t>(Item)          (Print)   </a:t>
              </a:r>
              <a:endParaRPr lang="en-US" sz="7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96727" y="3831777"/>
              <a:ext cx="1188375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>
                  <a:latin typeface="Rockwell"/>
                  <a:cs typeface="Rockwell"/>
                </a:rPr>
                <a:t>Walter Isaacson (author)</a:t>
              </a:r>
              <a:endParaRPr lang="en-US" sz="7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10581" y="4061147"/>
              <a:ext cx="11883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latin typeface="Rockwell"/>
                  <a:cs typeface="Rockwell"/>
                </a:rPr>
                <a:t>- </a:t>
              </a:r>
              <a:r>
                <a:rPr lang="en-US" sz="700" dirty="0">
                  <a:latin typeface="Rockwell"/>
                  <a:cs typeface="Rockwell"/>
                </a:rPr>
                <a:t>Albert Einstein    </a:t>
              </a:r>
              <a:br>
                <a:rPr lang="en-US" sz="700" dirty="0">
                  <a:latin typeface="Rockwell"/>
                  <a:cs typeface="Rockwell"/>
                </a:rPr>
              </a:br>
              <a:r>
                <a:rPr lang="en-US" sz="700" dirty="0">
                  <a:latin typeface="Rockwell"/>
                  <a:cs typeface="Rockwell"/>
                </a:rPr>
                <a:t>  (concept)</a:t>
              </a:r>
              <a:endParaRPr lang="en-US" sz="700" dirty="0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73046" y="3489965"/>
              <a:ext cx="195514" cy="15641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34500" y="3652257"/>
              <a:ext cx="186390" cy="172052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3239205" y="1741654"/>
            <a:ext cx="2895279" cy="3312985"/>
            <a:chOff x="3239205" y="1741654"/>
            <a:chExt cx="2895279" cy="3312985"/>
          </a:xfrm>
        </p:grpSpPr>
        <p:grpSp>
          <p:nvGrpSpPr>
            <p:cNvPr id="144" name="Group 143"/>
            <p:cNvGrpSpPr/>
            <p:nvPr/>
          </p:nvGrpSpPr>
          <p:grpSpPr>
            <a:xfrm>
              <a:off x="3239205" y="1741654"/>
              <a:ext cx="2895279" cy="3312985"/>
              <a:chOff x="3239205" y="1741654"/>
              <a:chExt cx="2895279" cy="3312985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4348241" y="3253163"/>
                <a:ext cx="1448320" cy="40029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4114638" y="3078790"/>
                <a:ext cx="2019846" cy="520249"/>
                <a:chOff x="4114638" y="3140366"/>
                <a:chExt cx="2019846" cy="520249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67663" y="3317591"/>
                  <a:ext cx="207895" cy="179220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59966" y="3486537"/>
                  <a:ext cx="200727" cy="172052"/>
                </a:xfrm>
                <a:prstGeom prst="rect">
                  <a:avLst/>
                </a:prstGeom>
              </p:spPr>
            </p:pic>
            <p:sp>
              <p:nvSpPr>
                <p:cNvPr id="79" name="Rectangle 78"/>
                <p:cNvSpPr/>
                <p:nvPr/>
              </p:nvSpPr>
              <p:spPr>
                <a:xfrm>
                  <a:off x="4233979" y="3140366"/>
                  <a:ext cx="1900505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700" b="1" dirty="0">
                      <a:latin typeface="Rockwell"/>
                      <a:cs typeface="Rockwell"/>
                    </a:rPr>
                    <a:t>Einstein: His Life and Universe (Work)</a:t>
                  </a:r>
                  <a:endParaRPr lang="en-US" sz="700" b="1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63351" y="3308160"/>
                  <a:ext cx="1129874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700" dirty="0">
                      <a:latin typeface="Rockwell"/>
                      <a:cs typeface="Rockwell"/>
                    </a:rPr>
                    <a:t>(Instance)         (Book) </a:t>
                  </a:r>
                  <a:endParaRPr lang="en-US" sz="7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4113" y="3460560"/>
                  <a:ext cx="1139111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700" dirty="0">
                      <a:latin typeface="Rockwell"/>
                      <a:cs typeface="Rockwell"/>
                    </a:rPr>
                    <a:t>(Item)          (Print)   </a:t>
                  </a:r>
                  <a:endParaRPr lang="en-US" sz="700" dirty="0"/>
                </a:p>
              </p:txBody>
            </p:sp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67315" y="3332724"/>
                  <a:ext cx="195514" cy="156411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21072" y="3464228"/>
                  <a:ext cx="186390" cy="172052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14638" y="3149656"/>
                  <a:ext cx="207895" cy="164883"/>
                </a:xfrm>
                <a:prstGeom prst="rect">
                  <a:avLst/>
                </a:prstGeom>
              </p:spPr>
            </p:pic>
          </p:grpSp>
          <p:sp>
            <p:nvSpPr>
              <p:cNvPr id="110" name="Rectangle 109"/>
              <p:cNvSpPr/>
              <p:nvPr/>
            </p:nvSpPr>
            <p:spPr>
              <a:xfrm>
                <a:off x="4631919" y="4098985"/>
                <a:ext cx="1196959" cy="300749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969918" y="1925380"/>
                <a:ext cx="1196959" cy="300749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20168" y="4408308"/>
                <a:ext cx="1595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Consolidate “Shared”</a:t>
                </a:r>
              </a:p>
              <a:p>
                <a:r>
                  <a:rPr lang="en-US" sz="1200" dirty="0"/>
                  <a:t>Linked Data Resources</a:t>
                </a:r>
              </a:p>
              <a:p>
                <a:r>
                  <a:rPr lang="en-US" sz="1200" dirty="0"/>
                  <a:t>and Authorities</a:t>
                </a: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3239205" y="3680290"/>
                <a:ext cx="1299280" cy="307777"/>
                <a:chOff x="3346963" y="3764957"/>
                <a:chExt cx="1299280" cy="307777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3555876" y="3783729"/>
                  <a:ext cx="949997" cy="289005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3" name="Group 102"/>
                <p:cNvGrpSpPr/>
                <p:nvPr/>
              </p:nvGrpSpPr>
              <p:grpSpPr>
                <a:xfrm>
                  <a:off x="3346963" y="3764957"/>
                  <a:ext cx="1299280" cy="307777"/>
                  <a:chOff x="3200720" y="3464774"/>
                  <a:chExt cx="1299280" cy="307777"/>
                </a:xfrm>
              </p:grpSpPr>
              <p:pic>
                <p:nvPicPr>
                  <p:cNvPr id="67" name="Picture 66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200720" y="3476793"/>
                    <a:ext cx="197142" cy="181371"/>
                  </a:xfrm>
                  <a:prstGeom prst="rect">
                    <a:avLst/>
                  </a:prstGeom>
                </p:spPr>
              </p:pic>
              <p:sp>
                <p:nvSpPr>
                  <p:cNvPr id="71" name="Rectangle 70"/>
                  <p:cNvSpPr/>
                  <p:nvPr/>
                </p:nvSpPr>
                <p:spPr>
                  <a:xfrm>
                    <a:off x="3311625" y="3464774"/>
                    <a:ext cx="1188375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700" dirty="0">
                        <a:latin typeface="Rockwell"/>
                        <a:cs typeface="Rockwell"/>
                      </a:rPr>
                      <a:t>- </a:t>
                    </a:r>
                    <a:r>
                      <a:rPr lang="en-US" sz="700" b="1" dirty="0">
                        <a:latin typeface="Rockwell"/>
                        <a:cs typeface="Rockwell"/>
                      </a:rPr>
                      <a:t>Theoretical Physics </a:t>
                    </a:r>
                    <a:r>
                      <a:rPr lang="en-US" sz="700" dirty="0">
                        <a:latin typeface="Rockwell"/>
                        <a:cs typeface="Rockwell"/>
                      </a:rPr>
                      <a:t/>
                    </a:r>
                    <a:br>
                      <a:rPr lang="en-US" sz="700" dirty="0">
                        <a:latin typeface="Rockwell"/>
                        <a:cs typeface="Rockwell"/>
                      </a:rPr>
                    </a:br>
                    <a:r>
                      <a:rPr lang="en-US" sz="700" dirty="0">
                        <a:latin typeface="Rockwell"/>
                        <a:cs typeface="Rockwell"/>
                      </a:rPr>
                      <a:t>  (concept)</a:t>
                    </a:r>
                    <a:endParaRPr lang="en-US" sz="700" dirty="0"/>
                  </a:p>
                </p:txBody>
              </p:sp>
            </p:grpSp>
          </p:grpSp>
          <p:grpSp>
            <p:nvGrpSpPr>
              <p:cNvPr id="112" name="Group 111"/>
              <p:cNvGrpSpPr/>
              <p:nvPr/>
            </p:nvGrpSpPr>
            <p:grpSpPr>
              <a:xfrm>
                <a:off x="3672935" y="2616017"/>
                <a:ext cx="1448320" cy="400297"/>
                <a:chOff x="3518995" y="2616017"/>
                <a:chExt cx="1448320" cy="400297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3518995" y="2616017"/>
                  <a:ext cx="1448320" cy="400297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3781569" y="2624785"/>
                  <a:ext cx="1129874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700" dirty="0">
                      <a:latin typeface="Rockwell"/>
                      <a:cs typeface="Rockwell"/>
                    </a:rPr>
                    <a:t>(Instance)         (Book) </a:t>
                  </a:r>
                  <a:endParaRPr lang="en-US" sz="700" dirty="0"/>
                </a:p>
              </p:txBody>
            </p:sp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70487" y="2634216"/>
                  <a:ext cx="207895" cy="179220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85881" y="2810859"/>
                  <a:ext cx="200727" cy="172052"/>
                </a:xfrm>
                <a:prstGeom prst="rect">
                  <a:avLst/>
                </a:prstGeom>
              </p:spPr>
            </p:pic>
            <p:sp>
              <p:nvSpPr>
                <p:cNvPr id="69" name="Rectangle 68"/>
                <p:cNvSpPr/>
                <p:nvPr/>
              </p:nvSpPr>
              <p:spPr>
                <a:xfrm>
                  <a:off x="3772331" y="2777185"/>
                  <a:ext cx="1139111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700" dirty="0">
                      <a:latin typeface="Rockwell"/>
                      <a:cs typeface="Rockwell"/>
                    </a:rPr>
                    <a:t>(Item)          (Print)   </a:t>
                  </a:r>
                  <a:endParaRPr lang="en-US" sz="700" dirty="0"/>
                </a:p>
              </p:txBody>
            </p: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85533" y="2649349"/>
                  <a:ext cx="195514" cy="156411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46987" y="2811641"/>
                  <a:ext cx="186390" cy="172052"/>
                </a:xfrm>
                <a:prstGeom prst="rect">
                  <a:avLst/>
                </a:prstGeom>
              </p:spPr>
            </p:pic>
          </p:grpSp>
          <p:grpSp>
            <p:nvGrpSpPr>
              <p:cNvPr id="106" name="Group 105"/>
              <p:cNvGrpSpPr/>
              <p:nvPr/>
            </p:nvGrpSpPr>
            <p:grpSpPr>
              <a:xfrm>
                <a:off x="3745716" y="1741654"/>
                <a:ext cx="2324249" cy="419382"/>
                <a:chOff x="3668746" y="1741654"/>
                <a:chExt cx="2324249" cy="419382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68746" y="1741654"/>
                  <a:ext cx="220800" cy="220800"/>
                </a:xfrm>
                <a:prstGeom prst="rect">
                  <a:avLst/>
                </a:prstGeom>
              </p:spPr>
            </p:pic>
            <p:sp>
              <p:nvSpPr>
                <p:cNvPr id="70" name="Rectangle 69"/>
                <p:cNvSpPr/>
                <p:nvPr/>
              </p:nvSpPr>
              <p:spPr>
                <a:xfrm>
                  <a:off x="3884026" y="1747262"/>
                  <a:ext cx="1188375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700" b="1" dirty="0">
                      <a:latin typeface="Rockwell"/>
                      <a:cs typeface="Rockwell"/>
                    </a:rPr>
                    <a:t>Albert Einstein</a:t>
                  </a:r>
                  <a:endParaRPr lang="en-US" sz="700" b="1" dirty="0"/>
                </a:p>
              </p:txBody>
            </p:sp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81152" y="1957863"/>
                  <a:ext cx="197142" cy="181371"/>
                </a:xfrm>
                <a:prstGeom prst="rect">
                  <a:avLst/>
                </a:prstGeom>
              </p:spPr>
            </p:pic>
            <p:sp>
              <p:nvSpPr>
                <p:cNvPr id="83" name="Rectangle 82"/>
                <p:cNvSpPr/>
                <p:nvPr/>
              </p:nvSpPr>
              <p:spPr>
                <a:xfrm>
                  <a:off x="4592057" y="1945844"/>
                  <a:ext cx="1400938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700" dirty="0">
                      <a:latin typeface="Rockwell"/>
                      <a:cs typeface="Rockwell"/>
                    </a:rPr>
                    <a:t>(concept)</a:t>
                  </a:r>
                  <a:endParaRPr lang="en-US" sz="700" dirty="0"/>
                </a:p>
              </p:txBody>
            </p: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05813" y="1940236"/>
                  <a:ext cx="220800" cy="220800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/>
              <p:cNvGrpSpPr/>
              <p:nvPr/>
            </p:nvGrpSpPr>
            <p:grpSpPr>
              <a:xfrm>
                <a:off x="3401728" y="2441854"/>
                <a:ext cx="1858073" cy="200055"/>
                <a:chOff x="3247788" y="2441854"/>
                <a:chExt cx="1858073" cy="200055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3381560" y="2441854"/>
                  <a:ext cx="1724301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700" b="1" dirty="0">
                      <a:latin typeface="Rockwell"/>
                      <a:cs typeface="Rockwell"/>
                    </a:rPr>
                    <a:t>The Principle of Relativity (Work)</a:t>
                  </a:r>
                  <a:endParaRPr lang="en-US" sz="700" b="1" dirty="0"/>
                </a:p>
              </p:txBody>
            </p:sp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47788" y="2458879"/>
                  <a:ext cx="207895" cy="164883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 104"/>
              <p:cNvGrpSpPr/>
              <p:nvPr/>
            </p:nvGrpSpPr>
            <p:grpSpPr>
              <a:xfrm>
                <a:off x="4432671" y="3907258"/>
                <a:ext cx="1307524" cy="421471"/>
                <a:chOff x="4294125" y="3907258"/>
                <a:chExt cx="1307524" cy="421471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94125" y="3920811"/>
                  <a:ext cx="182479" cy="182479"/>
                </a:xfrm>
                <a:prstGeom prst="rect">
                  <a:avLst/>
                </a:prstGeom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4413274" y="3907258"/>
                  <a:ext cx="1188375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700" b="1" dirty="0">
                      <a:latin typeface="Rockwell"/>
                      <a:cs typeface="Rockwell"/>
                    </a:rPr>
                    <a:t>Walter Isaacson </a:t>
                  </a:r>
                </a:p>
                <a:p>
                  <a:endParaRPr lang="en-US" sz="700" dirty="0">
                    <a:latin typeface="Rockwell"/>
                    <a:cs typeface="Rockwell"/>
                  </a:endParaRPr>
                </a:p>
                <a:p>
                  <a:r>
                    <a:rPr lang="en-US" sz="700" dirty="0">
                      <a:latin typeface="Rockwell"/>
                      <a:cs typeface="Rockwell"/>
                    </a:rPr>
                    <a:t>           (author)</a:t>
                  </a:r>
                  <a:endParaRPr lang="en-US" sz="700" dirty="0"/>
                </a:p>
              </p:txBody>
            </p:sp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4334" y="4107929"/>
                  <a:ext cx="220800" cy="220800"/>
                </a:xfrm>
                <a:prstGeom prst="rect">
                  <a:avLst/>
                </a:prstGeom>
              </p:spPr>
            </p:pic>
          </p:grpSp>
        </p:grpSp>
        <p:sp>
          <p:nvSpPr>
            <p:cNvPr id="98" name="Rectangle 97"/>
            <p:cNvSpPr/>
            <p:nvPr/>
          </p:nvSpPr>
          <p:spPr>
            <a:xfrm>
              <a:off x="4105699" y="1953541"/>
              <a:ext cx="1188375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>
                  <a:latin typeface="Rockwell"/>
                  <a:cs typeface="Rockwell"/>
                </a:rPr>
                <a:t>(author)</a:t>
              </a:r>
              <a:endParaRPr lang="en-US" sz="700" dirty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5801437" y="1927150"/>
            <a:ext cx="1685603" cy="3118915"/>
            <a:chOff x="5801437" y="1927150"/>
            <a:chExt cx="1685603" cy="3118915"/>
          </a:xfrm>
        </p:grpSpPr>
        <p:sp>
          <p:nvSpPr>
            <p:cNvPr id="127" name="Oval 126"/>
            <p:cNvSpPr/>
            <p:nvPr/>
          </p:nvSpPr>
          <p:spPr>
            <a:xfrm>
              <a:off x="6608644" y="3597013"/>
              <a:ext cx="650797" cy="65079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801437" y="1927150"/>
              <a:ext cx="1685603" cy="3118915"/>
              <a:chOff x="5801437" y="1927150"/>
              <a:chExt cx="1685603" cy="311891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801437" y="4399734"/>
                <a:ext cx="16856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Connect/Link Resources</a:t>
                </a:r>
                <a:br>
                  <a:rPr lang="en-US" sz="1200" dirty="0"/>
                </a:br>
                <a:r>
                  <a:rPr lang="en-US" sz="1200" dirty="0"/>
                  <a:t>across the Network</a:t>
                </a:r>
                <a:br>
                  <a:rPr lang="en-US" sz="1200" dirty="0"/>
                </a:br>
                <a:r>
                  <a:rPr lang="en-US" sz="1200" dirty="0"/>
                  <a:t>(Common &amp; Unique)</a:t>
                </a: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6558597" y="1927150"/>
                <a:ext cx="650797" cy="650797"/>
                <a:chOff x="6421376" y="1771197"/>
                <a:chExt cx="715877" cy="71587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6421376" y="1771197"/>
                  <a:ext cx="715877" cy="715877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98091" y="1914495"/>
                  <a:ext cx="541979" cy="400774"/>
                </a:xfrm>
                <a:prstGeom prst="rect">
                  <a:avLst/>
                </a:prstGeom>
              </p:spPr>
            </p:pic>
          </p:grpSp>
          <p:grpSp>
            <p:nvGrpSpPr>
              <p:cNvPr id="125" name="Group 124"/>
              <p:cNvGrpSpPr/>
              <p:nvPr/>
            </p:nvGrpSpPr>
            <p:grpSpPr>
              <a:xfrm>
                <a:off x="6033076" y="2373771"/>
                <a:ext cx="650797" cy="650797"/>
                <a:chOff x="5857899" y="2333887"/>
                <a:chExt cx="715877" cy="715877"/>
              </a:xfrm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5857899" y="2333887"/>
                  <a:ext cx="715877" cy="715877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 rotWithShape="1">
                <a:blip r:embed="rId14"/>
                <a:srcRect b="16909"/>
                <a:stretch/>
              </p:blipFill>
              <p:spPr>
                <a:xfrm>
                  <a:off x="5946122" y="2473014"/>
                  <a:ext cx="544902" cy="400299"/>
                </a:xfrm>
                <a:prstGeom prst="rect">
                  <a:avLst/>
                </a:prstGeom>
              </p:spPr>
            </p:pic>
          </p:grpSp>
          <p:grpSp>
            <p:nvGrpSpPr>
              <p:cNvPr id="124" name="Group 123"/>
              <p:cNvGrpSpPr/>
              <p:nvPr/>
            </p:nvGrpSpPr>
            <p:grpSpPr>
              <a:xfrm>
                <a:off x="6590392" y="2805734"/>
                <a:ext cx="650797" cy="650797"/>
                <a:chOff x="6621880" y="2758955"/>
                <a:chExt cx="715877" cy="715877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6621880" y="2758955"/>
                  <a:ext cx="715877" cy="715877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 rotWithShape="1">
                <a:blip r:embed="rId15"/>
                <a:srcRect l="31102" t="19208" r="30188" b="17030"/>
                <a:stretch/>
              </p:blipFill>
              <p:spPr>
                <a:xfrm>
                  <a:off x="6779315" y="2873313"/>
                  <a:ext cx="401007" cy="508305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/>
              <p:cNvGrpSpPr/>
              <p:nvPr/>
            </p:nvGrpSpPr>
            <p:grpSpPr>
              <a:xfrm>
                <a:off x="6040773" y="3218935"/>
                <a:ext cx="650797" cy="650797"/>
                <a:chOff x="6498091" y="3549319"/>
                <a:chExt cx="715877" cy="715877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6498091" y="3549319"/>
                  <a:ext cx="715877" cy="715877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 flipH="1">
                  <a:off x="6623041" y="3674269"/>
                  <a:ext cx="465977" cy="465977"/>
                </a:xfrm>
                <a:prstGeom prst="rect">
                  <a:avLst/>
                </a:prstGeom>
              </p:spPr>
            </p:pic>
          </p:grpSp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97101" y="3838814"/>
                <a:ext cx="478359" cy="17535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7489908" y="1785072"/>
            <a:ext cx="1685603" cy="3261362"/>
            <a:chOff x="7489908" y="1785072"/>
            <a:chExt cx="1685603" cy="3261362"/>
          </a:xfrm>
        </p:grpSpPr>
        <p:grpSp>
          <p:nvGrpSpPr>
            <p:cNvPr id="143" name="Group 142"/>
            <p:cNvGrpSpPr/>
            <p:nvPr/>
          </p:nvGrpSpPr>
          <p:grpSpPr>
            <a:xfrm>
              <a:off x="7489908" y="1785072"/>
              <a:ext cx="1685603" cy="3261362"/>
              <a:chOff x="7489908" y="1785072"/>
              <a:chExt cx="1685603" cy="326136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7489908" y="4400103"/>
                <a:ext cx="16856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Connect/Link Resources</a:t>
                </a:r>
                <a:br>
                  <a:rPr lang="en-US" sz="1200" dirty="0"/>
                </a:br>
                <a:r>
                  <a:rPr lang="en-US" sz="1200" dirty="0"/>
                  <a:t>across the Web</a:t>
                </a:r>
                <a:br>
                  <a:rPr lang="en-US" sz="1200" dirty="0"/>
                </a:br>
                <a:r>
                  <a:rPr lang="en-US" sz="1200" dirty="0"/>
                  <a:t>(Understood Context)</a:t>
                </a:r>
              </a:p>
            </p:txBody>
          </p: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22990" y="1826380"/>
                <a:ext cx="515088" cy="618106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19"/>
              <a:srcRect l="18906" t="20755" r="20316" b="17599"/>
              <a:stretch/>
            </p:blipFill>
            <p:spPr>
              <a:xfrm>
                <a:off x="7650576" y="2997849"/>
                <a:ext cx="418277" cy="344175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22990" y="2492664"/>
                <a:ext cx="571995" cy="313369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21"/>
              <a:srcRect l="12293" t="41171" r="11802" b="38844"/>
              <a:stretch/>
            </p:blipFill>
            <p:spPr>
              <a:xfrm>
                <a:off x="7703379" y="3949876"/>
                <a:ext cx="688028" cy="181157"/>
              </a:xfrm>
              <a:prstGeom prst="rect">
                <a:avLst/>
              </a:prstGeom>
            </p:spPr>
          </p:pic>
          <p:sp>
            <p:nvSpPr>
              <p:cNvPr id="136" name="Rectangle 135"/>
              <p:cNvSpPr/>
              <p:nvPr/>
            </p:nvSpPr>
            <p:spPr>
              <a:xfrm>
                <a:off x="8108847" y="1785072"/>
                <a:ext cx="9896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>
                    <a:latin typeface="Rockwell"/>
                    <a:cs typeface="Rockwell"/>
                  </a:rPr>
                  <a:t>Albert Einstein</a:t>
                </a:r>
              </a:p>
              <a:p>
                <a:r>
                  <a:rPr lang="en-US" sz="700" dirty="0">
                    <a:latin typeface="Rockwell"/>
                    <a:cs typeface="Rockwell"/>
                  </a:rPr>
                  <a:t>Walter Isaacson</a:t>
                </a:r>
              </a:p>
              <a:p>
                <a:r>
                  <a:rPr lang="en-US" sz="700" dirty="0">
                    <a:latin typeface="Rockwell"/>
                    <a:cs typeface="Rockwell"/>
                  </a:rPr>
                  <a:t>Theoretical Physics</a:t>
                </a:r>
              </a:p>
              <a:p>
                <a:endParaRPr lang="en-US" sz="700" dirty="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8179591" y="2401439"/>
                <a:ext cx="9896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>
                    <a:latin typeface="Rockwell"/>
                    <a:cs typeface="Rockwell"/>
                  </a:rPr>
                  <a:t>Google Books</a:t>
                </a:r>
              </a:p>
              <a:p>
                <a:r>
                  <a:rPr lang="en-US" sz="700" dirty="0">
                    <a:latin typeface="Rockwell"/>
                    <a:cs typeface="Rockwell"/>
                  </a:rPr>
                  <a:t>Knowledge Graph</a:t>
                </a:r>
              </a:p>
              <a:p>
                <a:r>
                  <a:rPr lang="en-US" sz="700" dirty="0">
                    <a:latin typeface="Rockwell"/>
                    <a:cs typeface="Rockwell"/>
                  </a:rPr>
                  <a:t>Search</a:t>
                </a:r>
              </a:p>
              <a:p>
                <a:r>
                  <a:rPr lang="en-US" sz="700" dirty="0">
                    <a:latin typeface="Rockwell"/>
                    <a:cs typeface="Rockwell"/>
                  </a:rPr>
                  <a:t>Assistant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8101150" y="2954149"/>
                <a:ext cx="989694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>
                    <a:latin typeface="Rockwell"/>
                    <a:cs typeface="Rockwell"/>
                  </a:rPr>
                  <a:t>Items</a:t>
                </a:r>
              </a:p>
              <a:p>
                <a:r>
                  <a:rPr lang="en-US" sz="700" dirty="0">
                    <a:latin typeface="Rockwell"/>
                    <a:cs typeface="Rockwell"/>
                  </a:rPr>
                  <a:t>Albert Einstein</a:t>
                </a:r>
              </a:p>
              <a:p>
                <a:r>
                  <a:rPr lang="en-US" sz="700" dirty="0">
                    <a:latin typeface="Rockwell"/>
                    <a:cs typeface="Rockwell"/>
                  </a:rPr>
                  <a:t>Walter Isaacson</a:t>
                </a: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8130398" y="3522187"/>
                <a:ext cx="98969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>
                    <a:latin typeface="Rockwell"/>
                    <a:cs typeface="Rockwell"/>
                  </a:rPr>
                  <a:t>Albert Einstein</a:t>
                </a:r>
              </a:p>
              <a:p>
                <a:r>
                  <a:rPr lang="en-US" sz="700" dirty="0">
                    <a:latin typeface="Rockwell"/>
                    <a:cs typeface="Rockwell"/>
                  </a:rPr>
                  <a:t>Walter Isaacson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8138078" y="4019676"/>
                <a:ext cx="989694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>
                    <a:latin typeface="Rockwell"/>
                    <a:cs typeface="Rockwell"/>
                  </a:rPr>
                  <a:t>Items</a:t>
                </a:r>
              </a:p>
              <a:p>
                <a:r>
                  <a:rPr lang="en-US" sz="700" dirty="0">
                    <a:latin typeface="Rockwell"/>
                    <a:cs typeface="Rockwell"/>
                  </a:rPr>
                  <a:t>Albert Einstein</a:t>
                </a:r>
              </a:p>
              <a:p>
                <a:r>
                  <a:rPr lang="en-US" sz="700" dirty="0">
                    <a:latin typeface="Rockwell"/>
                    <a:cs typeface="Rockwell"/>
                  </a:rPr>
                  <a:t>Walter Isaacson</a:t>
                </a:r>
              </a:p>
            </p:txBody>
          </p:sp>
        </p:grp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678021" y="3446639"/>
              <a:ext cx="391285" cy="379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968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  <p:bldP spid="23" grpId="0" animBg="1"/>
      <p:bldP spid="23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7230" y="1963932"/>
            <a:ext cx="2339365" cy="1737830"/>
            <a:chOff x="157230" y="1963932"/>
            <a:chExt cx="2339365" cy="17378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02792" y="1973469"/>
              <a:ext cx="400513" cy="3022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55192" y="2125869"/>
              <a:ext cx="400513" cy="3022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07592" y="2278269"/>
              <a:ext cx="400513" cy="3022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59992" y="2430669"/>
              <a:ext cx="400513" cy="30222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1012392" y="2583069"/>
              <a:ext cx="400513" cy="3022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1164792" y="2735469"/>
              <a:ext cx="400513" cy="30222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998440" y="1963932"/>
              <a:ext cx="400513" cy="3022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1150840" y="2116332"/>
              <a:ext cx="400513" cy="30222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1303240" y="2268732"/>
              <a:ext cx="400513" cy="30222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1455640" y="2421132"/>
              <a:ext cx="400513" cy="30222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1608040" y="2573532"/>
              <a:ext cx="400513" cy="30222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1760440" y="2725932"/>
              <a:ext cx="400513" cy="30222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57230" y="3088084"/>
              <a:ext cx="2339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http://www.library.org</a:t>
              </a:r>
              <a:r>
                <a:rPr lang="en-US" dirty="0"/>
                <a:t>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4398" y="3332430"/>
              <a:ext cx="1789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1000-2000 pages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2936475" y="502569"/>
            <a:ext cx="6195443" cy="4515041"/>
            <a:chOff x="2936475" y="502569"/>
            <a:chExt cx="6195443" cy="451504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785745" y="1740441"/>
              <a:ext cx="400513" cy="30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938145" y="1892841"/>
              <a:ext cx="400513" cy="30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090545" y="2045241"/>
              <a:ext cx="400513" cy="30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242945" y="2197641"/>
              <a:ext cx="400513" cy="30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395345" y="2350041"/>
              <a:ext cx="400513" cy="30222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547745" y="2502441"/>
              <a:ext cx="400513" cy="30222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381393" y="1730904"/>
              <a:ext cx="400513" cy="30222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533793" y="1883304"/>
              <a:ext cx="400513" cy="30222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686193" y="2035704"/>
              <a:ext cx="400513" cy="30222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838593" y="2188104"/>
              <a:ext cx="400513" cy="30222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990993" y="2340504"/>
              <a:ext cx="400513" cy="30222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143393" y="2492904"/>
              <a:ext cx="400513" cy="30222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589340" y="2623375"/>
              <a:ext cx="400513" cy="30222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741740" y="2775775"/>
              <a:ext cx="400513" cy="30222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894140" y="2928175"/>
              <a:ext cx="400513" cy="30222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046540" y="3080575"/>
              <a:ext cx="400513" cy="3022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198940" y="3232975"/>
              <a:ext cx="400513" cy="30222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351340" y="3385375"/>
              <a:ext cx="400513" cy="30222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184988" y="2613838"/>
              <a:ext cx="400513" cy="30222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337388" y="2766238"/>
              <a:ext cx="400513" cy="30222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489788" y="2918638"/>
              <a:ext cx="400513" cy="30222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642188" y="3071038"/>
              <a:ext cx="400513" cy="30222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794588" y="3223438"/>
              <a:ext cx="400513" cy="30222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946988" y="3375838"/>
              <a:ext cx="400513" cy="30222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029217" y="1747950"/>
              <a:ext cx="400513" cy="30222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181617" y="1900350"/>
              <a:ext cx="400513" cy="30222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334017" y="2052750"/>
              <a:ext cx="400513" cy="30222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486417" y="2205150"/>
              <a:ext cx="400513" cy="30222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638817" y="2357550"/>
              <a:ext cx="400513" cy="30222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791217" y="2509950"/>
              <a:ext cx="400513" cy="30222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624865" y="1738413"/>
              <a:ext cx="400513" cy="30222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777265" y="1890813"/>
              <a:ext cx="400513" cy="30222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929665" y="2043213"/>
              <a:ext cx="400513" cy="30222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082065" y="2195613"/>
              <a:ext cx="400513" cy="30222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234465" y="2348013"/>
              <a:ext cx="400513" cy="30222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386865" y="2500413"/>
              <a:ext cx="400513" cy="30222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832812" y="2630884"/>
              <a:ext cx="400513" cy="30222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985212" y="2783284"/>
              <a:ext cx="400513" cy="30222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137612" y="2935684"/>
              <a:ext cx="400513" cy="30222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290012" y="3088084"/>
              <a:ext cx="400513" cy="30222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442412" y="3240484"/>
              <a:ext cx="400513" cy="30222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594812" y="3392884"/>
              <a:ext cx="400513" cy="30222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428460" y="2621347"/>
              <a:ext cx="400513" cy="30222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580860" y="2773747"/>
              <a:ext cx="400513" cy="30222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733260" y="2926147"/>
              <a:ext cx="400513" cy="30222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885660" y="3078547"/>
              <a:ext cx="400513" cy="30222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038060" y="3230947"/>
              <a:ext cx="400513" cy="30222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190460" y="3383347"/>
              <a:ext cx="400513" cy="30222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986001" y="2693609"/>
              <a:ext cx="400513" cy="30222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138401" y="2846009"/>
              <a:ext cx="400513" cy="30222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290801" y="2998409"/>
              <a:ext cx="400513" cy="30222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443201" y="3150809"/>
              <a:ext cx="400513" cy="30222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595601" y="3303209"/>
              <a:ext cx="400513" cy="302226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748001" y="3455609"/>
              <a:ext cx="400513" cy="30222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581649" y="2684072"/>
              <a:ext cx="400513" cy="30222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734049" y="2836472"/>
              <a:ext cx="400513" cy="30222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886449" y="2988872"/>
              <a:ext cx="400513" cy="302226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038849" y="3141272"/>
              <a:ext cx="400513" cy="30222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191249" y="3293672"/>
              <a:ext cx="400513" cy="302226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343649" y="3446072"/>
              <a:ext cx="400513" cy="302226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789596" y="3576543"/>
              <a:ext cx="400513" cy="302226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941996" y="3728943"/>
              <a:ext cx="400513" cy="302226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094396" y="3881343"/>
              <a:ext cx="400513" cy="30222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246796" y="4033743"/>
              <a:ext cx="400513" cy="30222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399196" y="4186143"/>
              <a:ext cx="400513" cy="302226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551596" y="4338543"/>
              <a:ext cx="400513" cy="302226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385244" y="3567006"/>
              <a:ext cx="400513" cy="302226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537644" y="3719406"/>
              <a:ext cx="400513" cy="302226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690044" y="3871806"/>
              <a:ext cx="400513" cy="302226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842444" y="4024206"/>
              <a:ext cx="400513" cy="302226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994844" y="4176606"/>
              <a:ext cx="400513" cy="30222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147244" y="4329006"/>
              <a:ext cx="400513" cy="302226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229473" y="2701118"/>
              <a:ext cx="400513" cy="302226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381873" y="2853518"/>
              <a:ext cx="400513" cy="302226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534273" y="3005918"/>
              <a:ext cx="400513" cy="30222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686673" y="3158318"/>
              <a:ext cx="400513" cy="302226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839073" y="3310718"/>
              <a:ext cx="400513" cy="302226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991473" y="3463118"/>
              <a:ext cx="400513" cy="302226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825121" y="2691581"/>
              <a:ext cx="400513" cy="302226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977521" y="2843981"/>
              <a:ext cx="400513" cy="302226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129921" y="2996381"/>
              <a:ext cx="400513" cy="302226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282321" y="3148781"/>
              <a:ext cx="400513" cy="302226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434721" y="3301181"/>
              <a:ext cx="400513" cy="302226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587121" y="3453581"/>
              <a:ext cx="400513" cy="302226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033068" y="3584052"/>
              <a:ext cx="400513" cy="302226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185468" y="3736452"/>
              <a:ext cx="400513" cy="302226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337868" y="3888852"/>
              <a:ext cx="400513" cy="302226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490268" y="4041252"/>
              <a:ext cx="400513" cy="30222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642668" y="4193652"/>
              <a:ext cx="400513" cy="30222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795068" y="4346052"/>
              <a:ext cx="400513" cy="302226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628716" y="3574515"/>
              <a:ext cx="400513" cy="302226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781116" y="3726915"/>
              <a:ext cx="400513" cy="302226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933516" y="3879315"/>
              <a:ext cx="400513" cy="302226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085916" y="4031715"/>
              <a:ext cx="400513" cy="302226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238316" y="4184115"/>
              <a:ext cx="400513" cy="302226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390716" y="4336515"/>
              <a:ext cx="400513" cy="302226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278834" y="512106"/>
              <a:ext cx="400513" cy="302226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431234" y="664506"/>
              <a:ext cx="400513" cy="302226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583634" y="816906"/>
              <a:ext cx="400513" cy="302226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736034" y="969306"/>
              <a:ext cx="400513" cy="302226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888434" y="1121706"/>
              <a:ext cx="400513" cy="302226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040834" y="1274106"/>
              <a:ext cx="400513" cy="302226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874482" y="502569"/>
              <a:ext cx="400513" cy="302226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026882" y="654969"/>
              <a:ext cx="400513" cy="302226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179282" y="807369"/>
              <a:ext cx="400513" cy="302226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331682" y="959769"/>
              <a:ext cx="400513" cy="302226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484082" y="1112169"/>
              <a:ext cx="400513" cy="302226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636482" y="1264569"/>
              <a:ext cx="400513" cy="30222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082429" y="1395040"/>
              <a:ext cx="400513" cy="302226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234829" y="1547440"/>
              <a:ext cx="400513" cy="302226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387229" y="1699840"/>
              <a:ext cx="400513" cy="302226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539629" y="1852240"/>
              <a:ext cx="400513" cy="302226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692029" y="2004640"/>
              <a:ext cx="400513" cy="302226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844429" y="2157040"/>
              <a:ext cx="400513" cy="302226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678077" y="1385503"/>
              <a:ext cx="400513" cy="302226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830477" y="1537903"/>
              <a:ext cx="400513" cy="302226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982877" y="1690303"/>
              <a:ext cx="400513" cy="302226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135277" y="1842703"/>
              <a:ext cx="400513" cy="302226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287677" y="1995103"/>
              <a:ext cx="400513" cy="302226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440077" y="2147503"/>
              <a:ext cx="400513" cy="302226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522306" y="519615"/>
              <a:ext cx="400513" cy="302226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674706" y="672015"/>
              <a:ext cx="400513" cy="302226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827106" y="824415"/>
              <a:ext cx="400513" cy="302226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979506" y="976815"/>
              <a:ext cx="400513" cy="302226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131906" y="1129215"/>
              <a:ext cx="400513" cy="302226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284306" y="1281615"/>
              <a:ext cx="400513" cy="302226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117954" y="510078"/>
              <a:ext cx="400513" cy="302226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270354" y="662478"/>
              <a:ext cx="400513" cy="302226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422754" y="814878"/>
              <a:ext cx="400513" cy="302226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575154" y="967278"/>
              <a:ext cx="400513" cy="302226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727554" y="1119678"/>
              <a:ext cx="400513" cy="302226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879954" y="1272078"/>
              <a:ext cx="400513" cy="302226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325901" y="1402549"/>
              <a:ext cx="400513" cy="302226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478301" y="1554949"/>
              <a:ext cx="400513" cy="302226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630701" y="1707349"/>
              <a:ext cx="400513" cy="302226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783101" y="1859749"/>
              <a:ext cx="400513" cy="302226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935501" y="2012149"/>
              <a:ext cx="400513" cy="302226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087901" y="2164549"/>
              <a:ext cx="400513" cy="302226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921549" y="1393012"/>
              <a:ext cx="400513" cy="302226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073949" y="1545412"/>
              <a:ext cx="400513" cy="302226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226349" y="1697812"/>
              <a:ext cx="400513" cy="302226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378749" y="1850212"/>
              <a:ext cx="400513" cy="302226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531149" y="2002612"/>
              <a:ext cx="400513" cy="302226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683549" y="2155012"/>
              <a:ext cx="400513" cy="302226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479090" y="1465274"/>
              <a:ext cx="400513" cy="302226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631490" y="1617674"/>
              <a:ext cx="400513" cy="302226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783890" y="1770074"/>
              <a:ext cx="400513" cy="302226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936290" y="1922474"/>
              <a:ext cx="400513" cy="302226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088690" y="2074874"/>
              <a:ext cx="400513" cy="302226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241090" y="2227274"/>
              <a:ext cx="400513" cy="302226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074738" y="1455737"/>
              <a:ext cx="400513" cy="302226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227138" y="1608137"/>
              <a:ext cx="400513" cy="302226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379538" y="1760537"/>
              <a:ext cx="400513" cy="302226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531938" y="1912937"/>
              <a:ext cx="400513" cy="302226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684338" y="2065337"/>
              <a:ext cx="400513" cy="302226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836738" y="2217737"/>
              <a:ext cx="400513" cy="302226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282685" y="2348208"/>
              <a:ext cx="400513" cy="302226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435085" y="2500608"/>
              <a:ext cx="400513" cy="302226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587485" y="2653008"/>
              <a:ext cx="400513" cy="302226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739885" y="2805408"/>
              <a:ext cx="400513" cy="302226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892285" y="2957808"/>
              <a:ext cx="400513" cy="302226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044685" y="3110208"/>
              <a:ext cx="400513" cy="302226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878333" y="2338671"/>
              <a:ext cx="400513" cy="302226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030733" y="2491071"/>
              <a:ext cx="400513" cy="302226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183133" y="2643471"/>
              <a:ext cx="400513" cy="302226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335533" y="2795871"/>
              <a:ext cx="400513" cy="302226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487933" y="2948271"/>
              <a:ext cx="400513" cy="302226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640333" y="3100671"/>
              <a:ext cx="400513" cy="302226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722562" y="1472783"/>
              <a:ext cx="400513" cy="302226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874962" y="1625183"/>
              <a:ext cx="400513" cy="302226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027362" y="1777583"/>
              <a:ext cx="400513" cy="302226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179762" y="1929983"/>
              <a:ext cx="400513" cy="302226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332162" y="2082383"/>
              <a:ext cx="400513" cy="302226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484562" y="2234783"/>
              <a:ext cx="400513" cy="302226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318210" y="1463246"/>
              <a:ext cx="400513" cy="302226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470610" y="1615646"/>
              <a:ext cx="400513" cy="302226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623010" y="1768046"/>
              <a:ext cx="400513" cy="302226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775410" y="1920446"/>
              <a:ext cx="400513" cy="302226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927810" y="2072846"/>
              <a:ext cx="400513" cy="302226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080210" y="2225246"/>
              <a:ext cx="400513" cy="302226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526157" y="2355717"/>
              <a:ext cx="400513" cy="302226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678557" y="2508117"/>
              <a:ext cx="400513" cy="302226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830957" y="2660517"/>
              <a:ext cx="400513" cy="302226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983357" y="2812917"/>
              <a:ext cx="400513" cy="302226"/>
            </a:xfrm>
            <a:prstGeom prst="rect">
              <a:avLst/>
            </a:prstGeom>
          </p:spPr>
        </p:pic>
        <p:pic>
          <p:nvPicPr>
            <p:cNvPr id="209" name="Picture 20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135757" y="2965317"/>
              <a:ext cx="400513" cy="302226"/>
            </a:xfrm>
            <a:prstGeom prst="rect">
              <a:avLst/>
            </a:prstGeom>
          </p:spPr>
        </p:pic>
        <p:pic>
          <p:nvPicPr>
            <p:cNvPr id="210" name="Picture 20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288157" y="3117717"/>
              <a:ext cx="400513" cy="302226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121805" y="2346180"/>
              <a:ext cx="400513" cy="302226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274205" y="2498580"/>
              <a:ext cx="400513" cy="302226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426605" y="2650980"/>
              <a:ext cx="400513" cy="302226"/>
            </a:xfrm>
            <a:prstGeom prst="rect">
              <a:avLst/>
            </a:prstGeom>
          </p:spPr>
        </p:pic>
        <p:pic>
          <p:nvPicPr>
            <p:cNvPr id="214" name="Picture 21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579005" y="2803380"/>
              <a:ext cx="400513" cy="302226"/>
            </a:xfrm>
            <a:prstGeom prst="rect">
              <a:avLst/>
            </a:prstGeom>
          </p:spPr>
        </p:pic>
        <p:pic>
          <p:nvPicPr>
            <p:cNvPr id="215" name="Picture 21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731405" y="2955780"/>
              <a:ext cx="400513" cy="302226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2936475" y="638320"/>
              <a:ext cx="400513" cy="302226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088875" y="790720"/>
              <a:ext cx="400513" cy="302226"/>
            </a:xfrm>
            <a:prstGeom prst="rect">
              <a:avLst/>
            </a:prstGeom>
          </p:spPr>
        </p:pic>
        <p:pic>
          <p:nvPicPr>
            <p:cNvPr id="219" name="Picture 21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241275" y="943120"/>
              <a:ext cx="400513" cy="302226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393675" y="1095520"/>
              <a:ext cx="400513" cy="302226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532123" y="628783"/>
              <a:ext cx="400513" cy="302226"/>
            </a:xfrm>
            <a:prstGeom prst="rect">
              <a:avLst/>
            </a:prstGeom>
          </p:spPr>
        </p:pic>
        <p:pic>
          <p:nvPicPr>
            <p:cNvPr id="222" name="Picture 22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684523" y="781183"/>
              <a:ext cx="400513" cy="302226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836923" y="933583"/>
              <a:ext cx="400513" cy="302226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989323" y="1085983"/>
              <a:ext cx="400513" cy="302226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179947" y="645829"/>
              <a:ext cx="400513" cy="302226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332347" y="798229"/>
              <a:ext cx="400513" cy="302226"/>
            </a:xfrm>
            <a:prstGeom prst="rect">
              <a:avLst/>
            </a:prstGeom>
          </p:spPr>
        </p:pic>
        <p:pic>
          <p:nvPicPr>
            <p:cNvPr id="227" name="Picture 22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484747" y="950629"/>
              <a:ext cx="400513" cy="302226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637147" y="1103029"/>
              <a:ext cx="400513" cy="302226"/>
            </a:xfrm>
            <a:prstGeom prst="rect">
              <a:avLst/>
            </a:prstGeom>
          </p:spPr>
        </p:pic>
        <p:pic>
          <p:nvPicPr>
            <p:cNvPr id="229" name="Picture 22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775595" y="636292"/>
              <a:ext cx="400513" cy="302226"/>
            </a:xfrm>
            <a:prstGeom prst="rect">
              <a:avLst/>
            </a:prstGeom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927995" y="788692"/>
              <a:ext cx="400513" cy="302226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782220" y="515553"/>
              <a:ext cx="400513" cy="302226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934620" y="667953"/>
              <a:ext cx="400513" cy="302226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427579" y="1233844"/>
              <a:ext cx="400513" cy="302226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579979" y="1386244"/>
              <a:ext cx="400513" cy="302226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732379" y="1538644"/>
              <a:ext cx="400513" cy="302226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3884779" y="1691044"/>
              <a:ext cx="400513" cy="302226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023227" y="1224307"/>
              <a:ext cx="400513" cy="302226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175627" y="1376707"/>
              <a:ext cx="400513" cy="302226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328027" y="1529107"/>
              <a:ext cx="400513" cy="302226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480427" y="1681507"/>
              <a:ext cx="400513" cy="302226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671051" y="1241353"/>
              <a:ext cx="400513" cy="302226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823451" y="1393753"/>
              <a:ext cx="400513" cy="302226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4975851" y="1546153"/>
              <a:ext cx="400513" cy="302226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128251" y="1698553"/>
              <a:ext cx="400513" cy="302226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266699" y="1231816"/>
              <a:ext cx="400513" cy="302226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419099" y="1384216"/>
              <a:ext cx="400513" cy="302226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066442" y="982601"/>
              <a:ext cx="400513" cy="302226"/>
            </a:xfrm>
            <a:prstGeom prst="rect">
              <a:avLst/>
            </a:prstGeom>
          </p:spPr>
        </p:pic>
        <p:pic>
          <p:nvPicPr>
            <p:cNvPr id="248" name="Picture 24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5151083" y="1126641"/>
              <a:ext cx="400513" cy="302226"/>
            </a:xfrm>
            <a:prstGeom prst="rect">
              <a:avLst/>
            </a:prstGeom>
          </p:spPr>
        </p:pic>
        <p:pic>
          <p:nvPicPr>
            <p:cNvPr id="249" name="Picture 24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523339" y="3332430"/>
              <a:ext cx="400513" cy="302226"/>
            </a:xfrm>
            <a:prstGeom prst="rect">
              <a:avLst/>
            </a:prstGeom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675739" y="3484830"/>
              <a:ext cx="400513" cy="302226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828139" y="3637230"/>
              <a:ext cx="400513" cy="302226"/>
            </a:xfrm>
            <a:prstGeom prst="rect">
              <a:avLst/>
            </a:prstGeom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6980539" y="3789630"/>
              <a:ext cx="400513" cy="302226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118987" y="3322893"/>
              <a:ext cx="400513" cy="302226"/>
            </a:xfrm>
            <a:prstGeom prst="rect">
              <a:avLst/>
            </a:prstGeom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271387" y="3475293"/>
              <a:ext cx="400513" cy="302226"/>
            </a:xfrm>
            <a:prstGeom prst="rect">
              <a:avLst/>
            </a:prstGeom>
          </p:spPr>
        </p:pic>
        <p:pic>
          <p:nvPicPr>
            <p:cNvPr id="255" name="Picture 254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423787" y="3627693"/>
              <a:ext cx="400513" cy="302226"/>
            </a:xfrm>
            <a:prstGeom prst="rect">
              <a:avLst/>
            </a:prstGeom>
          </p:spPr>
        </p:pic>
        <p:pic>
          <p:nvPicPr>
            <p:cNvPr id="256" name="Picture 255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576187" y="3780093"/>
              <a:ext cx="400513" cy="302226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766811" y="3339939"/>
              <a:ext cx="400513" cy="302226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7919211" y="3492339"/>
              <a:ext cx="400513" cy="302226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071611" y="3644739"/>
              <a:ext cx="400513" cy="302226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224011" y="3797139"/>
              <a:ext cx="400513" cy="302226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362459" y="3330402"/>
              <a:ext cx="400513" cy="302226"/>
            </a:xfrm>
            <a:prstGeom prst="rect">
              <a:avLst/>
            </a:prstGeom>
          </p:spPr>
        </p:pic>
        <p:pic>
          <p:nvPicPr>
            <p:cNvPr id="262" name="Picture 261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514859" y="3482802"/>
              <a:ext cx="400513" cy="302226"/>
            </a:xfrm>
            <a:prstGeom prst="rect">
              <a:avLst/>
            </a:prstGeom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369084" y="3209663"/>
              <a:ext cx="400513" cy="302226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 rotWithShape="1">
            <a:blip r:embed="rId2"/>
            <a:srcRect t="12494" b="12046"/>
            <a:stretch/>
          </p:blipFill>
          <p:spPr>
            <a:xfrm>
              <a:off x="8521484" y="3362063"/>
              <a:ext cx="400513" cy="302226"/>
            </a:xfrm>
            <a:prstGeom prst="rect">
              <a:avLst/>
            </a:prstGeom>
          </p:spPr>
        </p:pic>
        <p:sp>
          <p:nvSpPr>
            <p:cNvPr id="265" name="TextBox 264"/>
            <p:cNvSpPr txBox="1"/>
            <p:nvPr/>
          </p:nvSpPr>
          <p:spPr>
            <a:xfrm>
              <a:off x="5029217" y="4648278"/>
              <a:ext cx="3087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1,000,000-3,000,000 resources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3367409" y="4340335"/>
              <a:ext cx="2176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4"/>
                </a:rPr>
                <a:t>http://link.library.org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426457" y="206185"/>
            <a:ext cx="1244111" cy="1366525"/>
            <a:chOff x="5505411" y="983703"/>
            <a:chExt cx="1244111" cy="1366525"/>
          </a:xfrm>
        </p:grpSpPr>
        <p:grpSp>
          <p:nvGrpSpPr>
            <p:cNvPr id="269" name="Group 268"/>
            <p:cNvGrpSpPr/>
            <p:nvPr/>
          </p:nvGrpSpPr>
          <p:grpSpPr>
            <a:xfrm>
              <a:off x="5505411" y="983703"/>
              <a:ext cx="1244111" cy="1244111"/>
              <a:chOff x="354225" y="1088528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71" name="Oval 270"/>
              <p:cNvSpPr/>
              <p:nvPr/>
            </p:nvSpPr>
            <p:spPr>
              <a:xfrm>
                <a:off x="354225" y="1088528"/>
                <a:ext cx="1244111" cy="124411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379440" y="1504722"/>
                <a:ext cx="11740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Transform</a:t>
                </a:r>
              </a:p>
            </p:txBody>
          </p:sp>
        </p:grpSp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27959" y="1764877"/>
              <a:ext cx="585351" cy="58535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775646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/>
          <p:cNvCxnSpPr>
            <a:stCxn id="64" idx="0"/>
          </p:cNvCxnSpPr>
          <p:nvPr/>
        </p:nvCxnSpPr>
        <p:spPr>
          <a:xfrm flipH="1" flipV="1">
            <a:off x="4580350" y="2"/>
            <a:ext cx="16082" cy="456174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1425462" y="2939282"/>
            <a:ext cx="1817037" cy="2204219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952056" y="2949122"/>
            <a:ext cx="1817037" cy="2204219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ibrary_link_logo_ta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3"/>
          <a:stretch/>
        </p:blipFill>
        <p:spPr>
          <a:xfrm>
            <a:off x="3940877" y="650200"/>
            <a:ext cx="1363577" cy="454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13" y="752876"/>
            <a:ext cx="1405756" cy="103950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2990760" y="456176"/>
            <a:ext cx="3211344" cy="3211344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396" y="3801263"/>
            <a:ext cx="1249245" cy="12492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017" y="4557432"/>
            <a:ext cx="1127946" cy="4134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762" y="4311082"/>
            <a:ext cx="923363" cy="73942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7"/>
          <a:srcRect l="31102" t="19208" r="30188" b="17030"/>
          <a:stretch/>
        </p:blipFill>
        <p:spPr>
          <a:xfrm>
            <a:off x="5706019" y="3801264"/>
            <a:ext cx="533741" cy="676555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89879" y="88518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Academic Libraries</a:t>
            </a:r>
          </a:p>
          <a:p>
            <a:r>
              <a:rPr lang="en-US" sz="1200" dirty="0" smtClean="0"/>
              <a:t>Museums, and Archives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2754123" y="3553435"/>
            <a:ext cx="109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Publishers</a:t>
            </a:r>
            <a:r>
              <a:rPr lang="en-US" sz="1200" dirty="0"/>
              <a:t> </a:t>
            </a:r>
            <a:r>
              <a:rPr lang="en-US" sz="1200" dirty="0" smtClean="0"/>
              <a:t>and </a:t>
            </a:r>
          </a:p>
          <a:p>
            <a:r>
              <a:rPr lang="en-US" sz="1200" dirty="0" smtClean="0"/>
              <a:t>Authorities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8005346" y="88518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Web</a:t>
            </a:r>
          </a:p>
          <a:p>
            <a:r>
              <a:rPr lang="en-US" sz="1200" dirty="0" smtClean="0"/>
              <a:t>Connections</a:t>
            </a:r>
            <a:endParaRPr lang="en-US" sz="12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4140" y="4405568"/>
            <a:ext cx="565341" cy="56534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5494" y="3564557"/>
            <a:ext cx="319830" cy="38379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39943" y="2106056"/>
            <a:ext cx="1208627" cy="120862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11"/>
          <a:srcRect b="16909"/>
          <a:stretch/>
        </p:blipFill>
        <p:spPr>
          <a:xfrm>
            <a:off x="223315" y="3667521"/>
            <a:ext cx="1413335" cy="1038274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4390685" y="2310073"/>
            <a:ext cx="1196959" cy="4002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4150896" y="2138132"/>
            <a:ext cx="2019846" cy="520249"/>
            <a:chOff x="4114638" y="3140366"/>
            <a:chExt cx="2019846" cy="520249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67663" y="3317591"/>
              <a:ext cx="207895" cy="17922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59966" y="3486537"/>
              <a:ext cx="200727" cy="172052"/>
            </a:xfrm>
            <a:prstGeom prst="rect">
              <a:avLst/>
            </a:prstGeom>
          </p:spPr>
        </p:pic>
        <p:sp>
          <p:nvSpPr>
            <p:cNvPr id="130" name="Rectangle 129"/>
            <p:cNvSpPr/>
            <p:nvPr/>
          </p:nvSpPr>
          <p:spPr>
            <a:xfrm>
              <a:off x="4233979" y="3140366"/>
              <a:ext cx="1900505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b="1" dirty="0" smtClean="0">
                  <a:latin typeface="Rockwell"/>
                  <a:cs typeface="Rockwell"/>
                </a:rPr>
                <a:t>Einstein: His Life and Universe (Work)</a:t>
              </a:r>
              <a:endParaRPr lang="en-US" sz="700" b="1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463351" y="3308160"/>
              <a:ext cx="1129874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 smtClean="0">
                  <a:latin typeface="Rockwell"/>
                  <a:cs typeface="Rockwell"/>
                </a:rPr>
                <a:t>(Instance)         (Book) </a:t>
              </a:r>
              <a:endParaRPr lang="en-US" sz="7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454113" y="3460560"/>
              <a:ext cx="1139111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 smtClean="0">
                  <a:latin typeface="Rockwell"/>
                  <a:cs typeface="Rockwell"/>
                </a:rPr>
                <a:t>(Item)          (Print)   </a:t>
              </a:r>
              <a:endParaRPr lang="en-US" sz="700" dirty="0"/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67315" y="3332724"/>
              <a:ext cx="195514" cy="15641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821072" y="3464228"/>
              <a:ext cx="186390" cy="172052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114638" y="3149656"/>
              <a:ext cx="207895" cy="164883"/>
            </a:xfrm>
            <a:prstGeom prst="rect">
              <a:avLst/>
            </a:prstGeom>
          </p:spPr>
        </p:pic>
      </p:grpSp>
      <p:sp>
        <p:nvSpPr>
          <p:cNvPr id="99" name="Rectangle 98"/>
          <p:cNvSpPr/>
          <p:nvPr/>
        </p:nvSpPr>
        <p:spPr>
          <a:xfrm>
            <a:off x="4780097" y="2966645"/>
            <a:ext cx="825022" cy="26716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043278" y="1229076"/>
            <a:ext cx="1316656" cy="30074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3352430" y="2767898"/>
            <a:ext cx="1299280" cy="307777"/>
            <a:chOff x="3346963" y="3764957"/>
            <a:chExt cx="1299280" cy="307777"/>
          </a:xfrm>
        </p:grpSpPr>
        <p:sp>
          <p:nvSpPr>
            <p:cNvPr id="124" name="Rectangle 123"/>
            <p:cNvSpPr/>
            <p:nvPr/>
          </p:nvSpPr>
          <p:spPr>
            <a:xfrm>
              <a:off x="3555876" y="3783729"/>
              <a:ext cx="949997" cy="28900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346963" y="3764957"/>
              <a:ext cx="1299280" cy="307777"/>
              <a:chOff x="3200720" y="3464774"/>
              <a:chExt cx="1299280" cy="307777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00720" y="3476793"/>
                <a:ext cx="197142" cy="181371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>
                <a:off x="3311625" y="3464774"/>
                <a:ext cx="118837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 smtClean="0">
                    <a:latin typeface="Rockwell"/>
                    <a:cs typeface="Rockwell"/>
                  </a:rPr>
                  <a:t>- </a:t>
                </a:r>
                <a:r>
                  <a:rPr lang="en-US" sz="700" b="1" dirty="0" smtClean="0">
                    <a:latin typeface="Rockwell"/>
                    <a:cs typeface="Rockwell"/>
                  </a:rPr>
                  <a:t>Theoretical </a:t>
                </a:r>
                <a:r>
                  <a:rPr lang="en-US" sz="700" b="1" dirty="0">
                    <a:latin typeface="Rockwell"/>
                    <a:cs typeface="Rockwell"/>
                  </a:rPr>
                  <a:t>Physics </a:t>
                </a:r>
                <a:r>
                  <a:rPr lang="en-US" sz="700" dirty="0" smtClean="0">
                    <a:latin typeface="Rockwell"/>
                    <a:cs typeface="Rockwell"/>
                  </a:rPr>
                  <a:t/>
                </a:r>
                <a:br>
                  <a:rPr lang="en-US" sz="700" dirty="0" smtClean="0">
                    <a:latin typeface="Rockwell"/>
                    <a:cs typeface="Rockwell"/>
                  </a:rPr>
                </a:br>
                <a:r>
                  <a:rPr lang="en-US" sz="700" dirty="0" smtClean="0">
                    <a:latin typeface="Rockwell"/>
                    <a:cs typeface="Rockwell"/>
                  </a:rPr>
                  <a:t>  (concept)</a:t>
                </a:r>
                <a:endParaRPr lang="en-US" sz="700" dirty="0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3441171" y="1751936"/>
            <a:ext cx="1448320" cy="400297"/>
            <a:chOff x="3518995" y="2616017"/>
            <a:chExt cx="1448320" cy="400297"/>
          </a:xfrm>
        </p:grpSpPr>
        <p:sp>
          <p:nvSpPr>
            <p:cNvPr id="117" name="Rectangle 116"/>
            <p:cNvSpPr/>
            <p:nvPr/>
          </p:nvSpPr>
          <p:spPr>
            <a:xfrm>
              <a:off x="3518995" y="2616017"/>
              <a:ext cx="1448320" cy="400297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781569" y="2624785"/>
              <a:ext cx="1129874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 smtClean="0">
                  <a:latin typeface="Rockwell"/>
                  <a:cs typeface="Rockwell"/>
                </a:rPr>
                <a:t>(Instance)         (Book) </a:t>
              </a:r>
              <a:endParaRPr lang="en-US" sz="700" dirty="0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70487" y="2634216"/>
              <a:ext cx="207895" cy="17922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85881" y="2810859"/>
              <a:ext cx="200727" cy="172052"/>
            </a:xfrm>
            <a:prstGeom prst="rect">
              <a:avLst/>
            </a:prstGeom>
          </p:spPr>
        </p:pic>
        <p:sp>
          <p:nvSpPr>
            <p:cNvPr id="121" name="Rectangle 120"/>
            <p:cNvSpPr/>
            <p:nvPr/>
          </p:nvSpPr>
          <p:spPr>
            <a:xfrm>
              <a:off x="3772331" y="2777185"/>
              <a:ext cx="1139111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 smtClean="0">
                  <a:latin typeface="Rockwell"/>
                  <a:cs typeface="Rockwell"/>
                </a:rPr>
                <a:t>(Item)          (Print)   </a:t>
              </a:r>
              <a:endParaRPr lang="en-US" sz="700" dirty="0"/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85533" y="2649349"/>
              <a:ext cx="195514" cy="15641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46987" y="2811641"/>
              <a:ext cx="186390" cy="172052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3814137" y="1051829"/>
            <a:ext cx="2324249" cy="419382"/>
            <a:chOff x="3668746" y="1741654"/>
            <a:chExt cx="2324249" cy="419382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68746" y="1741654"/>
              <a:ext cx="220800" cy="220800"/>
            </a:xfrm>
            <a:prstGeom prst="rect">
              <a:avLst/>
            </a:prstGeom>
          </p:spPr>
        </p:pic>
        <p:sp>
          <p:nvSpPr>
            <p:cNvPr id="113" name="Rectangle 112"/>
            <p:cNvSpPr/>
            <p:nvPr/>
          </p:nvSpPr>
          <p:spPr>
            <a:xfrm>
              <a:off x="3884026" y="1747262"/>
              <a:ext cx="1188375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b="1" dirty="0" smtClean="0">
                  <a:latin typeface="Rockwell"/>
                  <a:cs typeface="Rockwell"/>
                </a:rPr>
                <a:t>Albert Einstein</a:t>
              </a:r>
              <a:endParaRPr lang="en-US" sz="700" b="1" dirty="0"/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81152" y="1957863"/>
              <a:ext cx="197142" cy="181371"/>
            </a:xfrm>
            <a:prstGeom prst="rect">
              <a:avLst/>
            </a:prstGeom>
          </p:spPr>
        </p:pic>
        <p:sp>
          <p:nvSpPr>
            <p:cNvPr id="115" name="Rectangle 114"/>
            <p:cNvSpPr/>
            <p:nvPr/>
          </p:nvSpPr>
          <p:spPr>
            <a:xfrm>
              <a:off x="4592057" y="1945844"/>
              <a:ext cx="1400938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 smtClean="0">
                  <a:latin typeface="Rockwell"/>
                  <a:cs typeface="Rockwell"/>
                </a:rPr>
                <a:t>(concept)</a:t>
              </a:r>
              <a:endParaRPr lang="en-US" sz="700" dirty="0"/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905813" y="1940236"/>
              <a:ext cx="220800" cy="220800"/>
            </a:xfrm>
            <a:prstGeom prst="rect">
              <a:avLst/>
            </a:prstGeom>
          </p:spPr>
        </p:pic>
      </p:grpSp>
      <p:grpSp>
        <p:nvGrpSpPr>
          <p:cNvPr id="105" name="Group 104"/>
          <p:cNvGrpSpPr/>
          <p:nvPr/>
        </p:nvGrpSpPr>
        <p:grpSpPr>
          <a:xfrm>
            <a:off x="3169966" y="1577773"/>
            <a:ext cx="1858073" cy="200055"/>
            <a:chOff x="3247788" y="2441854"/>
            <a:chExt cx="1858073" cy="200055"/>
          </a:xfrm>
        </p:grpSpPr>
        <p:sp>
          <p:nvSpPr>
            <p:cNvPr id="110" name="Rectangle 109"/>
            <p:cNvSpPr/>
            <p:nvPr/>
          </p:nvSpPr>
          <p:spPr>
            <a:xfrm>
              <a:off x="3381560" y="2441854"/>
              <a:ext cx="1724301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latin typeface="Rockwell"/>
                  <a:cs typeface="Rockwell"/>
                </a:rPr>
                <a:t>The Principle of </a:t>
              </a:r>
              <a:r>
                <a:rPr lang="en-US" sz="700" b="1" dirty="0" smtClean="0">
                  <a:latin typeface="Rockwell"/>
                  <a:cs typeface="Rockwell"/>
                </a:rPr>
                <a:t>Relativity (Work)</a:t>
              </a:r>
              <a:endParaRPr lang="en-US" sz="700" b="1" dirty="0"/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47788" y="2458879"/>
              <a:ext cx="207895" cy="164883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4628818" y="2786772"/>
            <a:ext cx="1307524" cy="421471"/>
            <a:chOff x="4294125" y="3907258"/>
            <a:chExt cx="1307524" cy="421471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94125" y="3920811"/>
              <a:ext cx="182479" cy="182479"/>
            </a:xfrm>
            <a:prstGeom prst="rect">
              <a:avLst/>
            </a:prstGeom>
          </p:spPr>
        </p:pic>
        <p:sp>
          <p:nvSpPr>
            <p:cNvPr id="108" name="Rectangle 107"/>
            <p:cNvSpPr/>
            <p:nvPr/>
          </p:nvSpPr>
          <p:spPr>
            <a:xfrm>
              <a:off x="4413274" y="3907258"/>
              <a:ext cx="118837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b="1" dirty="0" smtClean="0">
                  <a:latin typeface="Rockwell"/>
                  <a:cs typeface="Rockwell"/>
                </a:rPr>
                <a:t>Walter Isaacson </a:t>
              </a:r>
            </a:p>
            <a:p>
              <a:endParaRPr lang="en-US" sz="700" dirty="0" smtClean="0">
                <a:latin typeface="Rockwell"/>
                <a:cs typeface="Rockwell"/>
              </a:endParaRPr>
            </a:p>
            <a:p>
              <a:r>
                <a:rPr lang="en-US" sz="700" dirty="0" smtClean="0">
                  <a:latin typeface="Rockwell"/>
                  <a:cs typeface="Rockwell"/>
                </a:rPr>
                <a:t>           (author)</a:t>
              </a:r>
              <a:endParaRPr lang="en-US" sz="700" dirty="0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504334" y="4107929"/>
              <a:ext cx="220800" cy="220800"/>
            </a:xfrm>
            <a:prstGeom prst="rect">
              <a:avLst/>
            </a:prstGeom>
          </p:spPr>
        </p:pic>
      </p:grpSp>
      <p:sp>
        <p:nvSpPr>
          <p:cNvPr id="96" name="Rectangle 95"/>
          <p:cNvSpPr/>
          <p:nvPr/>
        </p:nvSpPr>
        <p:spPr>
          <a:xfrm>
            <a:off x="4174120" y="1263717"/>
            <a:ext cx="11883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Rockwell"/>
                <a:cs typeface="Rockwell"/>
              </a:rPr>
              <a:t>(author)</a:t>
            </a:r>
            <a:endParaRPr lang="en-US" sz="7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1013" y="1751936"/>
            <a:ext cx="279705" cy="279705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0671" y="1926998"/>
            <a:ext cx="279705" cy="279705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7830" y="1695517"/>
            <a:ext cx="279705" cy="27970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3314" y="2996842"/>
            <a:ext cx="279705" cy="27970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8420" y="3162325"/>
            <a:ext cx="279705" cy="27970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8125" y="3202270"/>
            <a:ext cx="279705" cy="27970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717" y="3954125"/>
            <a:ext cx="279705" cy="27970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62823" y="3593876"/>
            <a:ext cx="279705" cy="27970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1126" y="1024757"/>
            <a:ext cx="242880" cy="24288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9184" y="1317501"/>
            <a:ext cx="225532" cy="208183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7812" y="1176952"/>
            <a:ext cx="197142" cy="181371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4716" y="1467745"/>
            <a:ext cx="195514" cy="156411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1011" y="2337808"/>
            <a:ext cx="242880" cy="24288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9069" y="2630552"/>
            <a:ext cx="225532" cy="208183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57697" y="2490002"/>
            <a:ext cx="197142" cy="1813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4601" y="2780795"/>
            <a:ext cx="195514" cy="156411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9070" y="3301133"/>
            <a:ext cx="242880" cy="24288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7128" y="3593877"/>
            <a:ext cx="225532" cy="208183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65756" y="3453328"/>
            <a:ext cx="197142" cy="181371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2660" y="3744121"/>
            <a:ext cx="195514" cy="156411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47264" y="394011"/>
            <a:ext cx="515088" cy="618106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21"/>
          <a:srcRect l="19477" t="14920" r="21462"/>
          <a:stretch/>
        </p:blipFill>
        <p:spPr>
          <a:xfrm>
            <a:off x="6973538" y="2403092"/>
            <a:ext cx="422785" cy="456195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22"/>
          <a:srcRect l="18906" t="20755" r="20316" b="17599"/>
          <a:stretch/>
        </p:blipFill>
        <p:spPr>
          <a:xfrm>
            <a:off x="6871875" y="1843328"/>
            <a:ext cx="418277" cy="344175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31289" y="1223877"/>
            <a:ext cx="571995" cy="313369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24"/>
          <a:srcRect l="12293" t="41171" r="11802" b="38844"/>
          <a:stretch/>
        </p:blipFill>
        <p:spPr>
          <a:xfrm>
            <a:off x="6983505" y="3143235"/>
            <a:ext cx="688028" cy="181157"/>
          </a:xfrm>
          <a:prstGeom prst="rect">
            <a:avLst/>
          </a:prstGeom>
        </p:spPr>
      </p:pic>
      <p:sp>
        <p:nvSpPr>
          <p:cNvPr id="162" name="Rectangle 161"/>
          <p:cNvSpPr/>
          <p:nvPr/>
        </p:nvSpPr>
        <p:spPr>
          <a:xfrm>
            <a:off x="6855722" y="352702"/>
            <a:ext cx="989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Rockwell"/>
                <a:cs typeface="Rockwell"/>
              </a:rPr>
              <a:t>Albert Einstein</a:t>
            </a:r>
          </a:p>
          <a:p>
            <a:r>
              <a:rPr lang="en-US" sz="700" dirty="0" smtClean="0">
                <a:latin typeface="Rockwell"/>
                <a:cs typeface="Rockwell"/>
              </a:rPr>
              <a:t>Walter Isaacson</a:t>
            </a:r>
          </a:p>
          <a:p>
            <a:r>
              <a:rPr lang="en-US" sz="700" dirty="0" smtClean="0">
                <a:latin typeface="Rockwell"/>
                <a:cs typeface="Rockwell"/>
              </a:rPr>
              <a:t>Theoretical Physics</a:t>
            </a:r>
          </a:p>
          <a:p>
            <a:endParaRPr lang="en-US" sz="700" dirty="0"/>
          </a:p>
        </p:txBody>
      </p:sp>
      <p:sp>
        <p:nvSpPr>
          <p:cNvPr id="163" name="Rectangle 162"/>
          <p:cNvSpPr/>
          <p:nvPr/>
        </p:nvSpPr>
        <p:spPr>
          <a:xfrm>
            <a:off x="7485686" y="1062136"/>
            <a:ext cx="989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Rockwell"/>
                <a:cs typeface="Rockwell"/>
              </a:rPr>
              <a:t>Google Books</a:t>
            </a:r>
          </a:p>
          <a:p>
            <a:r>
              <a:rPr lang="en-US" sz="700" dirty="0" smtClean="0">
                <a:latin typeface="Rockwell"/>
                <a:cs typeface="Rockwell"/>
              </a:rPr>
              <a:t>Knowledge Graph</a:t>
            </a:r>
          </a:p>
          <a:p>
            <a:r>
              <a:rPr lang="en-US" sz="700" dirty="0" smtClean="0">
                <a:latin typeface="Rockwell"/>
                <a:cs typeface="Rockwell"/>
              </a:rPr>
              <a:t>Search</a:t>
            </a:r>
          </a:p>
          <a:p>
            <a:r>
              <a:rPr lang="en-US" sz="700" dirty="0" smtClean="0">
                <a:latin typeface="Rockwell"/>
                <a:cs typeface="Rockwell"/>
              </a:rPr>
              <a:t>Assistant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665427" y="1739651"/>
            <a:ext cx="9896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Rockwell"/>
                <a:cs typeface="Rockwell"/>
              </a:rPr>
              <a:t>Items</a:t>
            </a:r>
          </a:p>
          <a:p>
            <a:r>
              <a:rPr lang="en-US" sz="700" dirty="0">
                <a:latin typeface="Rockwell"/>
                <a:cs typeface="Rockwell"/>
              </a:rPr>
              <a:t>Albert Einstein</a:t>
            </a:r>
          </a:p>
          <a:p>
            <a:r>
              <a:rPr lang="en-US" sz="700" dirty="0">
                <a:latin typeface="Rockwell"/>
                <a:cs typeface="Rockwell"/>
              </a:rPr>
              <a:t>Walter Isaacson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7782276" y="2391320"/>
            <a:ext cx="989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latin typeface="Rockwell"/>
                <a:cs typeface="Rockwell"/>
              </a:rPr>
              <a:t>Albert Einstein</a:t>
            </a:r>
          </a:p>
          <a:p>
            <a:r>
              <a:rPr lang="en-US" sz="700" dirty="0">
                <a:latin typeface="Rockwell"/>
                <a:cs typeface="Rockwell"/>
              </a:rPr>
              <a:t>Walter Isaacson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7845416" y="3000493"/>
            <a:ext cx="9896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Rockwell"/>
                <a:cs typeface="Rockwell"/>
              </a:rPr>
              <a:t>Items</a:t>
            </a:r>
          </a:p>
          <a:p>
            <a:r>
              <a:rPr lang="en-US" sz="700" dirty="0">
                <a:latin typeface="Rockwell"/>
                <a:cs typeface="Rockwell"/>
              </a:rPr>
              <a:t>Albert Einstein</a:t>
            </a:r>
          </a:p>
          <a:p>
            <a:r>
              <a:rPr lang="en-US" sz="700" dirty="0">
                <a:latin typeface="Rockwell"/>
                <a:cs typeface="Rockwell"/>
              </a:rPr>
              <a:t>Walter Isaacson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7807104" y="3539351"/>
            <a:ext cx="9896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Rockwell"/>
                <a:cs typeface="Rockwell"/>
              </a:rPr>
              <a:t>Books/Academic</a:t>
            </a:r>
          </a:p>
          <a:p>
            <a:r>
              <a:rPr lang="en-US" sz="700" dirty="0" smtClean="0">
                <a:latin typeface="Rockwell"/>
                <a:cs typeface="Rockwell"/>
              </a:rPr>
              <a:t>Graph</a:t>
            </a:r>
          </a:p>
          <a:p>
            <a:r>
              <a:rPr lang="en-US" sz="700" dirty="0" smtClean="0">
                <a:latin typeface="Rockwell"/>
                <a:cs typeface="Rockwell"/>
              </a:rPr>
              <a:t>Search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8200425" y="4197818"/>
            <a:ext cx="9896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Rockwell"/>
                <a:cs typeface="Rockwell"/>
              </a:rPr>
              <a:t>Items</a:t>
            </a:r>
          </a:p>
          <a:p>
            <a:r>
              <a:rPr lang="en-US" sz="700" dirty="0">
                <a:latin typeface="Rockwell"/>
                <a:cs typeface="Rockwell"/>
              </a:rPr>
              <a:t>Albert Einstein</a:t>
            </a:r>
          </a:p>
          <a:p>
            <a:r>
              <a:rPr lang="en-US" sz="700" dirty="0">
                <a:latin typeface="Rockwell"/>
                <a:cs typeface="Rockwell"/>
              </a:rPr>
              <a:t>Walter Isaacson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46704" y="4197818"/>
            <a:ext cx="520799" cy="5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4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97549" y="369848"/>
            <a:ext cx="1419956" cy="1400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026" y="640040"/>
            <a:ext cx="2757451" cy="198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1401260" y="2842677"/>
            <a:ext cx="1902367" cy="1741832"/>
            <a:chOff x="4822834" y="142558"/>
            <a:chExt cx="1902367" cy="17418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5272" y="215598"/>
              <a:ext cx="752468" cy="75246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9101" y="142558"/>
              <a:ext cx="825508" cy="8255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2834" y="882854"/>
              <a:ext cx="998865" cy="9988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23665" y="882854"/>
              <a:ext cx="1001536" cy="100153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5997" y="2089320"/>
            <a:ext cx="1612985" cy="161298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114264" y="2895813"/>
            <a:ext cx="2768314" cy="1612985"/>
            <a:chOff x="3171862" y="2825268"/>
            <a:chExt cx="2768314" cy="16129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5459" y="2825268"/>
              <a:ext cx="1459616" cy="100180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80560" y="3436448"/>
              <a:ext cx="1459616" cy="100180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71862" y="3409237"/>
              <a:ext cx="1459616" cy="100180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3660" y="369848"/>
            <a:ext cx="1261713" cy="12617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24622" y="46889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Items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6783" y="4656692"/>
            <a:ext cx="84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Person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41962" y="3478125"/>
            <a:ext cx="106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Concepts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05997" y="1638409"/>
            <a:ext cx="107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Identifier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8992" y="0"/>
            <a:ext cx="1244111" cy="1466638"/>
            <a:chOff x="6145928" y="2887466"/>
            <a:chExt cx="1244111" cy="1466638"/>
          </a:xfrm>
        </p:grpSpPr>
        <p:grpSp>
          <p:nvGrpSpPr>
            <p:cNvPr id="25" name="Group 24"/>
            <p:cNvGrpSpPr/>
            <p:nvPr/>
          </p:nvGrpSpPr>
          <p:grpSpPr>
            <a:xfrm>
              <a:off x="6145928" y="2887466"/>
              <a:ext cx="1244111" cy="1244111"/>
              <a:chOff x="2154388" y="1677586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Oval 26"/>
              <p:cNvSpPr/>
              <p:nvPr/>
            </p:nvSpPr>
            <p:spPr>
              <a:xfrm>
                <a:off x="2154388" y="1677586"/>
                <a:ext cx="1244111" cy="124411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74068" y="2090029"/>
                <a:ext cx="6206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Find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219" b="11342"/>
            <a:stretch/>
          </p:blipFill>
          <p:spPr>
            <a:xfrm>
              <a:off x="6741669" y="3632200"/>
              <a:ext cx="636589" cy="72190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cxnSp>
        <p:nvCxnSpPr>
          <p:cNvPr id="31" name="Straight Arrow Connector 30"/>
          <p:cNvCxnSpPr/>
          <p:nvPr/>
        </p:nvCxnSpPr>
        <p:spPr>
          <a:xfrm flipH="1">
            <a:off x="3117505" y="1548487"/>
            <a:ext cx="535746" cy="1294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92541" y="1466638"/>
            <a:ext cx="643667" cy="1528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1"/>
          </p:cNvCxnSpPr>
          <p:nvPr/>
        </p:nvCxnSpPr>
        <p:spPr>
          <a:xfrm>
            <a:off x="4988608" y="1466638"/>
            <a:ext cx="2117389" cy="1429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>
          <a:xfrm flipV="1">
            <a:off x="6062657" y="1000705"/>
            <a:ext cx="951003" cy="243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596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679" y="1380"/>
            <a:ext cx="1297669" cy="1334934"/>
            <a:chOff x="4021513" y="3761770"/>
            <a:chExt cx="1297669" cy="1334934"/>
          </a:xfrm>
        </p:grpSpPr>
        <p:grpSp>
          <p:nvGrpSpPr>
            <p:cNvPr id="8" name="Group 7"/>
            <p:cNvGrpSpPr/>
            <p:nvPr/>
          </p:nvGrpSpPr>
          <p:grpSpPr>
            <a:xfrm>
              <a:off x="4021513" y="3761770"/>
              <a:ext cx="1244111" cy="1244111"/>
              <a:chOff x="3879206" y="2763009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" name="Oval 9"/>
              <p:cNvSpPr/>
              <p:nvPr/>
            </p:nvSpPr>
            <p:spPr>
              <a:xfrm>
                <a:off x="3879206" y="2763009"/>
                <a:ext cx="1244111" cy="1244111"/>
              </a:xfrm>
              <a:prstGeom prst="ellipse">
                <a:avLst/>
              </a:prstGeom>
              <a:solidFill>
                <a:schemeClr val="accent6">
                  <a:lumMod val="75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29740" y="3182712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Use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40330" y="4517852"/>
              <a:ext cx="578852" cy="578852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1446656" y="801419"/>
            <a:ext cx="5328259" cy="2302647"/>
            <a:chOff x="3287927" y="511720"/>
            <a:chExt cx="5328259" cy="2302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7927" y="511720"/>
              <a:ext cx="2290007" cy="160300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727" y="1415082"/>
              <a:ext cx="2901459" cy="1399285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4966682" y="1226611"/>
              <a:ext cx="748045" cy="1774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66682" y="1415082"/>
              <a:ext cx="748045" cy="13992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58101" y="1226611"/>
              <a:ext cx="3258085" cy="1774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89243" y="2439133"/>
            <a:ext cx="30831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Reflects </a:t>
            </a:r>
            <a:r>
              <a:rPr lang="en-US" dirty="0"/>
              <a:t>current collection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Saves staff time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More patron connections</a:t>
            </a:r>
            <a:br>
              <a:rPr lang="en-US" dirty="0"/>
            </a:br>
            <a:r>
              <a:rPr lang="en-US" dirty="0"/>
              <a:t>to library content &amp; context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Examples: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Items, Series, Concepts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New York Times Bestsellers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129178" y="2987433"/>
            <a:ext cx="4412821" cy="2212749"/>
            <a:chOff x="4302792" y="2759033"/>
            <a:chExt cx="4412821" cy="221274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2792" y="2988741"/>
              <a:ext cx="2338899" cy="1983041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6819402" y="3645033"/>
              <a:ext cx="1896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Connect to the Library’s Discovery &amp; Fulfillment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836208" y="2759033"/>
              <a:ext cx="0" cy="5116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61944" y="205979"/>
            <a:ext cx="7224856" cy="5954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Embeddable Living Data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44006" t="20520" r="18206" b="19131"/>
          <a:stretch/>
        </p:blipFill>
        <p:spPr>
          <a:xfrm>
            <a:off x="5607532" y="569125"/>
            <a:ext cx="2827117" cy="2821881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346" y="327210"/>
            <a:ext cx="449636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780" y="2668131"/>
            <a:ext cx="2830068" cy="239948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703" r="6852"/>
          <a:stretch/>
        </p:blipFill>
        <p:spPr>
          <a:xfrm>
            <a:off x="180563" y="216792"/>
            <a:ext cx="1449126" cy="12693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1" y="501275"/>
            <a:ext cx="2666805" cy="211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34" y="1973862"/>
            <a:ext cx="4114962" cy="263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Bent Arrow 12"/>
          <p:cNvSpPr/>
          <p:nvPr/>
        </p:nvSpPr>
        <p:spPr>
          <a:xfrm rot="10800000" flipH="1">
            <a:off x="2039633" y="1952534"/>
            <a:ext cx="685286" cy="77340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459963" y="3051383"/>
            <a:ext cx="995949" cy="4933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21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44111" cy="1479666"/>
            <a:chOff x="1621248" y="2897819"/>
            <a:chExt cx="1244111" cy="1479666"/>
          </a:xfrm>
        </p:grpSpPr>
        <p:grpSp>
          <p:nvGrpSpPr>
            <p:cNvPr id="3" name="Group 2"/>
            <p:cNvGrpSpPr/>
            <p:nvPr/>
          </p:nvGrpSpPr>
          <p:grpSpPr>
            <a:xfrm>
              <a:off x="1621248" y="2897819"/>
              <a:ext cx="1244111" cy="1244111"/>
              <a:chOff x="5301010" y="1679937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Oval 4"/>
              <p:cNvSpPr/>
              <p:nvPr/>
            </p:nvSpPr>
            <p:spPr>
              <a:xfrm>
                <a:off x="5301010" y="1679937"/>
                <a:ext cx="1244111" cy="12441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23989" y="2090029"/>
                <a:ext cx="9925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Measure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2077" y="3732842"/>
              <a:ext cx="644643" cy="644643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4744694" y="887133"/>
            <a:ext cx="3639273" cy="1572739"/>
            <a:chOff x="3287927" y="511720"/>
            <a:chExt cx="5328259" cy="23026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7927" y="511720"/>
              <a:ext cx="2290007" cy="160300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727" y="1415082"/>
              <a:ext cx="2901459" cy="1399285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966682" y="1226611"/>
              <a:ext cx="748045" cy="1774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66682" y="1415082"/>
              <a:ext cx="748045" cy="13992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58101" y="1226611"/>
              <a:ext cx="3258085" cy="1774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045068" y="2459872"/>
            <a:ext cx="2338899" cy="2507236"/>
            <a:chOff x="4302792" y="2464546"/>
            <a:chExt cx="2338899" cy="250723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2792" y="2988741"/>
              <a:ext cx="2338899" cy="1983041"/>
            </a:xfrm>
            <a:prstGeom prst="rect">
              <a:avLst/>
            </a:prstGeom>
            <a:ln w="6350" cmpd="sng"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4827510" y="2464546"/>
              <a:ext cx="8698" cy="602282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6703" r="6852"/>
          <a:stretch/>
        </p:blipFill>
        <p:spPr>
          <a:xfrm>
            <a:off x="3856526" y="3207779"/>
            <a:ext cx="1753443" cy="15359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38581" y="1986624"/>
            <a:ext cx="32523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Capture statistics &amp; </a:t>
            </a:r>
            <a:br>
              <a:rPr lang="en-US" dirty="0"/>
            </a:br>
            <a:r>
              <a:rPr lang="en-US" dirty="0"/>
              <a:t>inform decision making using: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Embedded content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Impression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Clicks to Library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Sharing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Impact by </a:t>
            </a:r>
            <a:r>
              <a:rPr lang="en-US" dirty="0" smtClean="0"/>
              <a:t>Channel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Full L</a:t>
            </a:r>
            <a:r>
              <a:rPr lang="en-US" dirty="0" smtClean="0"/>
              <a:t>ogs available monthly for detailed analysis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52054" y="3448072"/>
            <a:ext cx="893014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4214" y="1829386"/>
            <a:ext cx="1383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Embeddable </a:t>
            </a:r>
          </a:p>
          <a:p>
            <a:r>
              <a:rPr lang="en-US" b="1" dirty="0" smtClean="0"/>
              <a:t>Content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28608" y="279595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Sharing</a:t>
            </a:r>
            <a:endParaRPr lang="en-US" b="1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334022" y="205979"/>
            <a:ext cx="7352777" cy="6290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Logging &amp; Statistics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936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72476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78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60480" y="767689"/>
            <a:ext cx="1244111" cy="1466638"/>
            <a:chOff x="6145928" y="2887466"/>
            <a:chExt cx="1244111" cy="1466638"/>
          </a:xfrm>
        </p:grpSpPr>
        <p:grpSp>
          <p:nvGrpSpPr>
            <p:cNvPr id="66" name="Group 65"/>
            <p:cNvGrpSpPr/>
            <p:nvPr/>
          </p:nvGrpSpPr>
          <p:grpSpPr>
            <a:xfrm>
              <a:off x="6145928" y="2887466"/>
              <a:ext cx="1244111" cy="1244111"/>
              <a:chOff x="2154388" y="1677586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68" name="Oval 67"/>
              <p:cNvSpPr/>
              <p:nvPr/>
            </p:nvSpPr>
            <p:spPr>
              <a:xfrm>
                <a:off x="2154388" y="1677586"/>
                <a:ext cx="1244111" cy="124411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474068" y="2090029"/>
                <a:ext cx="6206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Find</a:t>
                </a:r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219" b="11342"/>
            <a:stretch/>
          </p:blipFill>
          <p:spPr>
            <a:xfrm>
              <a:off x="6741669" y="3632200"/>
              <a:ext cx="636589" cy="72190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55" name="Group 54"/>
          <p:cNvGrpSpPr/>
          <p:nvPr/>
        </p:nvGrpSpPr>
        <p:grpSpPr>
          <a:xfrm>
            <a:off x="84875" y="2243872"/>
            <a:ext cx="1297669" cy="1334934"/>
            <a:chOff x="4021513" y="3761770"/>
            <a:chExt cx="1297669" cy="1334934"/>
          </a:xfrm>
        </p:grpSpPr>
        <p:grpSp>
          <p:nvGrpSpPr>
            <p:cNvPr id="56" name="Group 55"/>
            <p:cNvGrpSpPr/>
            <p:nvPr/>
          </p:nvGrpSpPr>
          <p:grpSpPr>
            <a:xfrm>
              <a:off x="4021513" y="3761770"/>
              <a:ext cx="1244111" cy="1244111"/>
              <a:chOff x="3879206" y="2763009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63" name="Oval 62"/>
              <p:cNvSpPr/>
              <p:nvPr/>
            </p:nvSpPr>
            <p:spPr>
              <a:xfrm>
                <a:off x="3879206" y="2763009"/>
                <a:ext cx="1244111" cy="1244111"/>
              </a:xfrm>
              <a:prstGeom prst="ellipse">
                <a:avLst/>
              </a:prstGeom>
              <a:solidFill>
                <a:schemeClr val="accent6">
                  <a:lumMod val="75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229740" y="3182712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Use</a:t>
                </a:r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40330" y="4517852"/>
              <a:ext cx="578852" cy="578852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142069" y="3680767"/>
            <a:ext cx="1244111" cy="1479666"/>
            <a:chOff x="1621248" y="2897819"/>
            <a:chExt cx="1244111" cy="1479666"/>
          </a:xfrm>
        </p:grpSpPr>
        <p:grpSp>
          <p:nvGrpSpPr>
            <p:cNvPr id="71" name="Group 70"/>
            <p:cNvGrpSpPr/>
            <p:nvPr/>
          </p:nvGrpSpPr>
          <p:grpSpPr>
            <a:xfrm>
              <a:off x="1621248" y="2897819"/>
              <a:ext cx="1244111" cy="1244111"/>
              <a:chOff x="5301010" y="1679937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3" name="Oval 72"/>
              <p:cNvSpPr/>
              <p:nvPr/>
            </p:nvSpPr>
            <p:spPr>
              <a:xfrm>
                <a:off x="5301010" y="1679937"/>
                <a:ext cx="1244111" cy="12441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423989" y="2090029"/>
                <a:ext cx="9925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Measure</a:t>
                </a:r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2077" y="3732842"/>
              <a:ext cx="644643" cy="644643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31074" b="41502"/>
          <a:stretch/>
        </p:blipFill>
        <p:spPr>
          <a:xfrm>
            <a:off x="1211136" y="1328188"/>
            <a:ext cx="2565689" cy="158479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261" y="3200624"/>
            <a:ext cx="2560062" cy="175511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4967" y="1338845"/>
            <a:ext cx="2122007" cy="1639562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4091227" y="150303"/>
            <a:ext cx="2941745" cy="1275434"/>
            <a:chOff x="3400027" y="340361"/>
            <a:chExt cx="2245925" cy="9737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3400027" y="364454"/>
              <a:ext cx="248687" cy="1876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3569139" y="516854"/>
              <a:ext cx="248687" cy="1876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3738251" y="669254"/>
              <a:ext cx="248687" cy="1876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3857227" y="821654"/>
              <a:ext cx="248687" cy="18765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3992915" y="974054"/>
              <a:ext cx="248687" cy="1876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178739" y="1126454"/>
              <a:ext cx="248687" cy="1876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3711571" y="354917"/>
              <a:ext cx="248687" cy="1876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3863971" y="507317"/>
              <a:ext cx="248687" cy="1876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016371" y="659717"/>
              <a:ext cx="248687" cy="18765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168771" y="812117"/>
              <a:ext cx="248687" cy="18765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321171" y="964517"/>
              <a:ext cx="248687" cy="1876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473571" y="1116917"/>
              <a:ext cx="248687" cy="18765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970944" y="516854"/>
              <a:ext cx="248687" cy="18765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5111650" y="346692"/>
              <a:ext cx="248687" cy="18765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457909" y="756090"/>
              <a:ext cx="248687" cy="18765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872680" y="659717"/>
              <a:ext cx="248687" cy="18765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722257" y="812117"/>
              <a:ext cx="248687" cy="18765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597914" y="961368"/>
              <a:ext cx="248687" cy="18765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293114" y="561259"/>
              <a:ext cx="248687" cy="18765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837156" y="340361"/>
              <a:ext cx="248687" cy="18765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579588" y="340361"/>
              <a:ext cx="248687" cy="18765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306070" y="346301"/>
              <a:ext cx="248687" cy="18765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028459" y="346301"/>
              <a:ext cx="248687" cy="18765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599162" y="561259"/>
              <a:ext cx="248687" cy="18765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785829" y="1118340"/>
              <a:ext cx="248687" cy="18765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5283202" y="518277"/>
              <a:ext cx="248687" cy="18765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5397265" y="348115"/>
              <a:ext cx="248687" cy="18765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5184938" y="661140"/>
              <a:ext cx="248687" cy="18765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5034515" y="813540"/>
              <a:ext cx="248687" cy="18765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9"/>
            <a:srcRect t="12494" b="12046"/>
            <a:stretch/>
          </p:blipFill>
          <p:spPr>
            <a:xfrm>
              <a:off x="4910172" y="962791"/>
              <a:ext cx="248687" cy="187659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3779490" y="1515119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Search Index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01281" y="1875042"/>
            <a:ext cx="95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Impressions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33523" y="676894"/>
            <a:ext cx="677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Harvest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5373" y="2206312"/>
            <a:ext cx="54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Clicks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25955" y="2914962"/>
            <a:ext cx="135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Library Website/</a:t>
            </a:r>
          </a:p>
          <a:p>
            <a:pPr algn="ctr"/>
            <a:r>
              <a:rPr lang="en-US" sz="1200" b="1" dirty="0"/>
              <a:t>Discovery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11136" y="1051189"/>
            <a:ext cx="89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Impression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9880" y="2948769"/>
            <a:ext cx="54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Clicks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13984" y="2874631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Library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6710" y="3151630"/>
            <a:ext cx="2788633" cy="20570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58492" y="7495"/>
            <a:ext cx="385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 Accessible</a:t>
            </a:r>
          </a:p>
        </p:txBody>
      </p:sp>
    </p:spTree>
    <p:extLst>
      <p:ext uri="{BB962C8B-B14F-4D97-AF65-F5344CB8AC3E}">
        <p14:creationId xmlns:p14="http://schemas.microsoft.com/office/powerpoint/2010/main" val="1024704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92" y="7495"/>
            <a:ext cx="6336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6. Contemporary </a:t>
            </a:r>
            <a:r>
              <a:rPr lang="en-US" sz="2800" dirty="0" smtClean="0"/>
              <a:t>and Collaborative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587" y="2458531"/>
            <a:ext cx="3283319" cy="7885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3" y="969123"/>
            <a:ext cx="1797940" cy="174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102" t="19208" r="30188" b="17030"/>
          <a:stretch/>
        </p:blipFill>
        <p:spPr>
          <a:xfrm>
            <a:off x="6647873" y="2774920"/>
            <a:ext cx="1384389" cy="17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18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Core Tenants and Themes of BIBFRAME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Purposeful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Collaborative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Contemporary</a:t>
            </a:r>
          </a:p>
        </p:txBody>
      </p:sp>
    </p:spTree>
    <p:extLst>
      <p:ext uri="{BB962C8B-B14F-4D97-AF65-F5344CB8AC3E}">
        <p14:creationId xmlns:p14="http://schemas.microsoft.com/office/powerpoint/2010/main" val="1388926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03" y="833677"/>
            <a:ext cx="7451319" cy="425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5232" y="153134"/>
            <a:ext cx="6637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library resources accessible via published Linked Data, </a:t>
            </a:r>
            <a:br>
              <a:rPr lang="en-US" dirty="0" smtClean="0"/>
            </a:br>
            <a:r>
              <a:rPr lang="en-US" dirty="0" smtClean="0"/>
              <a:t>the Internet Archive can provide recognized reach to new audiences.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85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50" y="1034815"/>
            <a:ext cx="5034007" cy="407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297" y="3717659"/>
            <a:ext cx="1611437" cy="131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939"/>
          <a:stretch/>
        </p:blipFill>
        <p:spPr>
          <a:xfrm>
            <a:off x="6343893" y="2317871"/>
            <a:ext cx="1912808" cy="1336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710" y="867459"/>
            <a:ext cx="1800754" cy="138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09" y="919218"/>
            <a:ext cx="2038682" cy="48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5232" y="153134"/>
            <a:ext cx="751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data.world</a:t>
            </a:r>
            <a:r>
              <a:rPr lang="en-US" dirty="0" smtClean="0"/>
              <a:t> delivers modern data tools</a:t>
            </a:r>
            <a:r>
              <a:rPr lang="en-US" dirty="0"/>
              <a:t> </a:t>
            </a:r>
            <a:r>
              <a:rPr lang="en-US" dirty="0" smtClean="0"/>
              <a:t>and data sets for local and comparative</a:t>
            </a:r>
            <a:br>
              <a:rPr lang="en-US" dirty="0" smtClean="0"/>
            </a:br>
            <a:r>
              <a:rPr lang="en-US" dirty="0" smtClean="0"/>
              <a:t>  analysis of libraries, collections, coverage, and communities.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49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“The Library of Congress Just Made 25 Million Records </a:t>
            </a:r>
            <a:br>
              <a:rPr lang="en-US" sz="2400" dirty="0" smtClean="0"/>
            </a:br>
            <a:r>
              <a:rPr lang="en-US" sz="2400" dirty="0" smtClean="0"/>
              <a:t>       Available for Free” – Fortune, May 17, 2017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236" y="1279113"/>
            <a:ext cx="3853251" cy="386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50" y="999948"/>
            <a:ext cx="2597727" cy="25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6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7" y="967486"/>
            <a:ext cx="5029914" cy="386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0277" y="457757"/>
            <a:ext cx="3659532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/>
          </a:p>
          <a:p>
            <a:r>
              <a:rPr lang="en-US" sz="2400" b="1" dirty="0" smtClean="0"/>
              <a:t>Friday, June 23, 2017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 Library of Congress collection connects in the Library.Link Network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0413" y="124465"/>
            <a:ext cx="385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http://loc.library.link</a:t>
            </a:r>
            <a:r>
              <a:rPr lang="en-US" sz="2800" b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97938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078" y="3686711"/>
            <a:ext cx="3053343" cy="1145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617" y="198783"/>
            <a:ext cx="1610139" cy="1610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73" y="3307716"/>
            <a:ext cx="1244600" cy="1524000"/>
          </a:xfrm>
          <a:prstGeom prst="rect">
            <a:avLst/>
          </a:prstGeom>
        </p:spPr>
      </p:pic>
      <p:pic>
        <p:nvPicPr>
          <p:cNvPr id="6" name="Picture 5" descr="library_link_logo_t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34" y="2361570"/>
            <a:ext cx="2196054" cy="8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68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2" y="212133"/>
            <a:ext cx="6969871" cy="425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00"/>
            <a:ext cx="9144000" cy="491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27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30870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484" t="39944"/>
          <a:stretch/>
        </p:blipFill>
        <p:spPr>
          <a:xfrm>
            <a:off x="4531057" y="2122957"/>
            <a:ext cx="3692046" cy="3088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6" y="71016"/>
            <a:ext cx="1028595" cy="12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71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2" y="46083"/>
            <a:ext cx="2085475" cy="782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861" y="936817"/>
            <a:ext cx="6640500" cy="386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39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Becoming Data Native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3200" b="0" dirty="0" smtClean="0"/>
              <a:t>A Community’s Journey Together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Extensible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Purposeful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Collaborative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Contemporary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028" y="1200151"/>
            <a:ext cx="1612985" cy="161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482" y="1538955"/>
            <a:ext cx="1303423" cy="977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250" y="2929922"/>
            <a:ext cx="1740448" cy="574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941" y="2929922"/>
            <a:ext cx="2041310" cy="716343"/>
          </a:xfrm>
          <a:prstGeom prst="rect">
            <a:avLst/>
          </a:prstGeom>
        </p:spPr>
      </p:pic>
      <p:pic>
        <p:nvPicPr>
          <p:cNvPr id="8" name="Picture 7" descr="library_link_logo_ta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82" y="3739783"/>
            <a:ext cx="2196054" cy="8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88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507" y="412109"/>
            <a:ext cx="5125328" cy="415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7367" y="124465"/>
            <a:ext cx="3851865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Extensible</a:t>
            </a:r>
          </a:p>
          <a:p>
            <a:endParaRPr lang="en-US" sz="105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Contemporary</a:t>
            </a:r>
            <a:r>
              <a:rPr lang="en-US" sz="2400" dirty="0"/>
              <a:t> </a:t>
            </a:r>
            <a:r>
              <a:rPr lang="en-US" sz="2400" dirty="0" smtClean="0"/>
              <a:t>RDF foundation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Constant state of evolution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Community vocabulary MARC &amp; </a:t>
            </a:r>
            <a:r>
              <a:rPr lang="en-US" sz="2400" b="1" dirty="0" smtClean="0"/>
              <a:t>much more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Archives &amp; Rare Materials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Libraries, </a:t>
            </a:r>
            <a:r>
              <a:rPr lang="en-US" sz="2400" dirty="0" smtClean="0"/>
              <a:t>Locations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/>
              <a:t>Serivces</a:t>
            </a:r>
            <a:r>
              <a:rPr lang="en-US" sz="2400" dirty="0" smtClean="0"/>
              <a:t>, Events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33807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004" y="169947"/>
            <a:ext cx="8229600" cy="62337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2. Purposeful </a:t>
            </a:r>
            <a:br>
              <a:rPr lang="en-US" sz="3200" dirty="0" smtClean="0"/>
            </a:br>
            <a:r>
              <a:rPr lang="en-US" sz="3200" dirty="0" smtClean="0"/>
              <a:t>   </a:t>
            </a:r>
            <a:r>
              <a:rPr lang="en-US" sz="3200" b="0" dirty="0" smtClean="0"/>
              <a:t>Use </a:t>
            </a:r>
            <a:r>
              <a:rPr lang="en-US" sz="3200" b="0" dirty="0"/>
              <a:t>Linked Data with Intent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89782" y="1775432"/>
            <a:ext cx="2474854" cy="1900434"/>
            <a:chOff x="3388183" y="1775432"/>
            <a:chExt cx="2474854" cy="190043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4000" y="1775539"/>
              <a:ext cx="746686" cy="74668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010" y="1775432"/>
              <a:ext cx="757217" cy="91370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59328" t="12158" b="44215"/>
            <a:stretch/>
          </p:blipFill>
          <p:spPr>
            <a:xfrm>
              <a:off x="4247078" y="3038449"/>
              <a:ext cx="774298" cy="57332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/>
            <a:srcRect l="3367" t="2175" r="68175" b="68699"/>
            <a:stretch/>
          </p:blipFill>
          <p:spPr>
            <a:xfrm>
              <a:off x="3687745" y="2934179"/>
              <a:ext cx="542362" cy="5896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886" t="31300" r="63088" b="45398"/>
            <a:stretch/>
          </p:blipFill>
          <p:spPr>
            <a:xfrm>
              <a:off x="4290813" y="2529728"/>
              <a:ext cx="457903" cy="47175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824" r="21382" b="75474"/>
            <a:stretch/>
          </p:blipFill>
          <p:spPr>
            <a:xfrm>
              <a:off x="3388183" y="2478424"/>
              <a:ext cx="891821" cy="49653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09369" y="2298701"/>
              <a:ext cx="753668" cy="71125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37677" y="2369788"/>
              <a:ext cx="753668" cy="7112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68732" y="3083990"/>
              <a:ext cx="591876" cy="591876"/>
            </a:xfrm>
            <a:prstGeom prst="rect">
              <a:avLst/>
            </a:prstGeom>
          </p:spPr>
        </p:pic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665917">
            <a:off x="6261342" y="3959147"/>
            <a:ext cx="772453" cy="76157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284945">
            <a:off x="3785773" y="3857450"/>
            <a:ext cx="772453" cy="76157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667909">
            <a:off x="2646987" y="2131315"/>
            <a:ext cx="634554" cy="625617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308931" y="983703"/>
            <a:ext cx="1244111" cy="1366525"/>
            <a:chOff x="5505411" y="983703"/>
            <a:chExt cx="1244111" cy="1366525"/>
          </a:xfrm>
        </p:grpSpPr>
        <p:grpSp>
          <p:nvGrpSpPr>
            <p:cNvPr id="88" name="Group 87"/>
            <p:cNvGrpSpPr/>
            <p:nvPr/>
          </p:nvGrpSpPr>
          <p:grpSpPr>
            <a:xfrm>
              <a:off x="5505411" y="983703"/>
              <a:ext cx="1244111" cy="1244111"/>
              <a:chOff x="354225" y="1088528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90" name="Oval 89"/>
              <p:cNvSpPr/>
              <p:nvPr/>
            </p:nvSpPr>
            <p:spPr>
              <a:xfrm>
                <a:off x="354225" y="1088528"/>
                <a:ext cx="1244111" cy="124411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79440" y="1504722"/>
                <a:ext cx="11740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Transform</a:t>
                </a:r>
              </a:p>
            </p:txBody>
          </p:sp>
        </p:grp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27959" y="1764877"/>
              <a:ext cx="585351" cy="58535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92" name="Picture 9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89694">
            <a:off x="7262408" y="2182992"/>
            <a:ext cx="634554" cy="625617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6949448" y="2887466"/>
            <a:ext cx="1244111" cy="1466638"/>
            <a:chOff x="6145928" y="2887466"/>
            <a:chExt cx="1244111" cy="1466638"/>
          </a:xfrm>
        </p:grpSpPr>
        <p:grpSp>
          <p:nvGrpSpPr>
            <p:cNvPr id="94" name="Group 93"/>
            <p:cNvGrpSpPr/>
            <p:nvPr/>
          </p:nvGrpSpPr>
          <p:grpSpPr>
            <a:xfrm>
              <a:off x="6145928" y="2887466"/>
              <a:ext cx="1244111" cy="1244111"/>
              <a:chOff x="2154388" y="1677586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96" name="Oval 95"/>
              <p:cNvSpPr/>
              <p:nvPr/>
            </p:nvSpPr>
            <p:spPr>
              <a:xfrm>
                <a:off x="2154388" y="1677586"/>
                <a:ext cx="1244111" cy="124411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474068" y="2090029"/>
                <a:ext cx="6206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Find</a:t>
                </a:r>
              </a:p>
            </p:txBody>
          </p:sp>
        </p:grpSp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219" b="11342"/>
            <a:stretch/>
          </p:blipFill>
          <p:spPr>
            <a:xfrm>
              <a:off x="6741669" y="3632200"/>
              <a:ext cx="636589" cy="72190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98" name="Group 97"/>
          <p:cNvGrpSpPr/>
          <p:nvPr/>
        </p:nvGrpSpPr>
        <p:grpSpPr>
          <a:xfrm>
            <a:off x="4816393" y="3761770"/>
            <a:ext cx="1297669" cy="1334934"/>
            <a:chOff x="4021513" y="3761770"/>
            <a:chExt cx="1297669" cy="1334934"/>
          </a:xfrm>
        </p:grpSpPr>
        <p:grpSp>
          <p:nvGrpSpPr>
            <p:cNvPr id="99" name="Group 98"/>
            <p:cNvGrpSpPr/>
            <p:nvPr/>
          </p:nvGrpSpPr>
          <p:grpSpPr>
            <a:xfrm>
              <a:off x="4021513" y="3761770"/>
              <a:ext cx="1244111" cy="1244111"/>
              <a:chOff x="3879206" y="2763009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1" name="Oval 100"/>
              <p:cNvSpPr/>
              <p:nvPr/>
            </p:nvSpPr>
            <p:spPr>
              <a:xfrm>
                <a:off x="3879206" y="2763009"/>
                <a:ext cx="1244111" cy="1244111"/>
              </a:xfrm>
              <a:prstGeom prst="ellipse">
                <a:avLst/>
              </a:prstGeom>
              <a:solidFill>
                <a:schemeClr val="accent6">
                  <a:lumMod val="75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229740" y="3182712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Use</a:t>
                </a:r>
              </a:p>
            </p:txBody>
          </p:sp>
        </p:grp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40330" y="4517852"/>
              <a:ext cx="578852" cy="578852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103" name="Group 102"/>
          <p:cNvGrpSpPr/>
          <p:nvPr/>
        </p:nvGrpSpPr>
        <p:grpSpPr>
          <a:xfrm>
            <a:off x="2424768" y="2897819"/>
            <a:ext cx="1244111" cy="1479666"/>
            <a:chOff x="1621248" y="2897819"/>
            <a:chExt cx="1244111" cy="1479666"/>
          </a:xfrm>
        </p:grpSpPr>
        <p:grpSp>
          <p:nvGrpSpPr>
            <p:cNvPr id="104" name="Group 103"/>
            <p:cNvGrpSpPr/>
            <p:nvPr/>
          </p:nvGrpSpPr>
          <p:grpSpPr>
            <a:xfrm>
              <a:off x="1621248" y="2897819"/>
              <a:ext cx="1244111" cy="1244111"/>
              <a:chOff x="5301010" y="1679937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6" name="Oval 105"/>
              <p:cNvSpPr/>
              <p:nvPr/>
            </p:nvSpPr>
            <p:spPr>
              <a:xfrm>
                <a:off x="5301010" y="1679937"/>
                <a:ext cx="1244111" cy="12441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423989" y="2090029"/>
                <a:ext cx="9925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Measure</a:t>
                </a:r>
              </a:p>
            </p:txBody>
          </p:sp>
        </p:grp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2077" y="3732842"/>
              <a:ext cx="644643" cy="644643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108" name="Group 107"/>
          <p:cNvGrpSpPr/>
          <p:nvPr/>
        </p:nvGrpSpPr>
        <p:grpSpPr>
          <a:xfrm>
            <a:off x="3055319" y="938881"/>
            <a:ext cx="1244111" cy="1410334"/>
            <a:chOff x="2251799" y="938881"/>
            <a:chExt cx="1244111" cy="1410334"/>
          </a:xfrm>
        </p:grpSpPr>
        <p:grpSp>
          <p:nvGrpSpPr>
            <p:cNvPr id="109" name="Group 108"/>
            <p:cNvGrpSpPr/>
            <p:nvPr/>
          </p:nvGrpSpPr>
          <p:grpSpPr>
            <a:xfrm>
              <a:off x="2251799" y="938881"/>
              <a:ext cx="1244111" cy="1244111"/>
              <a:chOff x="6680868" y="3050531"/>
              <a:chExt cx="1244111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11" name="Oval 110"/>
              <p:cNvSpPr/>
              <p:nvPr/>
            </p:nvSpPr>
            <p:spPr>
              <a:xfrm>
                <a:off x="6680868" y="3050531"/>
                <a:ext cx="1244111" cy="1244111"/>
              </a:xfrm>
              <a:prstGeom prst="ellipse">
                <a:avLst/>
              </a:prstGeom>
              <a:solidFill>
                <a:srgbClr val="FFFF00">
                  <a:alpha val="52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827748" y="3474291"/>
                <a:ext cx="95410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Manage</a:t>
                </a:r>
              </a:p>
            </p:txBody>
          </p:sp>
        </p:grp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76415" y="1779531"/>
              <a:ext cx="569684" cy="56968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113" name="Group 112"/>
          <p:cNvGrpSpPr/>
          <p:nvPr/>
        </p:nvGrpSpPr>
        <p:grpSpPr>
          <a:xfrm>
            <a:off x="653504" y="1218622"/>
            <a:ext cx="1771264" cy="1131606"/>
            <a:chOff x="131484" y="820320"/>
            <a:chExt cx="1610240" cy="1028733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1484" y="820320"/>
              <a:ext cx="1028733" cy="1028733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766327" y="1316040"/>
              <a:ext cx="9753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Need</a:t>
              </a:r>
            </a:p>
          </p:txBody>
        </p:sp>
      </p:grpSp>
      <p:pic>
        <p:nvPicPr>
          <p:cNvPr id="116" name="Picture 1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71262">
            <a:off x="4783642" y="847026"/>
            <a:ext cx="772453" cy="7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32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Linked Data and the Library.Link Network  </a:t>
            </a:r>
            <a:br>
              <a:rPr lang="en-US" sz="3200" dirty="0"/>
            </a:br>
            <a:r>
              <a:rPr lang="en-US" sz="3200" dirty="0"/>
              <a:t>   </a:t>
            </a:r>
            <a:r>
              <a:rPr lang="en-US" sz="3200" dirty="0" smtClean="0"/>
              <a:t>bringing </a:t>
            </a:r>
            <a:r>
              <a:rPr lang="en-US" sz="3200" dirty="0"/>
              <a:t>library data to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Connect with </a:t>
            </a:r>
            <a:r>
              <a:rPr lang="en-US" sz="2800" dirty="0" smtClean="0"/>
              <a:t>communities</a:t>
            </a:r>
            <a:endParaRPr lang="en-US" sz="2800" dirty="0"/>
          </a:p>
          <a:p>
            <a:pPr lvl="1"/>
            <a:r>
              <a:rPr lang="en-US" sz="2400" dirty="0"/>
              <a:t>On the Web</a:t>
            </a:r>
          </a:p>
          <a:p>
            <a:pPr lvl="1"/>
            <a:r>
              <a:rPr lang="en-US" sz="2400" dirty="0"/>
              <a:t>Through Outreach</a:t>
            </a:r>
          </a:p>
          <a:p>
            <a:pPr lvl="1"/>
            <a:r>
              <a:rPr lang="en-US" sz="2400" dirty="0"/>
              <a:t>Via existing Web &amp; Discovery Environments</a:t>
            </a:r>
          </a:p>
          <a:p>
            <a:r>
              <a:rPr lang="en-US" sz="2800" dirty="0"/>
              <a:t>Gain insights from your data</a:t>
            </a:r>
          </a:p>
          <a:p>
            <a:pPr lvl="1"/>
            <a:r>
              <a:rPr lang="en-US" sz="2400" dirty="0"/>
              <a:t>Content, connections, and community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library_link_logo_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52" y="4242770"/>
            <a:ext cx="2922948" cy="11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7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1 at 9.2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958" y="539771"/>
            <a:ext cx="22878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Wikipedia = 20-50 Gig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958" y="1791610"/>
            <a:ext cx="362150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/>
              <a:t>Library.Link</a:t>
            </a:r>
            <a:r>
              <a:rPr lang="en-US" sz="2400" b="1" dirty="0"/>
              <a:t> Network= 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1200</a:t>
            </a:r>
            <a:r>
              <a:rPr lang="en-US" sz="2400" b="1" dirty="0"/>
              <a:t>+ Library Systems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2500+ </a:t>
            </a:r>
            <a:r>
              <a:rPr lang="en-US" sz="2400" b="1" dirty="0"/>
              <a:t>Physical Locations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100,000+ Gig/</a:t>
            </a:r>
            <a:br>
              <a:rPr lang="en-US" sz="2400" b="1" dirty="0"/>
            </a:br>
            <a:r>
              <a:rPr lang="en-US" sz="2400" b="1" dirty="0"/>
              <a:t>100+ TB Connected Data</a:t>
            </a:r>
          </a:p>
        </p:txBody>
      </p:sp>
    </p:spTree>
    <p:extLst>
      <p:ext uri="{BB962C8B-B14F-4D97-AF65-F5344CB8AC3E}">
        <p14:creationId xmlns:p14="http://schemas.microsoft.com/office/powerpoint/2010/main" val="25682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969" y="106891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 Collaborative</a:t>
            </a:r>
            <a:r>
              <a:rPr lang="en-US" sz="2800" b="0" dirty="0" smtClean="0"/>
              <a:t> and Comprehensive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	</a:t>
            </a:r>
            <a:r>
              <a:rPr lang="en-US" sz="2000" b="0" dirty="0" smtClean="0"/>
              <a:t>Library.Link </a:t>
            </a:r>
            <a:r>
              <a:rPr lang="en-US" sz="2000" b="0" dirty="0"/>
              <a:t>Network </a:t>
            </a:r>
            <a:r>
              <a:rPr lang="en-US" sz="2000" b="0" dirty="0" smtClean="0"/>
              <a:t>Solutions (</a:t>
            </a:r>
            <a:r>
              <a:rPr lang="en-US" sz="2000" b="0" dirty="0" smtClean="0">
                <a:hlinkClick r:id="rId2"/>
              </a:rPr>
              <a:t>http://library.link</a:t>
            </a:r>
            <a:r>
              <a:rPr lang="en-US" sz="2000" b="0" dirty="0" smtClean="0"/>
              <a:t>) </a:t>
            </a:r>
            <a:endParaRPr lang="en-US" sz="2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10093"/>
            <a:ext cx="4038600" cy="3394472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Helvetica"/>
                <a:cs typeface="Helvetica"/>
              </a:rPr>
              <a:t>Catalog Publishing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Innovative Linked Data</a:t>
            </a:r>
          </a:p>
          <a:p>
            <a:pPr lvl="1"/>
            <a:r>
              <a:rPr lang="en-US" sz="1600" dirty="0" err="1">
                <a:latin typeface="Helvetica"/>
                <a:cs typeface="Helvetica"/>
              </a:rPr>
              <a:t>SirsiDynix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err="1">
                <a:latin typeface="Helvetica"/>
                <a:cs typeface="Helvetica"/>
              </a:rPr>
              <a:t>BLUEcloud</a:t>
            </a:r>
            <a:r>
              <a:rPr lang="en-US" sz="1600" dirty="0">
                <a:latin typeface="Helvetica"/>
                <a:cs typeface="Helvetica"/>
              </a:rPr>
              <a:t> Visibility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EBSCO Linked Library Service</a:t>
            </a:r>
          </a:p>
          <a:p>
            <a:r>
              <a:rPr lang="en-US" sz="1800" b="1" dirty="0">
                <a:latin typeface="Helvetica"/>
                <a:cs typeface="Helvetica"/>
              </a:rPr>
              <a:t>Data Enrichment</a:t>
            </a:r>
          </a:p>
          <a:p>
            <a:pPr lvl="1"/>
            <a:r>
              <a:rPr lang="en-US" sz="1600" dirty="0" err="1">
                <a:latin typeface="Helvetica"/>
                <a:cs typeface="Helvetica"/>
              </a:rPr>
              <a:t>NoveList</a:t>
            </a:r>
            <a:r>
              <a:rPr lang="en-US" sz="1600" dirty="0">
                <a:latin typeface="Helvetica"/>
                <a:cs typeface="Helvetica"/>
              </a:rPr>
              <a:t> Select for Linked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10093"/>
            <a:ext cx="4038600" cy="3394472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Helvetica"/>
                <a:cs typeface="Helvetica"/>
              </a:rPr>
              <a:t>Resource Sharing Publishing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Innovative Linked Data (</a:t>
            </a:r>
            <a:r>
              <a:rPr lang="en-US" sz="1600" dirty="0" err="1">
                <a:latin typeface="Helvetica"/>
                <a:cs typeface="Helvetica"/>
              </a:rPr>
              <a:t>INNReach</a:t>
            </a:r>
            <a:r>
              <a:rPr lang="en-US" sz="1600" dirty="0">
                <a:latin typeface="Helvetica"/>
                <a:cs typeface="Helvetica"/>
              </a:rPr>
              <a:t> group publishing)</a:t>
            </a:r>
          </a:p>
          <a:p>
            <a:r>
              <a:rPr lang="en-US" sz="1800" b="1" dirty="0">
                <a:latin typeface="Helvetica"/>
                <a:cs typeface="Helvetica"/>
              </a:rPr>
              <a:t>Archives and Special Collections Publishing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Atlas Web Visibility Service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744" y="2923352"/>
            <a:ext cx="3858128" cy="217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641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2318106" y="1739103"/>
            <a:ext cx="4369126" cy="1468458"/>
            <a:chOff x="2318106" y="1739103"/>
            <a:chExt cx="4369126" cy="146845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318106" y="2693547"/>
              <a:ext cx="503409" cy="189221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318106" y="2086070"/>
              <a:ext cx="875661" cy="57709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216489" y="2238470"/>
              <a:ext cx="96349" cy="64429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3" idx="7"/>
              <a:endCxn id="65" idx="1"/>
            </p:cNvCxnSpPr>
            <p:nvPr/>
          </p:nvCxnSpPr>
          <p:spPr>
            <a:xfrm flipV="1">
              <a:off x="3798939" y="3037643"/>
              <a:ext cx="1705402" cy="16991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65" idx="0"/>
            </p:cNvCxnSpPr>
            <p:nvPr/>
          </p:nvCxnSpPr>
          <p:spPr>
            <a:xfrm>
              <a:off x="5504341" y="2086070"/>
              <a:ext cx="862532" cy="594301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658647" y="1739103"/>
              <a:ext cx="1028585" cy="8759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2097" y="1174434"/>
            <a:ext cx="1532579" cy="1992934"/>
            <a:chOff x="139725" y="1174434"/>
            <a:chExt cx="1532579" cy="19929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b="16909"/>
            <a:stretch/>
          </p:blipFill>
          <p:spPr>
            <a:xfrm>
              <a:off x="139725" y="1174434"/>
              <a:ext cx="1413335" cy="103827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998" y="2107071"/>
              <a:ext cx="421484" cy="4214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279" y="2147395"/>
              <a:ext cx="427429" cy="51576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59328" t="12158" b="44215"/>
            <a:stretch/>
          </p:blipFill>
          <p:spPr>
            <a:xfrm>
              <a:off x="375471" y="2693547"/>
              <a:ext cx="639915" cy="47382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3367" t="2175" r="68175" b="68699"/>
            <a:stretch/>
          </p:blipFill>
          <p:spPr>
            <a:xfrm>
              <a:off x="211884" y="2597608"/>
              <a:ext cx="306150" cy="3328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886" t="31300" r="63088" b="45398"/>
            <a:stretch/>
          </p:blipFill>
          <p:spPr>
            <a:xfrm>
              <a:off x="875982" y="2528555"/>
              <a:ext cx="258475" cy="2662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824" r="21382" b="75474"/>
            <a:stretch/>
          </p:blipFill>
          <p:spPr>
            <a:xfrm>
              <a:off x="139725" y="2317328"/>
              <a:ext cx="503409" cy="2802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46879" y="2636883"/>
              <a:ext cx="425425" cy="4014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8108" y="2551132"/>
              <a:ext cx="425425" cy="4014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181" y="1994964"/>
              <a:ext cx="334098" cy="334098"/>
            </a:xfrm>
            <a:prstGeom prst="rect">
              <a:avLst/>
            </a:prstGeom>
          </p:spPr>
        </p:pic>
      </p:grpSp>
      <p:pic>
        <p:nvPicPr>
          <p:cNvPr id="11" name="Picture 10" descr="library_link_logo_tag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3"/>
          <a:stretch/>
        </p:blipFill>
        <p:spPr>
          <a:xfrm>
            <a:off x="0" y="4683244"/>
            <a:ext cx="1363577" cy="45471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499323" y="353716"/>
            <a:ext cx="1755103" cy="2197416"/>
            <a:chOff x="2968704" y="1268779"/>
            <a:chExt cx="1755103" cy="21974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68704" y="1268779"/>
              <a:ext cx="1546332" cy="11434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8501" y="2405898"/>
              <a:ext cx="421484" cy="4214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5782" y="2446222"/>
              <a:ext cx="427429" cy="51576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59328" t="12158" b="44215"/>
            <a:stretch/>
          </p:blipFill>
          <p:spPr>
            <a:xfrm>
              <a:off x="3426974" y="2992374"/>
              <a:ext cx="639915" cy="47382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3367" t="2175" r="68175" b="68699"/>
            <a:stretch/>
          </p:blipFill>
          <p:spPr>
            <a:xfrm>
              <a:off x="3263387" y="2896435"/>
              <a:ext cx="306150" cy="3328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886" t="31300" r="63088" b="45398"/>
            <a:stretch/>
          </p:blipFill>
          <p:spPr>
            <a:xfrm>
              <a:off x="3927485" y="2827382"/>
              <a:ext cx="258475" cy="26629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824" r="21382" b="75474"/>
            <a:stretch/>
          </p:blipFill>
          <p:spPr>
            <a:xfrm>
              <a:off x="3191228" y="2616155"/>
              <a:ext cx="503409" cy="28028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98382" y="2935710"/>
              <a:ext cx="425425" cy="40148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89611" y="2849959"/>
              <a:ext cx="425425" cy="40148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1684" y="2320068"/>
              <a:ext cx="334098" cy="334098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7140746" y="211397"/>
            <a:ext cx="1532579" cy="2348494"/>
            <a:chOff x="6846109" y="777581"/>
            <a:chExt cx="1532579" cy="234849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6918268" y="777581"/>
              <a:ext cx="1329490" cy="132949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3382" y="2065778"/>
              <a:ext cx="421484" cy="42148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0663" y="2106102"/>
              <a:ext cx="427429" cy="51576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/>
            <a:srcRect l="59328" t="12158" b="44215"/>
            <a:stretch/>
          </p:blipFill>
          <p:spPr>
            <a:xfrm>
              <a:off x="7081855" y="2652254"/>
              <a:ext cx="639915" cy="47382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/>
            <a:srcRect l="3367" t="2175" r="68175" b="68699"/>
            <a:stretch/>
          </p:blipFill>
          <p:spPr>
            <a:xfrm>
              <a:off x="6918268" y="2556315"/>
              <a:ext cx="306150" cy="3328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886" t="31300" r="63088" b="45398"/>
            <a:stretch/>
          </p:blipFill>
          <p:spPr>
            <a:xfrm>
              <a:off x="7582366" y="2487262"/>
              <a:ext cx="258475" cy="26629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824" r="21382" b="75474"/>
            <a:stretch/>
          </p:blipFill>
          <p:spPr>
            <a:xfrm>
              <a:off x="6846109" y="2276035"/>
              <a:ext cx="503409" cy="28028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53263" y="2595590"/>
              <a:ext cx="425425" cy="40148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44492" y="2509839"/>
              <a:ext cx="425425" cy="40148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86565" y="1979948"/>
              <a:ext cx="334098" cy="334098"/>
            </a:xfrm>
            <a:prstGeom prst="rect">
              <a:avLst/>
            </a:prstGeom>
          </p:spPr>
        </p:pic>
      </p:grpSp>
      <p:sp>
        <p:nvSpPr>
          <p:cNvPr id="62" name="Oval 61"/>
          <p:cNvSpPr/>
          <p:nvPr/>
        </p:nvSpPr>
        <p:spPr>
          <a:xfrm>
            <a:off x="149441" y="1178800"/>
            <a:ext cx="2217825" cy="2217825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905907" y="2882768"/>
            <a:ext cx="2217825" cy="2217825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15533" y="77857"/>
            <a:ext cx="2683570" cy="2683570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147069" y="2680371"/>
            <a:ext cx="2439608" cy="2439608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87232" y="253939"/>
            <a:ext cx="2439608" cy="2439608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60955" y="464203"/>
            <a:ext cx="3155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1400" dirty="0"/>
              <a:t>Helping libraries become “data native”</a:t>
            </a:r>
          </a:p>
          <a:p>
            <a:pPr marL="115888" indent="-115888">
              <a:buFont typeface="Arial"/>
              <a:buChar char="•"/>
            </a:pPr>
            <a:r>
              <a:rPr lang="en-US" sz="1400" dirty="0"/>
              <a:t>Telling individual and shared stories </a:t>
            </a:r>
          </a:p>
          <a:p>
            <a:pPr marL="115888" indent="-115888">
              <a:buFont typeface="Arial"/>
              <a:buChar char="•"/>
            </a:pPr>
            <a:r>
              <a:rPr lang="en-US" sz="1400" dirty="0"/>
              <a:t>Connecting via the Network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9103" y="3167368"/>
            <a:ext cx="1374170" cy="13741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8387" y="4586853"/>
            <a:ext cx="932186" cy="341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6126" y="3688011"/>
            <a:ext cx="521214" cy="41738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5"/>
          <a:srcRect l="31102" t="19208" r="30188" b="17030"/>
          <a:stretch/>
        </p:blipFill>
        <p:spPr>
          <a:xfrm>
            <a:off x="7092616" y="3625227"/>
            <a:ext cx="401007" cy="508305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4610" y="316356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Public </a:t>
            </a:r>
          </a:p>
          <a:p>
            <a:r>
              <a:rPr lang="en-US" sz="1200" dirty="0"/>
              <a:t>Libraries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420074" y="184459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Academic Libraries</a:t>
            </a:r>
          </a:p>
          <a:p>
            <a:r>
              <a:rPr lang="en-US" sz="1200" dirty="0"/>
              <a:t>Museums, and Archives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8943" y="4448935"/>
            <a:ext cx="109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Publishers and </a:t>
            </a:r>
          </a:p>
          <a:p>
            <a:r>
              <a:rPr lang="en-US" sz="1200" dirty="0"/>
              <a:t>Authorities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7103" y="4641319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Web</a:t>
            </a:r>
          </a:p>
          <a:p>
            <a:r>
              <a:rPr lang="en-US" sz="1200" dirty="0"/>
              <a:t>Connections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2680" y="3513820"/>
            <a:ext cx="515088" cy="61810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7"/>
          <a:srcRect l="19477" t="14920" r="21462"/>
          <a:stretch/>
        </p:blipFill>
        <p:spPr>
          <a:xfrm>
            <a:off x="2237910" y="4181990"/>
            <a:ext cx="511569" cy="55199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3806" y="2794191"/>
            <a:ext cx="386135" cy="38613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9"/>
          <a:srcRect l="18906" t="20755" r="20316" b="17599"/>
          <a:stretch/>
        </p:blipFill>
        <p:spPr>
          <a:xfrm>
            <a:off x="2735295" y="3675436"/>
            <a:ext cx="556728" cy="45809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79800" y="3610335"/>
            <a:ext cx="571995" cy="31336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61932" y="3941634"/>
            <a:ext cx="319830" cy="38379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22"/>
          <a:srcRect l="12293" t="41171" r="11802" b="38844"/>
          <a:stretch/>
        </p:blipFill>
        <p:spPr>
          <a:xfrm>
            <a:off x="2844194" y="4376087"/>
            <a:ext cx="1007341" cy="265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92039" y="3025049"/>
            <a:ext cx="520799" cy="504811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8492" y="7495"/>
            <a:ext cx="385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r>
              <a:rPr lang="en-US" sz="2800" b="1" dirty="0" smtClean="0"/>
              <a:t>. Connected</a:t>
            </a:r>
          </a:p>
        </p:txBody>
      </p:sp>
    </p:spTree>
    <p:extLst>
      <p:ext uri="{BB962C8B-B14F-4D97-AF65-F5344CB8AC3E}">
        <p14:creationId xmlns:p14="http://schemas.microsoft.com/office/powerpoint/2010/main" val="1460806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740" y="1537008"/>
            <a:ext cx="1953604" cy="19536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945" y="1919562"/>
            <a:ext cx="746686" cy="7466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56" y="1919455"/>
            <a:ext cx="757217" cy="9137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l="59328" t="12158" b="44215"/>
          <a:stretch/>
        </p:blipFill>
        <p:spPr>
          <a:xfrm>
            <a:off x="1082024" y="3182472"/>
            <a:ext cx="774298" cy="5733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l="3367" t="2175" r="68175" b="68699"/>
          <a:stretch/>
        </p:blipFill>
        <p:spPr>
          <a:xfrm>
            <a:off x="522690" y="3078202"/>
            <a:ext cx="542362" cy="5896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86" t="31300" r="63088" b="45398"/>
          <a:stretch/>
        </p:blipFill>
        <p:spPr>
          <a:xfrm>
            <a:off x="1125759" y="2673751"/>
            <a:ext cx="457903" cy="4717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24" r="21382" b="75474"/>
          <a:stretch/>
        </p:blipFill>
        <p:spPr>
          <a:xfrm>
            <a:off x="223128" y="2622446"/>
            <a:ext cx="891821" cy="496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4315" y="2442723"/>
            <a:ext cx="753668" cy="7112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2623" y="2513810"/>
            <a:ext cx="753668" cy="711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3677" y="3228012"/>
            <a:ext cx="591876" cy="5918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5242" y="83772"/>
            <a:ext cx="1359577" cy="1366525"/>
            <a:chOff x="5505411" y="983703"/>
            <a:chExt cx="1359577" cy="1366525"/>
          </a:xfrm>
        </p:grpSpPr>
        <p:grpSp>
          <p:nvGrpSpPr>
            <p:cNvPr id="18" name="Group 17"/>
            <p:cNvGrpSpPr/>
            <p:nvPr/>
          </p:nvGrpSpPr>
          <p:grpSpPr>
            <a:xfrm>
              <a:off x="5505411" y="983703"/>
              <a:ext cx="1359577" cy="1244111"/>
              <a:chOff x="354225" y="1088528"/>
              <a:chExt cx="1359577" cy="124411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Oval 12"/>
              <p:cNvSpPr/>
              <p:nvPr/>
            </p:nvSpPr>
            <p:spPr>
              <a:xfrm>
                <a:off x="354225" y="1088528"/>
                <a:ext cx="1244111" cy="124411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9758" y="1504722"/>
                <a:ext cx="11740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askerville"/>
                    <a:cs typeface="Baskerville"/>
                  </a:rPr>
                  <a:t>Transform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27959" y="1764877"/>
              <a:ext cx="585351" cy="58535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36" name="Group 35"/>
          <p:cNvGrpSpPr/>
          <p:nvPr/>
        </p:nvGrpSpPr>
        <p:grpSpPr>
          <a:xfrm>
            <a:off x="2635097" y="2174915"/>
            <a:ext cx="2108077" cy="901312"/>
            <a:chOff x="2635096" y="2174914"/>
            <a:chExt cx="2108077" cy="901312"/>
          </a:xfrm>
        </p:grpSpPr>
        <p:sp>
          <p:nvSpPr>
            <p:cNvPr id="26" name="Right Arrow 25"/>
            <p:cNvSpPr/>
            <p:nvPr/>
          </p:nvSpPr>
          <p:spPr>
            <a:xfrm>
              <a:off x="2635096" y="2174914"/>
              <a:ext cx="2108077" cy="866050"/>
            </a:xfrm>
            <a:prstGeom prst="rightArrow">
              <a:avLst>
                <a:gd name="adj1" fmla="val 51719"/>
                <a:gd name="adj2" fmla="val 4185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28464" y="2181813"/>
              <a:ext cx="1113449" cy="894413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6246474" y="418296"/>
            <a:ext cx="2080764" cy="3415999"/>
            <a:chOff x="6246474" y="418295"/>
            <a:chExt cx="2080764" cy="341599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43823" y="418295"/>
              <a:ext cx="1583415" cy="3415999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>
            <a:xfrm flipV="1">
              <a:off x="6246474" y="1183556"/>
              <a:ext cx="497349" cy="9913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6246474" y="1650067"/>
              <a:ext cx="855326" cy="6772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259433" y="2513810"/>
              <a:ext cx="77756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246474" y="2747232"/>
              <a:ext cx="855326" cy="6479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259433" y="3153978"/>
            <a:ext cx="1679979" cy="1777525"/>
            <a:chOff x="6259433" y="3153977"/>
            <a:chExt cx="1679979" cy="177752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99038" y="3991128"/>
              <a:ext cx="940374" cy="940374"/>
            </a:xfrm>
            <a:prstGeom prst="rect">
              <a:avLst/>
            </a:prstGeom>
          </p:spPr>
        </p:pic>
        <p:cxnSp>
          <p:nvCxnSpPr>
            <p:cNvPr id="59" name="Straight Arrow Connector 58"/>
            <p:cNvCxnSpPr/>
            <p:nvPr/>
          </p:nvCxnSpPr>
          <p:spPr>
            <a:xfrm>
              <a:off x="6259433" y="3153977"/>
              <a:ext cx="842367" cy="906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246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104178</TotalTime>
  <Words>699</Words>
  <Application>Microsoft Macintosh PowerPoint</Application>
  <PresentationFormat>On-screen Show (16:9)</PresentationFormat>
  <Paragraphs>254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Baskerville</vt:lpstr>
      <vt:lpstr>Calibri</vt:lpstr>
      <vt:lpstr>Helvetica</vt:lpstr>
      <vt:lpstr>Helvetica Light</vt:lpstr>
      <vt:lpstr>Rockwell</vt:lpstr>
      <vt:lpstr>Arial</vt:lpstr>
      <vt:lpstr>Office Theme</vt:lpstr>
      <vt:lpstr>Becoming Data Native How BIBFRAME Extensibility Delivers Libraries  A Path to Scalable, Revolutionary Evolution</vt:lpstr>
      <vt:lpstr>Core Tenants and Themes of BIBFRAME</vt:lpstr>
      <vt:lpstr>PowerPoint Presentation</vt:lpstr>
      <vt:lpstr>2. Purposeful     Use Linked Data with Intent</vt:lpstr>
      <vt:lpstr>Linked Data and the Library.Link Network      bringing library data to life</vt:lpstr>
      <vt:lpstr>PowerPoint Presentation</vt:lpstr>
      <vt:lpstr>3. Collaborative and Comprehensive  Library.Link Network Solutions (http://library.link) </vt:lpstr>
      <vt:lpstr>PowerPoint Presentation</vt:lpstr>
      <vt:lpstr>PowerPoint Presentation</vt:lpstr>
      <vt:lpstr>Linked Data is about connections and transforming the way data works</vt:lpstr>
      <vt:lpstr>PowerPoint Presentation</vt:lpstr>
      <vt:lpstr>PowerPoint Presentation</vt:lpstr>
      <vt:lpstr>PowerPoint Presentation</vt:lpstr>
      <vt:lpstr>Embeddable Living Data</vt:lpstr>
      <vt:lpstr>PowerPoint Presentation</vt:lpstr>
      <vt:lpstr>Logging &amp;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Library of Congress Just Made 25 Million Records         Available for Free” – Fortune, May 17,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Becoming Data Native   A Community’s Journey Together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The Visible Library  or Don’t wait – Iterate!</dc:title>
  <dc:creator>Jeffrey Penka</dc:creator>
  <cp:lastModifiedBy>eric miller</cp:lastModifiedBy>
  <cp:revision>562</cp:revision>
  <dcterms:created xsi:type="dcterms:W3CDTF">2016-01-10T11:43:58Z</dcterms:created>
  <dcterms:modified xsi:type="dcterms:W3CDTF">2017-06-25T15:18:48Z</dcterms:modified>
</cp:coreProperties>
</file>