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2" r:id="rId1"/>
  </p:sldMasterIdLst>
  <p:notesMasterIdLst>
    <p:notesMasterId r:id="rId12"/>
  </p:notesMasterIdLst>
  <p:handoutMasterIdLst>
    <p:handoutMasterId r:id="rId13"/>
  </p:handoutMasterIdLst>
  <p:sldIdLst>
    <p:sldId id="266" r:id="rId2"/>
    <p:sldId id="256" r:id="rId3"/>
    <p:sldId id="260" r:id="rId4"/>
    <p:sldId id="261" r:id="rId5"/>
    <p:sldId id="262" r:id="rId6"/>
    <p:sldId id="263" r:id="rId7"/>
    <p:sldId id="257" r:id="rId8"/>
    <p:sldId id="265" r:id="rId9"/>
    <p:sldId id="258" r:id="rId10"/>
    <p:sldId id="264" r:id="rId1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280" autoAdjust="0"/>
  </p:normalViewPr>
  <p:slideViewPr>
    <p:cSldViewPr>
      <p:cViewPr varScale="1">
        <p:scale>
          <a:sx n="68" d="100"/>
          <a:sy n="68" d="100"/>
        </p:scale>
        <p:origin x="14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8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8C256-3EEC-4E6B-971C-7D4942811D8B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8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DE5C0-C9B0-4007-AA49-F8F02502D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08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D259E-3A09-4B50-A4BD-29D23254B5F4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64BE5-C08C-457C-88F3-7233221F8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17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64BE5-C08C-457C-88F3-7233221F81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39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F3B2-C2E5-4041-9159-D45AE8AC53C8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F967-A7F1-4CA0-BA03-73A0E751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F3B2-C2E5-4041-9159-D45AE8AC53C8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F967-A7F1-4CA0-BA03-73A0E751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F3B2-C2E5-4041-9159-D45AE8AC53C8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F967-A7F1-4CA0-BA03-73A0E751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9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F3B2-C2E5-4041-9159-D45AE8AC53C8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F967-A7F1-4CA0-BA03-73A0E751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2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F3B2-C2E5-4041-9159-D45AE8AC53C8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F967-A7F1-4CA0-BA03-73A0E751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5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F3B2-C2E5-4041-9159-D45AE8AC53C8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F967-A7F1-4CA0-BA03-73A0E751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07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F3B2-C2E5-4041-9159-D45AE8AC53C8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F967-A7F1-4CA0-BA03-73A0E751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7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F3B2-C2E5-4041-9159-D45AE8AC53C8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F967-A7F1-4CA0-BA03-73A0E751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89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F3B2-C2E5-4041-9159-D45AE8AC53C8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F967-A7F1-4CA0-BA03-73A0E751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3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F3B2-C2E5-4041-9159-D45AE8AC53C8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F967-A7F1-4CA0-BA03-73A0E751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75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F3B2-C2E5-4041-9159-D45AE8AC53C8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4F967-A7F1-4CA0-BA03-73A0E751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4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8F3B2-C2E5-4041-9159-D45AE8AC53C8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4F967-A7F1-4CA0-BA03-73A0E751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0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4B9F0-512E-4ADD-8560-0A97F7803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LC BIBFRAME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46E49-9A1E-4F71-982F-E92A6040F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Library of Congress Pilot 2: more, more complete, more interactive</a:t>
            </a:r>
          </a:p>
          <a:p>
            <a:pPr lvl="1"/>
            <a:r>
              <a:rPr lang="en-US" i="1" dirty="0" err="1"/>
              <a:t>Beacher</a:t>
            </a:r>
            <a:r>
              <a:rPr lang="en-US" i="1" dirty="0"/>
              <a:t> Wiggins and Sally McCallum, LC</a:t>
            </a:r>
          </a:p>
          <a:p>
            <a:r>
              <a:rPr lang="en-US" b="1" dirty="0"/>
              <a:t>BIBFRAME and OCLC Works: defining models and discovering evidence</a:t>
            </a:r>
          </a:p>
          <a:p>
            <a:pPr lvl="1"/>
            <a:r>
              <a:rPr lang="en-US" i="1" dirty="0"/>
              <a:t>Jean </a:t>
            </a:r>
            <a:r>
              <a:rPr lang="en-US" i="1" dirty="0" err="1"/>
              <a:t>Godby</a:t>
            </a:r>
            <a:r>
              <a:rPr lang="en-US" i="1" dirty="0"/>
              <a:t>, OCLC</a:t>
            </a:r>
          </a:p>
          <a:p>
            <a:r>
              <a:rPr lang="en-US" b="1" dirty="0"/>
              <a:t>LD4P Tracer Bullet 1: an RDF copy-cataloging pipeline</a:t>
            </a:r>
          </a:p>
          <a:p>
            <a:pPr lvl="1"/>
            <a:r>
              <a:rPr lang="en-US" i="1" dirty="0"/>
              <a:t>Philip </a:t>
            </a:r>
            <a:r>
              <a:rPr lang="en-US" i="1" dirty="0" err="1"/>
              <a:t>Schreur</a:t>
            </a:r>
            <a:r>
              <a:rPr lang="en-US" i="1" dirty="0"/>
              <a:t>, Stanford University</a:t>
            </a:r>
          </a:p>
          <a:p>
            <a:r>
              <a:rPr lang="en-US" b="1" dirty="0"/>
              <a:t>Transformation, BIBFRAME, and the </a:t>
            </a:r>
            <a:r>
              <a:rPr lang="en-US" b="1" dirty="0" err="1"/>
              <a:t>Library.Link</a:t>
            </a:r>
            <a:r>
              <a:rPr lang="en-US" b="1" dirty="0"/>
              <a:t> Network</a:t>
            </a:r>
          </a:p>
          <a:p>
            <a:pPr lvl="1"/>
            <a:r>
              <a:rPr lang="en-US" i="1" dirty="0"/>
              <a:t>Eric Miller, </a:t>
            </a:r>
            <a:r>
              <a:rPr lang="en-US" i="1" dirty="0" err="1"/>
              <a:t>Zepheira</a:t>
            </a:r>
            <a:endParaRPr lang="en-US" i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724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Thanks!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keep up or find more:</a:t>
            </a:r>
          </a:p>
          <a:p>
            <a:pPr marL="457200" lvl="1" indent="0">
              <a:buNone/>
            </a:pPr>
            <a:r>
              <a:rPr lang="en-US" dirty="0"/>
              <a:t>                   </a:t>
            </a:r>
            <a:r>
              <a:rPr lang="en-US" sz="3200" dirty="0"/>
              <a:t>www.loc.gov/bibframe</a:t>
            </a:r>
          </a:p>
        </p:txBody>
      </p:sp>
    </p:spTree>
    <p:extLst>
      <p:ext uri="{BB962C8B-B14F-4D97-AF65-F5344CB8AC3E}">
        <p14:creationId xmlns:p14="http://schemas.microsoft.com/office/powerpoint/2010/main" val="230540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800" dirty="0"/>
              <a:t>BIBFRAME Pilot Two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Sally McCallum</a:t>
            </a:r>
          </a:p>
          <a:p>
            <a:r>
              <a:rPr lang="en-US" dirty="0"/>
              <a:t>Library of Congress</a:t>
            </a:r>
          </a:p>
          <a:p>
            <a:r>
              <a:rPr lang="en-US" dirty="0"/>
              <a:t>June 25, 2017</a:t>
            </a:r>
          </a:p>
        </p:txBody>
      </p:sp>
    </p:spTree>
    <p:extLst>
      <p:ext uri="{BB962C8B-B14F-4D97-AF65-F5344CB8AC3E}">
        <p14:creationId xmlns:p14="http://schemas.microsoft.com/office/powerpoint/2010/main" val="504528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  <a:solidFill>
            <a:schemeClr val="bg1"/>
          </a:solidFill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More 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Goal:  Realistic cataloging environment</a:t>
            </a:r>
          </a:p>
          <a:p>
            <a:pPr lvl="1"/>
            <a:r>
              <a:rPr lang="en-US" dirty="0"/>
              <a:t>Creating description of resource in BIBFRAME first</a:t>
            </a:r>
          </a:p>
          <a:p>
            <a:pPr lvl="1"/>
            <a:r>
              <a:rPr lang="en-US" dirty="0"/>
              <a:t>Converted whole MARC catalog to BIBFRAME to catalog against</a:t>
            </a:r>
          </a:p>
          <a:p>
            <a:pPr lvl="2"/>
            <a:r>
              <a:rPr lang="en-US" dirty="0"/>
              <a:t>17 million MARC bibliographic records converted to BIBFRAME Works, Instances, and Items</a:t>
            </a:r>
          </a:p>
          <a:p>
            <a:pPr lvl="2"/>
            <a:r>
              <a:rPr lang="en-US" dirty="0"/>
              <a:t>1.2 million uniform title authority records converted to BIBFRAME Works</a:t>
            </a:r>
          </a:p>
          <a:p>
            <a:pPr lvl="2"/>
            <a:r>
              <a:rPr lang="en-US" dirty="0"/>
              <a:t>Merged and matched BIBFRAME Works</a:t>
            </a:r>
          </a:p>
          <a:p>
            <a:pPr lvl="2"/>
            <a:r>
              <a:rPr lang="en-US" dirty="0"/>
              <a:t>Continuing to refine 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745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More 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>
                <a:solidFill>
                  <a:prstClr val="black"/>
                </a:solidFill>
              </a:rPr>
              <a:t>Enabled input of new name authorities in BIBFRAME system</a:t>
            </a:r>
          </a:p>
          <a:p>
            <a:pPr lvl="1"/>
            <a:r>
              <a:rPr lang="en-US" dirty="0"/>
              <a:t>Names (NAF) and subjects (LCSH, TGM) already in the BIBFRAME environment via Linked Data Service (LDS) (id.loc.gov)</a:t>
            </a:r>
          </a:p>
          <a:p>
            <a:pPr lvl="1"/>
            <a:r>
              <a:rPr lang="en-US" dirty="0"/>
              <a:t>Keep all these up-to-date daily</a:t>
            </a:r>
          </a:p>
        </p:txBody>
      </p:sp>
    </p:spTree>
    <p:extLst>
      <p:ext uri="{BB962C8B-B14F-4D97-AF65-F5344CB8AC3E}">
        <p14:creationId xmlns:p14="http://schemas.microsoft.com/office/powerpoint/2010/main" val="3290773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bg1"/>
          </a:solidFill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More interactions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Editor</a:t>
            </a:r>
          </a:p>
          <a:p>
            <a:pPr lvl="1"/>
            <a:r>
              <a:rPr lang="en-US" dirty="0"/>
              <a:t>Profiles</a:t>
            </a:r>
          </a:p>
          <a:p>
            <a:pPr lvl="2"/>
            <a:r>
              <a:rPr lang="en-US" dirty="0"/>
              <a:t>customized, pre-populated data, popups</a:t>
            </a:r>
          </a:p>
          <a:p>
            <a:pPr lvl="1"/>
            <a:r>
              <a:rPr lang="en-US" dirty="0"/>
              <a:t>Type ahead for longer lists  </a:t>
            </a:r>
          </a:p>
          <a:p>
            <a:pPr lvl="2"/>
            <a:r>
              <a:rPr lang="en-US" dirty="0"/>
              <a:t>names, subjects, form/genre, languages, etc.</a:t>
            </a:r>
          </a:p>
          <a:p>
            <a:pPr lvl="1"/>
            <a:r>
              <a:rPr lang="en-US" dirty="0"/>
              <a:t>Dropdowns for shorter lists</a:t>
            </a:r>
          </a:p>
          <a:p>
            <a:pPr lvl="2"/>
            <a:r>
              <a:rPr lang="en-US" dirty="0"/>
              <a:t>media, color content, polarity, etc.</a:t>
            </a:r>
          </a:p>
          <a:p>
            <a:pPr lvl="1"/>
            <a:r>
              <a:rPr lang="en-US" dirty="0"/>
              <a:t>RDA rules hot linked to element labels</a:t>
            </a:r>
          </a:p>
          <a:p>
            <a:pPr lvl="1"/>
            <a:r>
              <a:rPr lang="en-US" dirty="0"/>
              <a:t>Continuing to work with bibliographic specialists to refine …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025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More interactions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Cross system flows</a:t>
            </a:r>
          </a:p>
          <a:p>
            <a:pPr lvl="1"/>
            <a:r>
              <a:rPr lang="en-US" dirty="0"/>
              <a:t>Components</a:t>
            </a:r>
          </a:p>
          <a:p>
            <a:pPr lvl="2"/>
            <a:r>
              <a:rPr lang="en-US" dirty="0"/>
              <a:t>200+ non-Pilot catalogers</a:t>
            </a:r>
          </a:p>
          <a:p>
            <a:pPr lvl="2"/>
            <a:r>
              <a:rPr lang="en-US" dirty="0"/>
              <a:t>60+ Pilot catalogers</a:t>
            </a:r>
          </a:p>
          <a:p>
            <a:pPr lvl="2"/>
            <a:r>
              <a:rPr lang="en-US" dirty="0"/>
              <a:t>MARC-based unit record modeled ILS</a:t>
            </a:r>
          </a:p>
          <a:p>
            <a:pPr lvl="3"/>
            <a:r>
              <a:rPr lang="en-US" dirty="0"/>
              <a:t>catalog of record for LC and data sharing with the community</a:t>
            </a:r>
          </a:p>
          <a:p>
            <a:pPr lvl="2"/>
            <a:r>
              <a:rPr lang="en-US" dirty="0"/>
              <a:t>RDF-based Work/Instance/Item modeled bibliographic description system</a:t>
            </a:r>
          </a:p>
          <a:p>
            <a:pPr lvl="2"/>
            <a:r>
              <a:rPr lang="en-US" dirty="0"/>
              <a:t>RDF-based Linked Data System</a:t>
            </a:r>
          </a:p>
          <a:p>
            <a:pPr lvl="1"/>
            <a:r>
              <a:rPr lang="en-US" dirty="0"/>
              <a:t>Challenge to keep everything “straight”</a:t>
            </a:r>
          </a:p>
        </p:txBody>
      </p:sp>
    </p:spTree>
    <p:extLst>
      <p:ext uri="{BB962C8B-B14F-4D97-AF65-F5344CB8AC3E}">
        <p14:creationId xmlns:p14="http://schemas.microsoft.com/office/powerpoint/2010/main" val="1185003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Magnetic Disk 2"/>
          <p:cNvSpPr/>
          <p:nvPr/>
        </p:nvSpPr>
        <p:spPr>
          <a:xfrm>
            <a:off x="2362200" y="1371600"/>
            <a:ext cx="914400" cy="1905000"/>
          </a:xfrm>
          <a:prstGeom prst="flowChartMagneticDisk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Bib file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2362200" y="3429000"/>
            <a:ext cx="914400" cy="1828800"/>
          </a:xfrm>
          <a:prstGeom prst="flowChartMagneticDis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1200" b="1" dirty="0" err="1"/>
              <a:t>Auth</a:t>
            </a:r>
            <a:r>
              <a:rPr lang="en-US" sz="1200" b="1" dirty="0"/>
              <a:t> file</a:t>
            </a:r>
          </a:p>
        </p:txBody>
      </p:sp>
      <p:sp>
        <p:nvSpPr>
          <p:cNvPr id="5" name="Flowchart: Alternate Process 4"/>
          <p:cNvSpPr/>
          <p:nvPr/>
        </p:nvSpPr>
        <p:spPr>
          <a:xfrm>
            <a:off x="914400" y="2286000"/>
            <a:ext cx="914400" cy="612648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200 Non-Pilot Staff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914400" y="4354606"/>
            <a:ext cx="914400" cy="612648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60 Pilot Staff      2</a:t>
            </a:r>
            <a:r>
              <a:rPr lang="en-US" sz="1200" b="1" baseline="30000" dirty="0"/>
              <a:t>nd</a:t>
            </a:r>
            <a:r>
              <a:rPr lang="en-US" sz="1200" b="1" dirty="0"/>
              <a:t> Task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7696200" y="2592324"/>
            <a:ext cx="914400" cy="612648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Pilot Staff  1</a:t>
            </a:r>
            <a:r>
              <a:rPr lang="en-US" sz="1200" b="1" baseline="30000" dirty="0"/>
              <a:t>st</a:t>
            </a:r>
            <a:r>
              <a:rPr lang="en-US" sz="1200" b="1" dirty="0"/>
              <a:t> Task</a:t>
            </a:r>
          </a:p>
        </p:txBody>
      </p:sp>
      <p:sp>
        <p:nvSpPr>
          <p:cNvPr id="9" name="Cloud 8"/>
          <p:cNvSpPr/>
          <p:nvPr/>
        </p:nvSpPr>
        <p:spPr>
          <a:xfrm>
            <a:off x="7772400" y="4052854"/>
            <a:ext cx="914400" cy="9144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Public access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855177" y="2592324"/>
            <a:ext cx="990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857500" y="2587224"/>
            <a:ext cx="2400300" cy="51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>
            <a:off x="990600" y="2898648"/>
            <a:ext cx="1600200" cy="1226842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Straight Arrow Connector 1024"/>
          <p:cNvCxnSpPr>
            <a:stCxn id="6" idx="3"/>
          </p:cNvCxnSpPr>
          <p:nvPr/>
        </p:nvCxnSpPr>
        <p:spPr>
          <a:xfrm>
            <a:off x="1828800" y="4660930"/>
            <a:ext cx="762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Straight Arrow Connector 1038"/>
          <p:cNvCxnSpPr/>
          <p:nvPr/>
        </p:nvCxnSpPr>
        <p:spPr>
          <a:xfrm flipV="1">
            <a:off x="2139954" y="2897788"/>
            <a:ext cx="527046" cy="8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Straight Arrow Connector 1043"/>
          <p:cNvCxnSpPr/>
          <p:nvPr/>
        </p:nvCxnSpPr>
        <p:spPr>
          <a:xfrm>
            <a:off x="3124200" y="4414684"/>
            <a:ext cx="2133600" cy="1204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Elbow Connector 1045"/>
          <p:cNvCxnSpPr/>
          <p:nvPr/>
        </p:nvCxnSpPr>
        <p:spPr>
          <a:xfrm flipV="1">
            <a:off x="3124200" y="2897788"/>
            <a:ext cx="2133600" cy="1299480"/>
          </a:xfrm>
          <a:prstGeom prst="bentConnector3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1" name="Curved Connector 1050"/>
          <p:cNvCxnSpPr>
            <a:cxnSpLocks/>
          </p:cNvCxnSpPr>
          <p:nvPr/>
        </p:nvCxnSpPr>
        <p:spPr>
          <a:xfrm>
            <a:off x="2590800" y="4125490"/>
            <a:ext cx="504092" cy="80750"/>
          </a:xfrm>
          <a:prstGeom prst="curved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4" name="Curved Connector 1053"/>
          <p:cNvCxnSpPr/>
          <p:nvPr/>
        </p:nvCxnSpPr>
        <p:spPr>
          <a:xfrm>
            <a:off x="2590800" y="4125490"/>
            <a:ext cx="533400" cy="289194"/>
          </a:xfrm>
          <a:prstGeom prst="curved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7" name="Curved Connector 1056"/>
          <p:cNvCxnSpPr/>
          <p:nvPr/>
        </p:nvCxnSpPr>
        <p:spPr>
          <a:xfrm flipV="1">
            <a:off x="2590800" y="4414684"/>
            <a:ext cx="533400" cy="252598"/>
          </a:xfrm>
          <a:prstGeom prst="curved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2" name="Elbow Connector 1061"/>
          <p:cNvCxnSpPr>
            <a:stCxn id="9" idx="2"/>
          </p:cNvCxnSpPr>
          <p:nvPr/>
        </p:nvCxnSpPr>
        <p:spPr>
          <a:xfrm rot="10800000">
            <a:off x="6348412" y="4343400"/>
            <a:ext cx="1426824" cy="166654"/>
          </a:xfrm>
          <a:prstGeom prst="bentConnector3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5" name="Elbow Connector 1064"/>
          <p:cNvCxnSpPr>
            <a:stCxn id="7" idx="1"/>
          </p:cNvCxnSpPr>
          <p:nvPr/>
        </p:nvCxnSpPr>
        <p:spPr>
          <a:xfrm rot="10800000">
            <a:off x="6348412" y="2743200"/>
            <a:ext cx="1347788" cy="15544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Flowchart: Magnetic Disk 78"/>
          <p:cNvSpPr/>
          <p:nvPr/>
        </p:nvSpPr>
        <p:spPr>
          <a:xfrm>
            <a:off x="5434012" y="1425156"/>
            <a:ext cx="914400" cy="1905000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Works, Instances, Items, new names</a:t>
            </a:r>
          </a:p>
        </p:txBody>
      </p:sp>
      <p:sp>
        <p:nvSpPr>
          <p:cNvPr id="86" name="Flowchart: Magnetic Disk 85"/>
          <p:cNvSpPr/>
          <p:nvPr/>
        </p:nvSpPr>
        <p:spPr>
          <a:xfrm>
            <a:off x="5434011" y="3475751"/>
            <a:ext cx="914400" cy="1828800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200" b="1" dirty="0"/>
              <a:t>Linked Data Service (ID)</a:t>
            </a:r>
          </a:p>
        </p:txBody>
      </p:sp>
      <p:sp>
        <p:nvSpPr>
          <p:cNvPr id="1077" name="TextBox 1076"/>
          <p:cNvSpPr txBox="1"/>
          <p:nvPr/>
        </p:nvSpPr>
        <p:spPr>
          <a:xfrm>
            <a:off x="3886200" y="23241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converted</a:t>
            </a:r>
          </a:p>
        </p:txBody>
      </p:sp>
      <p:sp>
        <p:nvSpPr>
          <p:cNvPr id="1078" name="TextBox 1077"/>
          <p:cNvSpPr txBox="1"/>
          <p:nvPr/>
        </p:nvSpPr>
        <p:spPr>
          <a:xfrm>
            <a:off x="3733800" y="3204972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Uniform title and name/title converted to Works</a:t>
            </a:r>
          </a:p>
        </p:txBody>
      </p:sp>
      <p:sp>
        <p:nvSpPr>
          <p:cNvPr id="1079" name="TextBox 1078"/>
          <p:cNvSpPr txBox="1"/>
          <p:nvPr/>
        </p:nvSpPr>
        <p:spPr>
          <a:xfrm>
            <a:off x="1819799" y="916738"/>
            <a:ext cx="2076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MARC-based ILS </a:t>
            </a:r>
          </a:p>
        </p:txBody>
      </p:sp>
      <p:sp>
        <p:nvSpPr>
          <p:cNvPr id="1080" name="TextBox 1079"/>
          <p:cNvSpPr txBox="1"/>
          <p:nvPr/>
        </p:nvSpPr>
        <p:spPr>
          <a:xfrm>
            <a:off x="5257800" y="685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RDF-based BIBFRAME</a:t>
            </a:r>
          </a:p>
        </p:txBody>
      </p:sp>
      <p:cxnSp>
        <p:nvCxnSpPr>
          <p:cNvPr id="1083" name="Straight Connector 1082"/>
          <p:cNvCxnSpPr/>
          <p:nvPr/>
        </p:nvCxnSpPr>
        <p:spPr>
          <a:xfrm>
            <a:off x="2139954" y="2898648"/>
            <a:ext cx="0" cy="17686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5" name="TextBox 1084"/>
          <p:cNvSpPr txBox="1"/>
          <p:nvPr/>
        </p:nvSpPr>
        <p:spPr>
          <a:xfrm>
            <a:off x="3733800" y="4510054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Uniform title and name/title,</a:t>
            </a:r>
          </a:p>
          <a:p>
            <a:r>
              <a:rPr lang="en-US" sz="1200" b="1" dirty="0"/>
              <a:t>names, subjects</a:t>
            </a:r>
          </a:p>
        </p:txBody>
      </p:sp>
    </p:spTree>
    <p:extLst>
      <p:ext uri="{BB962C8B-B14F-4D97-AF65-F5344CB8AC3E}">
        <p14:creationId xmlns:p14="http://schemas.microsoft.com/office/powerpoint/2010/main" val="836621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588AE-3FEC-4A4C-A167-F5376CE78FA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D3EC4-0D18-4530-821E-B43CBBCC6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Components available for community to explore</a:t>
            </a:r>
          </a:p>
          <a:p>
            <a:pPr lvl="1"/>
            <a:r>
              <a:rPr lang="en-US" b="1" dirty="0"/>
              <a:t>BIBFRAME vocabulary   </a:t>
            </a:r>
          </a:p>
          <a:p>
            <a:pPr marL="457200" lvl="1" indent="0">
              <a:buNone/>
            </a:pPr>
            <a:r>
              <a:rPr lang="en-US" dirty="0"/>
              <a:t>          </a:t>
            </a:r>
            <a:r>
              <a:rPr lang="en-US" dirty="0">
                <a:solidFill>
                  <a:schemeClr val="tx2"/>
                </a:solidFill>
              </a:rPr>
              <a:t>www.loc.gov/bibframe/docs/index.html</a:t>
            </a:r>
          </a:p>
          <a:p>
            <a:pPr lvl="1"/>
            <a:r>
              <a:rPr lang="en-US" b="1" dirty="0"/>
              <a:t>MARC to BIBFRAME conversion specs</a:t>
            </a:r>
          </a:p>
          <a:p>
            <a:pPr marL="457200" lvl="1" indent="0">
              <a:buNone/>
            </a:pPr>
            <a:r>
              <a:rPr lang="en-US" dirty="0"/>
              <a:t>          </a:t>
            </a:r>
            <a:r>
              <a:rPr lang="en-US" dirty="0">
                <a:solidFill>
                  <a:schemeClr val="tx2"/>
                </a:solidFill>
              </a:rPr>
              <a:t>www.loc.gov/bibframe/mtbf</a:t>
            </a:r>
          </a:p>
          <a:p>
            <a:pPr lvl="1"/>
            <a:r>
              <a:rPr lang="en-US" b="1" dirty="0"/>
              <a:t>MARC to BIBFRAME conversion programs</a:t>
            </a:r>
          </a:p>
          <a:p>
            <a:pPr marL="457200" lvl="1" indent="0">
              <a:buNone/>
            </a:pPr>
            <a:r>
              <a:rPr lang="en-US" dirty="0"/>
              <a:t>          </a:t>
            </a:r>
            <a:r>
              <a:rPr lang="en-US" dirty="0">
                <a:solidFill>
                  <a:schemeClr val="tx2"/>
                </a:solidFill>
              </a:rPr>
              <a:t>https://github.com/lcnetdev/marc2bibframe2</a:t>
            </a:r>
          </a:p>
          <a:p>
            <a:pPr lvl="1"/>
            <a:r>
              <a:rPr lang="en-US" b="1" dirty="0"/>
              <a:t>MARC to BIBFRAME comparison viewer</a:t>
            </a:r>
          </a:p>
          <a:p>
            <a:pPr marL="457200" lvl="1" indent="0">
              <a:buNone/>
            </a:pPr>
            <a:r>
              <a:rPr lang="en-US" dirty="0"/>
              <a:t>          </a:t>
            </a:r>
            <a:r>
              <a:rPr lang="en-US" dirty="0">
                <a:solidFill>
                  <a:schemeClr val="tx2"/>
                </a:solidFill>
              </a:rPr>
              <a:t>http://id.loc.gov/tools/bibframe/compare</a:t>
            </a:r>
          </a:p>
          <a:p>
            <a:pPr lvl="1"/>
            <a:r>
              <a:rPr lang="en-US" dirty="0"/>
              <a:t>Soon: editor software and profiles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276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Explorations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Validation of machine creation of BIBFRAME from MARC </a:t>
            </a:r>
          </a:p>
          <a:p>
            <a:r>
              <a:rPr lang="en-US" dirty="0"/>
              <a:t>Experiment with taking in BIBFRAME RDF from a vendor</a:t>
            </a:r>
          </a:p>
          <a:p>
            <a:r>
              <a:rPr lang="en-US" dirty="0"/>
              <a:t>Offer download of “tuned” BIBFRAME file for others to </a:t>
            </a:r>
            <a:r>
              <a:rPr lang="en-US"/>
              <a:t>explore discovery</a:t>
            </a:r>
            <a:endParaRPr lang="en-US" dirty="0"/>
          </a:p>
          <a:p>
            <a:r>
              <a:rPr lang="en-US" dirty="0"/>
              <a:t>Test bibliographic extensions</a:t>
            </a:r>
          </a:p>
          <a:p>
            <a:r>
              <a:rPr lang="en-US" dirty="0"/>
              <a:t>Identifiers</a:t>
            </a:r>
          </a:p>
          <a:p>
            <a:r>
              <a:rPr lang="en-US" dirty="0"/>
              <a:t>Mapping from BIBFRAME to MARC?</a:t>
            </a:r>
          </a:p>
          <a:p>
            <a:r>
              <a:rPr lang="en-US" b="1" dirty="0"/>
              <a:t>. . .  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158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</TotalTime>
  <Words>482</Words>
  <Application>Microsoft Office PowerPoint</Application>
  <PresentationFormat>On-screen Show (4:3)</PresentationFormat>
  <Paragraphs>82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LC BIBFRAME Update</vt:lpstr>
      <vt:lpstr>BIBFRAME Pilot Two</vt:lpstr>
      <vt:lpstr>More complete</vt:lpstr>
      <vt:lpstr>More complete</vt:lpstr>
      <vt:lpstr>More interactions</vt:lpstr>
      <vt:lpstr>More interactions</vt:lpstr>
      <vt:lpstr>PowerPoint Presentation</vt:lpstr>
      <vt:lpstr>Sharing</vt:lpstr>
      <vt:lpstr>Explorations</vt:lpstr>
      <vt:lpstr>Thanks!</vt:lpstr>
    </vt:vector>
  </TitlesOfParts>
  <Company>The Library Of Congress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McCallum Sally</dc:creator>
  <cp:lastModifiedBy>Owner</cp:lastModifiedBy>
  <cp:revision>41</cp:revision>
  <cp:lastPrinted>2017-06-22T20:32:22Z</cp:lastPrinted>
  <dcterms:created xsi:type="dcterms:W3CDTF">2017-06-21T21:29:01Z</dcterms:created>
  <dcterms:modified xsi:type="dcterms:W3CDTF">2017-06-25T14:37:12Z</dcterms:modified>
</cp:coreProperties>
</file>