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344" r:id="rId6"/>
    <p:sldId id="345" r:id="rId7"/>
    <p:sldId id="379" r:id="rId8"/>
    <p:sldId id="371" r:id="rId9"/>
    <p:sldId id="376" r:id="rId10"/>
    <p:sldId id="377" r:id="rId11"/>
    <p:sldId id="372" r:id="rId12"/>
    <p:sldId id="373" r:id="rId13"/>
    <p:sldId id="349" r:id="rId14"/>
    <p:sldId id="350" r:id="rId15"/>
    <p:sldId id="367" r:id="rId16"/>
    <p:sldId id="351" r:id="rId17"/>
    <p:sldId id="387" r:id="rId18"/>
    <p:sldId id="388" r:id="rId19"/>
    <p:sldId id="353" r:id="rId20"/>
    <p:sldId id="375" r:id="rId21"/>
    <p:sldId id="374" r:id="rId22"/>
    <p:sldId id="357" r:id="rId23"/>
    <p:sldId id="358" r:id="rId24"/>
    <p:sldId id="368" r:id="rId25"/>
    <p:sldId id="370" r:id="rId26"/>
    <p:sldId id="380" r:id="rId27"/>
    <p:sldId id="364" r:id="rId28"/>
    <p:sldId id="382" r:id="rId29"/>
  </p:sldIdLst>
  <p:sldSz cx="9144000" cy="5143500" type="screen16x9"/>
  <p:notesSz cx="9144000" cy="6858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820"/>
    <a:srgbClr val="E7F2F8"/>
    <a:srgbClr val="47C1E0"/>
    <a:srgbClr val="CBE3F0"/>
    <a:srgbClr val="FAE4D3"/>
    <a:srgbClr val="F7BD00"/>
    <a:srgbClr val="F09A0D"/>
    <a:srgbClr val="3BB77B"/>
    <a:srgbClr val="78BE21"/>
    <a:srgbClr val="A54E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842" autoAdjust="0"/>
    <p:restoredTop sz="77549" autoAdjust="0"/>
  </p:normalViewPr>
  <p:slideViewPr>
    <p:cSldViewPr snapToGrid="0" snapToObjects="1">
      <p:cViewPr varScale="1">
        <p:scale>
          <a:sx n="89" d="100"/>
          <a:sy n="89" d="100"/>
        </p:scale>
        <p:origin x="1454"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62"/>
    </p:cViewPr>
  </p:sorterViewPr>
  <p:notesViewPr>
    <p:cSldViewPr snapToGrid="0" snapToObjects="1">
      <p:cViewPr varScale="1">
        <p:scale>
          <a:sx n="87" d="100"/>
          <a:sy n="87" d="100"/>
        </p:scale>
        <p:origin x="2064"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latin typeface="Arial" charset="0"/>
              </a:rPr>
              <a:t>6/25/2017</a:t>
            </a:fld>
            <a:endParaRPr lang="en-US" dirty="0">
              <a:latin typeface="Arial"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A6BD78C-B7E3-A14B-90CC-37897CE30F5C}" type="datetimeFigureOut">
              <a:rPr lang="en-US" smtClean="0"/>
              <a:t>6/25/2017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52A38A-18EA-A54A-A41C-2B70BA912126}" type="slidenum">
              <a:rPr lang="en-US" smtClean="0"/>
              <a:t>‹#›</a:t>
            </a:fld>
            <a:endParaRPr lang="en-US"/>
          </a:p>
        </p:txBody>
      </p:sp>
    </p:spTree>
    <p:extLst>
      <p:ext uri="{BB962C8B-B14F-4D97-AF65-F5344CB8AC3E}">
        <p14:creationId xmlns:p14="http://schemas.microsoft.com/office/powerpoint/2010/main" val="60483800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5F083-065F-4376-8479-1356E37F611C}" type="slidenum">
              <a:rPr lang="en-US" smtClean="0"/>
              <a:t>1</a:t>
            </a:fld>
            <a:endParaRPr lang="en-US"/>
          </a:p>
        </p:txBody>
      </p:sp>
    </p:spTree>
    <p:extLst>
      <p:ext uri="{BB962C8B-B14F-4D97-AF65-F5344CB8AC3E}">
        <p14:creationId xmlns:p14="http://schemas.microsoft.com/office/powerpoint/2010/main" val="418666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slides shows links to </a:t>
            </a:r>
            <a:r>
              <a:rPr lang="en-US" dirty="0" err="1"/>
              <a:t>WorldCat</a:t>
            </a:r>
            <a:r>
              <a:rPr lang="en-US" dirty="0"/>
              <a:t> Works in </a:t>
            </a:r>
            <a:r>
              <a:rPr lang="en-US" dirty="0" err="1"/>
              <a:t>WorldCat</a:t>
            </a:r>
            <a:r>
              <a:rPr lang="en-US" dirty="0"/>
              <a:t> catalog records and compares them to corresponding BIBFRAME descriptions. This is an example from the a dataset in the BIBFRAME 2.0 converter distribution.  It describes an audiobook of Thoreau’s Civil Disobedience narrated by Archibald MacLeish published by Caedmon in 1968.</a:t>
            </a:r>
          </a:p>
        </p:txBody>
      </p:sp>
      <p:sp>
        <p:nvSpPr>
          <p:cNvPr id="4" name="Slide Number Placeholder 3"/>
          <p:cNvSpPr>
            <a:spLocks noGrp="1"/>
          </p:cNvSpPr>
          <p:nvPr>
            <p:ph type="sldNum" sz="quarter" idx="10"/>
          </p:nvPr>
        </p:nvSpPr>
        <p:spPr/>
        <p:txBody>
          <a:bodyPr/>
          <a:lstStyle/>
          <a:p>
            <a:fld id="{C325F083-065F-4376-8479-1356E37F611C}" type="slidenum">
              <a:rPr lang="en-US" smtClean="0"/>
              <a:t>10</a:t>
            </a:fld>
            <a:endParaRPr lang="en-US"/>
          </a:p>
        </p:txBody>
      </p:sp>
    </p:spTree>
    <p:extLst>
      <p:ext uri="{BB962C8B-B14F-4D97-AF65-F5344CB8AC3E}">
        <p14:creationId xmlns:p14="http://schemas.microsoft.com/office/powerpoint/2010/main" val="29629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BIBFRAME converter to this record produces two outputs:</a:t>
            </a:r>
          </a:p>
          <a:p>
            <a:pPr marL="171450" indent="-171450">
              <a:buFont typeface="Arial" panose="020B0604020202020204" pitchFamily="34" charset="0"/>
              <a:buChar char="•"/>
            </a:pPr>
            <a:r>
              <a:rPr lang="en-US" dirty="0"/>
              <a:t>The Work, containing subject-level information very similar to the output of OCLC’s processes. The data in blue is shorthand for data represented as URIs, not text strings. We have URIs for Henry David Thoreau playing the role of author, and for subject headings and genres. LC is also investigating the possibility of extracting information about Works from MARC linking fields and $t subfields. This is also consistent with what OCLC is doing.</a:t>
            </a:r>
          </a:p>
          <a:p>
            <a:pPr marL="171450" indent="-171450">
              <a:buFont typeface="Arial" panose="020B0604020202020204" pitchFamily="34" charset="0"/>
              <a:buChar char="•"/>
            </a:pPr>
            <a:r>
              <a:rPr lang="en-US" dirty="0"/>
              <a:t>Instance, describing this edition of Civil Disobedience, with publication information and a product identifier.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progress: BF Work descriptions are being built out in two ways: 1) aggregated in clusters. 2) associated with instances and items. This is similar to OCLC’s approach, though we place more emphasis on automated processes.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the bottom of the Worldcat.org page is OCLC’s Linked Data representation of this MARC record. It contains many details seen in BIBFRAME output. It contains a URI to a </a:t>
            </a:r>
            <a:r>
              <a:rPr lang="en-US" dirty="0" err="1"/>
              <a:t>WorldCat</a:t>
            </a:r>
            <a:r>
              <a:rPr lang="en-US" dirty="0"/>
              <a:t> Works description, which resolves to a cluster of records. In other words, the 1968 audiobook edition of Civil Disobedience is only one member of the Work cluster.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In the long run: BF and OCLC Works are aiming for the same goal. Achieved with </a:t>
            </a:r>
            <a:r>
              <a:rPr lang="en-US"/>
              <a:t>similar strategies. A </a:t>
            </a:r>
            <a:r>
              <a:rPr lang="en-US" dirty="0"/>
              <a:t>reduction step – extract work-level information; 2) an aggregation step – create a composite description.  </a:t>
            </a:r>
          </a:p>
        </p:txBody>
      </p:sp>
      <p:sp>
        <p:nvSpPr>
          <p:cNvPr id="4" name="Slide Number Placeholder 3"/>
          <p:cNvSpPr>
            <a:spLocks noGrp="1"/>
          </p:cNvSpPr>
          <p:nvPr>
            <p:ph type="sldNum" sz="quarter" idx="10"/>
          </p:nvPr>
        </p:nvSpPr>
        <p:spPr/>
        <p:txBody>
          <a:bodyPr/>
          <a:lstStyle/>
          <a:p>
            <a:fld id="{C325F083-065F-4376-8479-1356E37F611C}" type="slidenum">
              <a:rPr lang="en-US" smtClean="0"/>
              <a:t>11</a:t>
            </a:fld>
            <a:endParaRPr lang="en-US"/>
          </a:p>
        </p:txBody>
      </p:sp>
    </p:spTree>
    <p:extLst>
      <p:ext uri="{BB962C8B-B14F-4D97-AF65-F5344CB8AC3E}">
        <p14:creationId xmlns:p14="http://schemas.microsoft.com/office/powerpoint/2010/main" val="410942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raw data looks like this, and is just another </a:t>
            </a:r>
            <a:r>
              <a:rPr lang="en-US" dirty="0" err="1"/>
              <a:t>WorldCat</a:t>
            </a:r>
            <a:r>
              <a:rPr lang="en-US" dirty="0"/>
              <a:t> Works page. But when the ‘example of work’ links are dereferenced, the other members of the cluster are retrieved. Three are shown here.  (Summary points)</a:t>
            </a:r>
            <a:br>
              <a:rPr lang="en-US" dirty="0"/>
            </a:br>
            <a:endParaRPr lang="en-US" dirty="0"/>
          </a:p>
          <a:p>
            <a:r>
              <a:rPr lang="en-US" dirty="0"/>
              <a:t>Note that an aggregate is included in the cluster. This is obviously an error, but it occurs because it is difficult for a machine process to detect aggregates with certainty. I’ll return to this point later.</a:t>
            </a:r>
          </a:p>
          <a:p>
            <a:endParaRPr lang="en-US"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352228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2871">
              <a:buFont typeface="Arial" panose="020B0604020202020204" pitchFamily="34" charset="0"/>
              <a:buChar char="•"/>
              <a:defRPr/>
            </a:pPr>
            <a:r>
              <a:rPr lang="en-US" dirty="0"/>
              <a:t>Extracted</a:t>
            </a:r>
            <a:r>
              <a:rPr lang="en-US" baseline="0" dirty="0"/>
              <a:t> records from </a:t>
            </a:r>
            <a:r>
              <a:rPr lang="en-US" dirty="0" err="1"/>
              <a:t>WorldCat</a:t>
            </a:r>
            <a:r>
              <a:rPr lang="en-US" dirty="0"/>
              <a:t> with DLC</a:t>
            </a:r>
            <a:r>
              <a:rPr lang="en-US" baseline="0" dirty="0"/>
              <a:t> in subfields $a and/or $c of MARC 040 Cataloging Source</a:t>
            </a:r>
          </a:p>
          <a:p>
            <a:pPr marL="171450" indent="-171450" defTabSz="932871">
              <a:buFont typeface="Arial" panose="020B0604020202020204" pitchFamily="34" charset="0"/>
              <a:buChar char="•"/>
              <a:defRPr/>
            </a:pPr>
            <a:endParaRPr lang="en-US" baseline="0" dirty="0"/>
          </a:p>
          <a:p>
            <a:pPr marL="171450" indent="-171450" defTabSz="932871">
              <a:buFont typeface="Arial" panose="020B0604020202020204" pitchFamily="34" charset="0"/>
              <a:buChar char="•"/>
              <a:defRPr/>
            </a:pPr>
            <a:r>
              <a:rPr lang="en-US" baseline="0" dirty="0"/>
              <a:t>For example, </a:t>
            </a:r>
            <a:r>
              <a:rPr lang="en-US" dirty="0"/>
              <a:t>040##$</a:t>
            </a:r>
            <a:r>
              <a:rPr lang="en-US" dirty="0" err="1"/>
              <a:t>aDLC$cDLC</a:t>
            </a:r>
            <a:r>
              <a:rPr lang="en-US" dirty="0"/>
              <a:t> indicates cataloging produced and input by the Library of Congress</a:t>
            </a:r>
          </a:p>
          <a:p>
            <a:pPr marL="171450" indent="-171450" defTabSz="932871">
              <a:buFont typeface="Arial" panose="020B0604020202020204" pitchFamily="34" charset="0"/>
              <a:buChar char="•"/>
              <a:defRPr/>
            </a:pPr>
            <a:endParaRPr lang="en-US" dirty="0"/>
          </a:p>
          <a:p>
            <a:pPr marL="171450" indent="-171450" defTabSz="932871">
              <a:buFont typeface="Arial" panose="020B0604020202020204" pitchFamily="34" charset="0"/>
              <a:buChar char="•"/>
              <a:defRPr/>
            </a:pPr>
            <a:r>
              <a:rPr lang="en-US" dirty="0"/>
              <a:t>10,321,873 records</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4018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3" indent="0">
              <a:buNone/>
            </a:pPr>
            <a:r>
              <a:rPr lang="en-US" dirty="0"/>
              <a:t>Examples of singleton works</a:t>
            </a:r>
          </a:p>
          <a:p>
            <a:pPr marL="2000204" lvl="4" indent="-171450">
              <a:buFont typeface="Arial" panose="020B0604020202020204" pitchFamily="34" charset="0"/>
              <a:buChar char="•"/>
            </a:pPr>
            <a:r>
              <a:rPr lang="es-ES" dirty="0"/>
              <a:t>Primera y </a:t>
            </a:r>
            <a:r>
              <a:rPr lang="es-ES" dirty="0" err="1"/>
              <a:t>segvnda</a:t>
            </a:r>
            <a:r>
              <a:rPr lang="es-ES" dirty="0"/>
              <a:t> parte del ingenioso hidalgo Don </a:t>
            </a:r>
            <a:r>
              <a:rPr lang="es-ES" dirty="0" err="1"/>
              <a:t>Qvixote</a:t>
            </a:r>
            <a:r>
              <a:rPr lang="es-ES" dirty="0"/>
              <a:t> de la Mancha</a:t>
            </a:r>
            <a:endParaRPr lang="en-US" dirty="0"/>
          </a:p>
          <a:p>
            <a:pPr marL="2000204" lvl="4" indent="-171450">
              <a:buFont typeface="Arial" panose="020B0604020202020204" pitchFamily="34" charset="0"/>
              <a:buChar char="•"/>
            </a:pPr>
            <a:r>
              <a:rPr lang="en-US" dirty="0"/>
              <a:t>Don Quixote de la Mancha : an old-spelling control edition based on the first editions of parts 1 and 2 / prepared by R.M. Flores</a:t>
            </a:r>
          </a:p>
          <a:p>
            <a:pPr lvl="4"/>
            <a:endParaRPr lang="en-US" dirty="0"/>
          </a:p>
          <a:p>
            <a:pPr marL="1028700" lvl="3" indent="0">
              <a:buNone/>
            </a:pPr>
            <a:r>
              <a:rPr lang="en-US" dirty="0"/>
              <a:t>Examples: in additional clusters</a:t>
            </a:r>
          </a:p>
          <a:p>
            <a:pPr marL="2000204" lvl="4" indent="-171450">
              <a:buFont typeface="Arial" panose="020B0604020202020204" pitchFamily="34" charset="0"/>
              <a:buChar char="•"/>
            </a:pPr>
            <a:r>
              <a:rPr lang="es-ES" dirty="0"/>
              <a:t>El ingenioso hidalgo Don Quijote de la Mancha </a:t>
            </a:r>
            <a:r>
              <a:rPr lang="en-US" dirty="0"/>
              <a:t>/ Miguel de Cervantes ; </a:t>
            </a:r>
            <a:r>
              <a:rPr lang="en-US" dirty="0" err="1"/>
              <a:t>ilustraciones</a:t>
            </a:r>
            <a:r>
              <a:rPr lang="en-US" dirty="0"/>
              <a:t> de José </a:t>
            </a:r>
            <a:r>
              <a:rPr lang="en-US" dirty="0" err="1"/>
              <a:t>Ramón</a:t>
            </a:r>
            <a:r>
              <a:rPr lang="en-US" dirty="0"/>
              <a:t> </a:t>
            </a:r>
            <a:r>
              <a:rPr lang="en-US" dirty="0" err="1"/>
              <a:t>Sánchez</a:t>
            </a:r>
            <a:r>
              <a:rPr lang="en-US" dirty="0"/>
              <a:t> ; </a:t>
            </a:r>
            <a:r>
              <a:rPr lang="en-US" dirty="0" err="1"/>
              <a:t>edición</a:t>
            </a:r>
            <a:r>
              <a:rPr lang="en-US" dirty="0"/>
              <a:t>, </a:t>
            </a:r>
            <a:r>
              <a:rPr lang="en-US" dirty="0" err="1"/>
              <a:t>introducción</a:t>
            </a:r>
            <a:r>
              <a:rPr lang="en-US" dirty="0"/>
              <a:t> y </a:t>
            </a:r>
            <a:r>
              <a:rPr lang="en-US" dirty="0" err="1"/>
              <a:t>notas</a:t>
            </a:r>
            <a:r>
              <a:rPr lang="en-US" dirty="0"/>
              <a:t> de Angel </a:t>
            </a:r>
            <a:r>
              <a:rPr lang="en-US" dirty="0" err="1"/>
              <a:t>Basanta</a:t>
            </a:r>
            <a:r>
              <a:rPr lang="en-US" dirty="0"/>
              <a:t> ; </a:t>
            </a:r>
            <a:r>
              <a:rPr lang="en-US" dirty="0" err="1"/>
              <a:t>apéndices</a:t>
            </a:r>
            <a:r>
              <a:rPr lang="en-US" dirty="0"/>
              <a:t> de Eduardo </a:t>
            </a:r>
            <a:r>
              <a:rPr lang="en-US" dirty="0" err="1"/>
              <a:t>Pérez-Rasilla</a:t>
            </a:r>
            <a:r>
              <a:rPr lang="en-US" dirty="0"/>
              <a:t> [and others].</a:t>
            </a:r>
          </a:p>
          <a:p>
            <a:pPr marL="2000204" lvl="4" indent="-171450">
              <a:buFont typeface="Arial" panose="020B0604020202020204" pitchFamily="34" charset="0"/>
              <a:buChar char="•"/>
            </a:pPr>
            <a:r>
              <a:rPr lang="en-US" dirty="0"/>
              <a:t>Don Quixote of the Mancha / retold by Judge Parry ; and illustrated by Walter Crane</a:t>
            </a:r>
          </a:p>
          <a:p>
            <a:pPr marL="2000204" lvl="4"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14</a:t>
            </a:fld>
            <a:endParaRPr lang="en-US"/>
          </a:p>
        </p:txBody>
      </p:sp>
    </p:spTree>
    <p:extLst>
      <p:ext uri="{BB962C8B-B14F-4D97-AF65-F5344CB8AC3E}">
        <p14:creationId xmlns:p14="http://schemas.microsoft.com/office/powerpoint/2010/main" val="365807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gone through a couple of examples, I’d like to step back and put </a:t>
            </a:r>
            <a:r>
              <a:rPr lang="en-US" dirty="0" err="1"/>
              <a:t>WorldCat</a:t>
            </a:r>
            <a:r>
              <a:rPr lang="en-US" dirty="0"/>
              <a:t> and BIBFRAME Works in the context of FRBR and related models.</a:t>
            </a:r>
          </a:p>
        </p:txBody>
      </p:sp>
      <p:sp>
        <p:nvSpPr>
          <p:cNvPr id="4" name="Slide Number Placeholder 3"/>
          <p:cNvSpPr>
            <a:spLocks noGrp="1"/>
          </p:cNvSpPr>
          <p:nvPr>
            <p:ph type="sldNum" sz="quarter" idx="10"/>
          </p:nvPr>
        </p:nvSpPr>
        <p:spPr/>
        <p:txBody>
          <a:bodyPr/>
          <a:lstStyle/>
          <a:p>
            <a:fld id="{3E52A38A-18EA-A54A-A41C-2B70BA912126}" type="slidenum">
              <a:rPr lang="en-US" smtClean="0"/>
              <a:t>15</a:t>
            </a:fld>
            <a:endParaRPr lang="en-US"/>
          </a:p>
        </p:txBody>
      </p:sp>
    </p:spTree>
    <p:extLst>
      <p:ext uri="{BB962C8B-B14F-4D97-AF65-F5344CB8AC3E}">
        <p14:creationId xmlns:p14="http://schemas.microsoft.com/office/powerpoint/2010/main" val="255557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FRBR, BIBFRAME (and other models such as RDA and IFLA’s Library reference model) are specifications. </a:t>
            </a:r>
          </a:p>
          <a:p>
            <a:r>
              <a:rPr lang="en-US" dirty="0"/>
              <a:t>Roughly speaking: BIBFRAME and the OCLC model of Works represent a simplification of the FRBR model because only three levels are clearly distinguished: Work, Manifestation, and Item. The distinction between Work and Expression is only a soft one.</a:t>
            </a:r>
          </a:p>
          <a:p>
            <a:endParaRPr lang="en-US" dirty="0"/>
          </a:p>
          <a:p>
            <a:r>
              <a:rPr lang="en-US" dirty="0"/>
              <a:t>But the color change in the slide is meant to suggest that OCLC’s model of Works is different from the two other model specifications shown here. OCLC’s model does not propose new definitions but is simply a list of the criteria we use to discover categories in MARC data defined by FRBR. </a:t>
            </a:r>
          </a:p>
          <a:p>
            <a:endParaRPr lang="en-US" dirty="0"/>
          </a:p>
          <a:p>
            <a:r>
              <a:rPr lang="en-US" dirty="0"/>
              <a:t>The results are expressed in Schema.org for two reasons:</a:t>
            </a:r>
          </a:p>
          <a:p>
            <a:pPr marL="228600" indent="-228600">
              <a:buAutoNum type="arabicPeriod"/>
            </a:pPr>
            <a:r>
              <a:rPr lang="en-US" dirty="0"/>
              <a:t>We can’t be sure that they’re exactly the same as FRBR because empirical reality only approximates theory.</a:t>
            </a:r>
          </a:p>
          <a:p>
            <a:pPr marL="228600" indent="-228600">
              <a:buAutoNum type="arabicPeriod"/>
            </a:pPr>
            <a:r>
              <a:rPr lang="en-US" dirty="0"/>
              <a:t>But if what we do discover is expressed in a general-purpose vocabulary, other users outside the library community are in a better position to consume it. </a:t>
            </a:r>
          </a:p>
        </p:txBody>
      </p:sp>
      <p:sp>
        <p:nvSpPr>
          <p:cNvPr id="4" name="Slide Number Placeholder 3"/>
          <p:cNvSpPr>
            <a:spLocks noGrp="1"/>
          </p:cNvSpPr>
          <p:nvPr>
            <p:ph type="sldNum" sz="quarter" idx="10"/>
          </p:nvPr>
        </p:nvSpPr>
        <p:spPr/>
        <p:txBody>
          <a:bodyPr/>
          <a:lstStyle/>
          <a:p>
            <a:fld id="{3E52A38A-18EA-A54A-A41C-2B70BA912126}" type="slidenum">
              <a:rPr lang="en-US" smtClean="0"/>
              <a:t>16</a:t>
            </a:fld>
            <a:endParaRPr lang="en-US"/>
          </a:p>
        </p:txBody>
      </p:sp>
    </p:spTree>
    <p:extLst>
      <p:ext uri="{BB962C8B-B14F-4D97-AF65-F5344CB8AC3E}">
        <p14:creationId xmlns:p14="http://schemas.microsoft.com/office/powerpoint/2010/main" val="35614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graphical representation of the OCLC’s rules for identifying FRBR categories in slightly more technical detail.  Bottom line: FRBR Group I categories can be expressed, in a lightweight fashion. They are all labeled (or “typed”) as creative works and are labeled as “examples” of the category above them in the hierarchy.</a:t>
            </a:r>
          </a:p>
          <a:p>
            <a:endParaRPr lang="en-US" dirty="0"/>
          </a:p>
          <a:p>
            <a:r>
              <a:rPr lang="en-US" dirty="0"/>
              <a:t>There are three Schema.org type assignments corresponding to the three categories that can be distinguished. As we move down the hierarchy, the description becomes more and more specific. At the top are Work and Expression. If this description also has a Product identifier such as an ISBN, it is labeled as a Manifestation. If the description also has a barcode or other uniqueness identifier, it is labeled as an Item.</a:t>
            </a:r>
          </a:p>
          <a:p>
            <a:endParaRPr lang="en-US" dirty="0"/>
          </a:p>
          <a:p>
            <a:r>
              <a:rPr lang="en-US" dirty="0"/>
              <a:t>The relationships between the levels are generic. The same relationships can be used at all levels. </a:t>
            </a:r>
            <a:r>
              <a:rPr lang="en-US" dirty="0" err="1"/>
              <a:t>ExampleOfWork</a:t>
            </a:r>
            <a:r>
              <a:rPr lang="en-US" dirty="0"/>
              <a:t> points up (relating an Expression to a Work). </a:t>
            </a:r>
            <a:r>
              <a:rPr lang="en-US" dirty="0" err="1"/>
              <a:t>WorkExample</a:t>
            </a:r>
            <a:r>
              <a:rPr lang="en-US" dirty="0"/>
              <a:t> points down (relating an Expression to a Manifestation). </a:t>
            </a:r>
          </a:p>
          <a:p>
            <a:endParaRPr lang="en-US" dirty="0"/>
          </a:p>
          <a:p>
            <a:r>
              <a:rPr lang="en-US" dirty="0"/>
              <a:t>The properties are defined in schema.org: “</a:t>
            </a:r>
            <a:r>
              <a:rPr lang="en-US" sz="1200" b="0" i="0" kern="1200" dirty="0" err="1">
                <a:solidFill>
                  <a:schemeClr val="tx1"/>
                </a:solidFill>
                <a:effectLst/>
                <a:latin typeface="+mn-lt"/>
                <a:ea typeface="+mn-ea"/>
                <a:cs typeface="+mn-cs"/>
              </a:rPr>
              <a:t>workExample</a:t>
            </a:r>
            <a:r>
              <a:rPr lang="en-US" sz="1200" b="0" i="0" kern="1200" dirty="0">
                <a:solidFill>
                  <a:schemeClr val="tx1"/>
                </a:solidFill>
                <a:effectLst/>
                <a:latin typeface="+mn-lt"/>
                <a:ea typeface="+mn-ea"/>
                <a:cs typeface="+mn-cs"/>
              </a:rPr>
              <a:t>: Example/instance/realization/derivation of the concept of this creative work.” Note that the definition is a cover term for the relationships spelled out in the FRBR definitions.</a:t>
            </a:r>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17</a:t>
            </a:fld>
            <a:endParaRPr lang="en-US"/>
          </a:p>
        </p:txBody>
      </p:sp>
    </p:spTree>
    <p:extLst>
      <p:ext uri="{BB962C8B-B14F-4D97-AF65-F5344CB8AC3E}">
        <p14:creationId xmlns:p14="http://schemas.microsoft.com/office/powerpoint/2010/main" val="8256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This diagram is like the one that was described in our previous presentation at ALA Midwinter, but it has more detail. It’s just another way of emphasizing the points of similarity between the OCLC model of Work and BIBFRAME.</a:t>
            </a:r>
          </a:p>
          <a:p>
            <a:pPr marL="0" indent="0">
              <a:buFont typeface="Arial" panose="020B0604020202020204" pitchFamily="34" charset="0"/>
              <a:buNone/>
            </a:pPr>
            <a:endParaRPr lang="en-US" baseline="0" dirty="0"/>
          </a:p>
          <a:p>
            <a:pPr marL="628639" lvl="1" indent="-171450">
              <a:buFont typeface="Arial" panose="020B0604020202020204" pitchFamily="34" charset="0"/>
              <a:buChar char="•"/>
            </a:pPr>
            <a:r>
              <a:rPr lang="en-US" baseline="0" dirty="0"/>
              <a:t>The OCLC model and BIBFRAME both recognize Work, Manifestation, and Item categories.</a:t>
            </a:r>
          </a:p>
          <a:p>
            <a:pPr marL="628639" lvl="1" indent="-171450">
              <a:buFont typeface="Arial" panose="020B0604020202020204" pitchFamily="34" charset="0"/>
              <a:buChar char="•"/>
            </a:pPr>
            <a:r>
              <a:rPr lang="en-US" baseline="0" dirty="0"/>
              <a:t>Where there is evidence, as in the Translation relationship, a category interpreted as an Expression can also be identified.</a:t>
            </a:r>
          </a:p>
          <a:p>
            <a:pPr marL="628639" lvl="1" indent="-171450">
              <a:buFont typeface="Arial" panose="020B0604020202020204" pitchFamily="34" charset="0"/>
              <a:buChar char="•"/>
            </a:pPr>
            <a:r>
              <a:rPr lang="en-US" baseline="0" dirty="0"/>
              <a:t>The relationships are generic.  If more information is available, a more specific “</a:t>
            </a:r>
            <a:r>
              <a:rPr lang="en-US" baseline="0" dirty="0" err="1"/>
              <a:t>workTranslation</a:t>
            </a:r>
            <a:r>
              <a:rPr lang="en-US" baseline="0" dirty="0"/>
              <a:t>” relationship can be expressed (and its converse).</a:t>
            </a:r>
          </a:p>
          <a:p>
            <a:pPr marL="628639" lvl="1" indent="-171450">
              <a:buFont typeface="Arial" panose="020B0604020202020204" pitchFamily="34" charset="0"/>
              <a:buChar char="•"/>
            </a:pPr>
            <a:r>
              <a:rPr lang="en-US" baseline="0" dirty="0"/>
              <a:t>BIBFRAME is similar. OCLC has one general relation; BF has two (</a:t>
            </a:r>
            <a:r>
              <a:rPr lang="en-US" baseline="0" dirty="0" err="1"/>
              <a:t>itemOf</a:t>
            </a:r>
            <a:r>
              <a:rPr lang="en-US" baseline="0" dirty="0"/>
              <a:t>/</a:t>
            </a:r>
            <a:r>
              <a:rPr lang="en-US" baseline="0" dirty="0" err="1"/>
              <a:t>instanceOf</a:t>
            </a:r>
            <a:r>
              <a:rPr lang="en-US" baseline="0" dirty="0"/>
              <a:t>). The BF relations can also be upgraded to something more specific (translation/</a:t>
            </a:r>
            <a:r>
              <a:rPr lang="en-US" baseline="0" dirty="0" err="1"/>
              <a:t>translationOf</a:t>
            </a:r>
            <a:r>
              <a:rPr lang="en-US" baseline="0" dirty="0"/>
              <a:t> … </a:t>
            </a:r>
            <a:r>
              <a:rPr lang="en-US" baseline="0" dirty="0" err="1"/>
              <a:t>etc</a:t>
            </a:r>
            <a:r>
              <a:rPr lang="en-US" baseline="0" dirty="0"/>
              <a:t>).</a:t>
            </a:r>
          </a:p>
          <a:p>
            <a:pPr marL="628639" lvl="1" indent="-171450">
              <a:buFont typeface="Arial" panose="020B0604020202020204" pitchFamily="34" charset="0"/>
              <a:buChar char="•"/>
            </a:pPr>
            <a:endParaRPr lang="en-US" baseline="0" dirty="0"/>
          </a:p>
          <a:p>
            <a:pPr marL="457189" lvl="1" indent="0">
              <a:buFont typeface="Arial" panose="020B0604020202020204" pitchFamily="34" charset="0"/>
              <a:buNone/>
            </a:pPr>
            <a:r>
              <a:rPr lang="en-US" baseline="0" dirty="0"/>
              <a:t> </a:t>
            </a:r>
          </a:p>
        </p:txBody>
      </p:sp>
      <p:sp>
        <p:nvSpPr>
          <p:cNvPr id="4" name="Slide Number Placeholder 3"/>
          <p:cNvSpPr>
            <a:spLocks noGrp="1"/>
          </p:cNvSpPr>
          <p:nvPr>
            <p:ph type="sldNum" sz="quarter" idx="10"/>
          </p:nvPr>
        </p:nvSpPr>
        <p:spPr/>
        <p:txBody>
          <a:bodyPr/>
          <a:lstStyle/>
          <a:p>
            <a:fld id="{5D5958B2-8CFD-7C43-B1A8-5462CA51E0EE}" type="slidenum">
              <a:rPr lang="en-US" smtClean="0"/>
              <a:t>18</a:t>
            </a:fld>
            <a:endParaRPr lang="en-US"/>
          </a:p>
        </p:txBody>
      </p:sp>
    </p:spTree>
    <p:extLst>
      <p:ext uri="{BB962C8B-B14F-4D97-AF65-F5344CB8AC3E}">
        <p14:creationId xmlns:p14="http://schemas.microsoft.com/office/powerpoint/2010/main" val="377104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19</a:t>
            </a:fld>
            <a:endParaRPr lang="en-US"/>
          </a:p>
        </p:txBody>
      </p:sp>
    </p:spTree>
    <p:extLst>
      <p:ext uri="{BB962C8B-B14F-4D97-AF65-F5344CB8AC3E}">
        <p14:creationId xmlns:p14="http://schemas.microsoft.com/office/powerpoint/2010/main" val="138470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PCC-Work TF is doing a comparative analysis of the Work models being developed in the library community and writing up the results in a white paper. BIBFRAME and OCLC Works are among them. Others: FRBR, RDA, and IFLA’s Library Reference Data Model.</a:t>
            </a:r>
          </a:p>
          <a:p>
            <a:endParaRPr lang="en-US" dirty="0"/>
          </a:p>
          <a:p>
            <a:r>
              <a:rPr lang="en-US" dirty="0"/>
              <a:t>The PCC-URI TF is defining best practices for </a:t>
            </a:r>
          </a:p>
        </p:txBody>
      </p:sp>
      <p:sp>
        <p:nvSpPr>
          <p:cNvPr id="4" name="Slide Number Placeholder 3"/>
          <p:cNvSpPr>
            <a:spLocks noGrp="1"/>
          </p:cNvSpPr>
          <p:nvPr>
            <p:ph type="sldNum" sz="quarter" idx="10"/>
          </p:nvPr>
        </p:nvSpPr>
        <p:spPr/>
        <p:txBody>
          <a:bodyPr/>
          <a:lstStyle/>
          <a:p>
            <a:fld id="{C325F083-065F-4376-8479-1356E37F611C}" type="slidenum">
              <a:rPr lang="en-US" smtClean="0"/>
              <a:t>2</a:t>
            </a:fld>
            <a:endParaRPr lang="en-US"/>
          </a:p>
        </p:txBody>
      </p:sp>
    </p:spTree>
    <p:extLst>
      <p:ext uri="{BB962C8B-B14F-4D97-AF65-F5344CB8AC3E}">
        <p14:creationId xmlns:p14="http://schemas.microsoft.com/office/powerpoint/2010/main" val="417529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hinted several times that the “Translation” relationship is important in OCLC’s model of Works. Karen Smith-Yoshimura’s presentation in the Linked Data roundtable covers this point in more detail. </a:t>
            </a:r>
          </a:p>
          <a:p>
            <a:pPr marL="171450" indent="-171450">
              <a:buFont typeface="Arial" panose="020B0604020202020204" pitchFamily="34" charset="0"/>
              <a:buChar char="•"/>
            </a:pPr>
            <a:r>
              <a:rPr lang="en-US" dirty="0"/>
              <a:t>Translations are inherently important, of course, but in our data-driven approach to FRBR, translations represent the best evidence for the Expression concept, and for a Work-to-Expression relationship. </a:t>
            </a:r>
          </a:p>
          <a:p>
            <a:pPr marL="171450" indent="-171450">
              <a:buFont typeface="Arial" panose="020B0604020202020204" pitchFamily="34" charset="0"/>
              <a:buChar char="•"/>
            </a:pPr>
            <a:r>
              <a:rPr lang="en-US" dirty="0"/>
              <a:t>But other relationships have obviously been defined, particularly in the RDA Relationship ontology. And BIBFRAME 2.0 has incorporated many of these relationships, into an ontology that specifies the type of relationship. For example, </a:t>
            </a:r>
            <a:r>
              <a:rPr lang="en-US" dirty="0" err="1"/>
              <a:t>HasPart</a:t>
            </a:r>
            <a:r>
              <a:rPr lang="en-US" dirty="0"/>
              <a:t> and </a:t>
            </a:r>
            <a:r>
              <a:rPr lang="en-US" dirty="0" err="1"/>
              <a:t>accompaniedBy</a:t>
            </a:r>
            <a:r>
              <a:rPr lang="en-US" dirty="0"/>
              <a:t> are examples of the “</a:t>
            </a:r>
            <a:r>
              <a:rPr lang="en-US" dirty="0" err="1"/>
              <a:t>relatedTo</a:t>
            </a:r>
            <a:r>
              <a:rPr lang="en-US" dirty="0"/>
              <a:t>” relationship.</a:t>
            </a:r>
          </a:p>
        </p:txBody>
      </p:sp>
      <p:sp>
        <p:nvSpPr>
          <p:cNvPr id="4" name="Slide Number Placeholder 3"/>
          <p:cNvSpPr>
            <a:spLocks noGrp="1"/>
          </p:cNvSpPr>
          <p:nvPr>
            <p:ph type="sldNum" sz="quarter" idx="10"/>
          </p:nvPr>
        </p:nvSpPr>
        <p:spPr/>
        <p:txBody>
          <a:bodyPr/>
          <a:lstStyle/>
          <a:p>
            <a:fld id="{3E52A38A-18EA-A54A-A41C-2B70BA912126}" type="slidenum">
              <a:rPr lang="en-US" smtClean="0"/>
              <a:t>20</a:t>
            </a:fld>
            <a:endParaRPr lang="en-US"/>
          </a:p>
        </p:txBody>
      </p:sp>
    </p:spTree>
    <p:extLst>
      <p:ext uri="{BB962C8B-B14F-4D97-AF65-F5344CB8AC3E}">
        <p14:creationId xmlns:p14="http://schemas.microsoft.com/office/powerpoint/2010/main" val="242676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relations…</a:t>
            </a:r>
            <a:r>
              <a:rPr lang="en-US" dirty="0" err="1"/>
              <a:t>hasReproduction</a:t>
            </a:r>
            <a:r>
              <a:rPr lang="en-US" dirty="0"/>
              <a:t>, </a:t>
            </a:r>
            <a:r>
              <a:rPr lang="en-US" dirty="0" err="1"/>
              <a:t>dataSource</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Translations are a type of “Derivative” relationship between Works and Instances. The relationship and the things related are very close to what we would say.</a:t>
            </a:r>
          </a:p>
          <a:p>
            <a:pPr marL="171450" indent="-171450">
              <a:buFont typeface="Arial" panose="020B0604020202020204" pitchFamily="34" charset="0"/>
              <a:buChar char="•"/>
            </a:pPr>
            <a:r>
              <a:rPr lang="en-US" dirty="0"/>
              <a:t>In the future, we will attempt to discover some of these other relationships. For example, we mentioned earlier that some types of aggregates create errors in our Work clusters.</a:t>
            </a:r>
          </a:p>
          <a:p>
            <a:pPr marL="171450" indent="-171450">
              <a:buFont typeface="Arial" panose="020B0604020202020204" pitchFamily="34" charset="0"/>
              <a:buChar char="•"/>
            </a:pPr>
            <a:r>
              <a:rPr lang="en-US" dirty="0"/>
              <a:t>Thus, the creation of original descriptions that includes these relationships such as BIBFRAME would represent a major step forward toward our community’s goal of upgrading MARC and creating a model of our domain that is more machine-understandable. </a:t>
            </a:r>
          </a:p>
          <a:p>
            <a:pPr marL="171450" indent="-171450">
              <a:buFont typeface="Arial" panose="020B0604020202020204" pitchFamily="34" charset="0"/>
              <a:buChar char="•"/>
            </a:pPr>
            <a:r>
              <a:rPr lang="en-US" dirty="0"/>
              <a:t>In other words, bibliographic descriptions that reference BIBFRAME relationships would make it easier to do what OCLC is trying to do: aggregate the world’s descriptions of library resources to improve the connection between users to the information they seek, and provide a backbone to the library operations that support this goal.</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21</a:t>
            </a:fld>
            <a:endParaRPr lang="en-US"/>
          </a:p>
        </p:txBody>
      </p:sp>
    </p:spTree>
    <p:extLst>
      <p:ext uri="{BB962C8B-B14F-4D97-AF65-F5344CB8AC3E}">
        <p14:creationId xmlns:p14="http://schemas.microsoft.com/office/powerpoint/2010/main" val="73919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22</a:t>
            </a:fld>
            <a:endParaRPr lang="en-US"/>
          </a:p>
        </p:txBody>
      </p:sp>
    </p:spTree>
    <p:extLst>
      <p:ext uri="{BB962C8B-B14F-4D97-AF65-F5344CB8AC3E}">
        <p14:creationId xmlns:p14="http://schemas.microsoft.com/office/powerpoint/2010/main" val="359404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24</a:t>
            </a:fld>
            <a:endParaRPr lang="en-US"/>
          </a:p>
        </p:txBody>
      </p:sp>
    </p:spTree>
    <p:extLst>
      <p:ext uri="{BB962C8B-B14F-4D97-AF65-F5344CB8AC3E}">
        <p14:creationId xmlns:p14="http://schemas.microsoft.com/office/powerpoint/2010/main" val="22077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OCLC is pursuing a data-driven approach to modeling. That is the theme I want to develop today, with respect to our “work on Works.” This is a companion to the presentation that my OCLC colleague Roy Tennant gave six months ago, at the Midwinter LC BIBFRAME Update session.</a:t>
            </a:r>
          </a:p>
        </p:txBody>
      </p:sp>
      <p:sp>
        <p:nvSpPr>
          <p:cNvPr id="4" name="Slide Number Placeholder 3"/>
          <p:cNvSpPr>
            <a:spLocks noGrp="1"/>
          </p:cNvSpPr>
          <p:nvPr>
            <p:ph type="sldNum" sz="quarter" idx="10"/>
          </p:nvPr>
        </p:nvSpPr>
        <p:spPr/>
        <p:txBody>
          <a:bodyPr/>
          <a:lstStyle/>
          <a:p>
            <a:fld id="{3E52A38A-18EA-A54A-A41C-2B70BA912126}" type="slidenum">
              <a:rPr lang="en-US" smtClean="0"/>
              <a:t>3</a:t>
            </a:fld>
            <a:endParaRPr lang="en-US"/>
          </a:p>
        </p:txBody>
      </p:sp>
    </p:spTree>
    <p:extLst>
      <p:ext uri="{BB962C8B-B14F-4D97-AF65-F5344CB8AC3E}">
        <p14:creationId xmlns:p14="http://schemas.microsoft.com/office/powerpoint/2010/main" val="82540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BIBFRAME, OCLC’s Works are discovered in two resources: MARC bibliographic and Uniform Title authority records. In general, Authority records produce VIAF Works and bibliographic records produce OCLC works.  Traditionally, they have been processed in separate projects, but they’re obviously related. There is a VIAF Work for William Faulkner’s book “Go Down Moses.” And there is a </a:t>
            </a:r>
            <a:r>
              <a:rPr lang="en-US" dirty="0" err="1"/>
              <a:t>WorldCat</a:t>
            </a:r>
            <a:r>
              <a:rPr lang="en-US" dirty="0"/>
              <a:t> Work.  Since they describe the same thing, they’re “the same” in some respect. </a:t>
            </a:r>
          </a:p>
          <a:p>
            <a:endParaRPr lang="en-US" dirty="0"/>
          </a:p>
          <a:p>
            <a:r>
              <a:rPr lang="en-US" dirty="0"/>
              <a:t>Our previous presentation focused on VIAF Works, and here we will drill down into OCLC Works.  In short: a Work is a cluster of bibliographic descriptions that have the same author, title, genre, and resource type, according to algorithms working directly on the data.  The raw output is simply a cluster of MARC records (shown in the middle of the slide).  Downstream processes (shown in the right-hand segment of the slide) create 1) the hierarchical display of search results on </a:t>
            </a:r>
            <a:r>
              <a:rPr lang="en-US" dirty="0" err="1"/>
              <a:t>WorldCat</a:t>
            </a:r>
            <a:r>
              <a:rPr lang="en-US" dirty="0"/>
              <a:t>; 2) research prototypes such as Classify and Cookbook Finder; 3) and the RDF dataset known as </a:t>
            </a:r>
            <a:r>
              <a:rPr lang="en-US" dirty="0" err="1"/>
              <a:t>WorldCat</a:t>
            </a:r>
            <a:r>
              <a:rPr lang="en-US" dirty="0"/>
              <a:t> Works.</a:t>
            </a:r>
          </a:p>
          <a:p>
            <a:endParaRPr lang="en-US" dirty="0"/>
          </a:p>
          <a:p>
            <a:r>
              <a:rPr lang="en-US" dirty="0"/>
              <a:t>Broadly speaking, the process that starts with bibliographic records (</a:t>
            </a:r>
            <a:r>
              <a:rPr lang="en-US" dirty="0" err="1"/>
              <a:t>WorldCat</a:t>
            </a:r>
            <a:r>
              <a:rPr lang="en-US" dirty="0"/>
              <a:t>) is more complex than the VIAF process. But there is some overlap. For example, VIAF records sometimes show ‘</a:t>
            </a:r>
            <a:r>
              <a:rPr lang="en-US" dirty="0" err="1"/>
              <a:t>xR</a:t>
            </a:r>
            <a:r>
              <a:rPr lang="en-US" dirty="0"/>
              <a:t>’ as a source authority. That’s an ‘Extended Relationship’ record.  An </a:t>
            </a:r>
            <a:r>
              <a:rPr lang="en-US" dirty="0" err="1"/>
              <a:t>xR</a:t>
            </a:r>
            <a:r>
              <a:rPr lang="en-US" dirty="0"/>
              <a:t> record is a synthetic uniform title record created from a </a:t>
            </a:r>
            <a:r>
              <a:rPr lang="en-US" dirty="0" err="1"/>
              <a:t>WorldCat</a:t>
            </a:r>
            <a:r>
              <a:rPr lang="en-US" dirty="0"/>
              <a:t> Work cluster. It is an experimental attempt to increase the number of uniform title records because we all know there aren’t enough of them. In our data, only a small number of </a:t>
            </a:r>
            <a:r>
              <a:rPr lang="en-US" dirty="0" err="1"/>
              <a:t>WorldCat</a:t>
            </a:r>
            <a:r>
              <a:rPr lang="en-US" dirty="0"/>
              <a:t> Work clusters contain bib records with references to uniform title authority records.</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4</a:t>
            </a:fld>
            <a:endParaRPr lang="en-US"/>
          </a:p>
        </p:txBody>
      </p:sp>
    </p:spTree>
    <p:extLst>
      <p:ext uri="{BB962C8B-B14F-4D97-AF65-F5344CB8AC3E}">
        <p14:creationId xmlns:p14="http://schemas.microsoft.com/office/powerpoint/2010/main" val="181513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some of the tangible outputs of the process for creating Works from bibliographic records and compares them to BIBFRAME Works.</a:t>
            </a:r>
          </a:p>
        </p:txBody>
      </p:sp>
      <p:sp>
        <p:nvSpPr>
          <p:cNvPr id="4" name="Slide Number Placeholder 3"/>
          <p:cNvSpPr>
            <a:spLocks noGrp="1"/>
          </p:cNvSpPr>
          <p:nvPr>
            <p:ph type="sldNum" sz="quarter" idx="10"/>
          </p:nvPr>
        </p:nvSpPr>
        <p:spPr/>
        <p:txBody>
          <a:bodyPr/>
          <a:lstStyle/>
          <a:p>
            <a:fld id="{3E52A38A-18EA-A54A-A41C-2B70BA912126}" type="slidenum">
              <a:rPr lang="en-US" smtClean="0"/>
              <a:t>5</a:t>
            </a:fld>
            <a:endParaRPr lang="en-US"/>
          </a:p>
        </p:txBody>
      </p:sp>
    </p:spTree>
    <p:extLst>
      <p:ext uri="{BB962C8B-B14F-4D97-AF65-F5344CB8AC3E}">
        <p14:creationId xmlns:p14="http://schemas.microsoft.com/office/powerpoint/2010/main" val="86473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background, we can get started. I’ll show a bit more about the applications derived from the model outputs. </a:t>
            </a:r>
          </a:p>
          <a:p>
            <a:endParaRPr lang="en-US" dirty="0"/>
          </a:p>
          <a:p>
            <a:r>
              <a:rPr lang="en-US" dirty="0" err="1"/>
              <a:t>WorldCat</a:t>
            </a:r>
            <a:r>
              <a:rPr lang="en-US" dirty="0"/>
              <a:t> Cookbook Finder is a research prototype. It builds a user experience for browsing and searching bibliographic records organized as Works and other FRBR Group I categories.  One of the inputs is the set of Work clusters. The result is a human-readable description of the properties that describe the content of Works such as Irma Rombauer’s Joy of Cooking.  Shown here: author, description, date range for published editions.</a:t>
            </a:r>
          </a:p>
        </p:txBody>
      </p:sp>
      <p:sp>
        <p:nvSpPr>
          <p:cNvPr id="4" name="Slide Number Placeholder 3"/>
          <p:cNvSpPr>
            <a:spLocks noGrp="1"/>
          </p:cNvSpPr>
          <p:nvPr>
            <p:ph type="sldNum" sz="quarter" idx="10"/>
          </p:nvPr>
        </p:nvSpPr>
        <p:spPr/>
        <p:txBody>
          <a:bodyPr/>
          <a:lstStyle/>
          <a:p>
            <a:fld id="{3E52A38A-18EA-A54A-A41C-2B70BA912126}" type="slidenum">
              <a:rPr lang="en-US" smtClean="0"/>
              <a:t>6</a:t>
            </a:fld>
            <a:endParaRPr lang="en-US"/>
          </a:p>
        </p:txBody>
      </p:sp>
    </p:spTree>
    <p:extLst>
      <p:ext uri="{BB962C8B-B14F-4D97-AF65-F5344CB8AC3E}">
        <p14:creationId xmlns:p14="http://schemas.microsoft.com/office/powerpoint/2010/main" val="328276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subjects, class assignment. </a:t>
            </a:r>
          </a:p>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Again: Joy of Cooking is not built on linked data, but is an application derived from the same source, the cluster of MARC records that we call Works. Note the Work identifier, which is associated with the Work cluster. </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7</a:t>
            </a:fld>
            <a:endParaRPr lang="en-US"/>
          </a:p>
        </p:txBody>
      </p:sp>
    </p:spTree>
    <p:extLst>
      <p:ext uri="{BB962C8B-B14F-4D97-AF65-F5344CB8AC3E}">
        <p14:creationId xmlns:p14="http://schemas.microsoft.com/office/powerpoint/2010/main" val="407533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editions, or Manifestations. OCLC’s holdings are another input. </a:t>
            </a:r>
          </a:p>
        </p:txBody>
      </p:sp>
      <p:sp>
        <p:nvSpPr>
          <p:cNvPr id="4" name="Slide Number Placeholder 3"/>
          <p:cNvSpPr>
            <a:spLocks noGrp="1"/>
          </p:cNvSpPr>
          <p:nvPr>
            <p:ph type="sldNum" sz="quarter" idx="10"/>
          </p:nvPr>
        </p:nvSpPr>
        <p:spPr/>
        <p:txBody>
          <a:bodyPr/>
          <a:lstStyle/>
          <a:p>
            <a:fld id="{3E52A38A-18EA-A54A-A41C-2B70BA912126}" type="slidenum">
              <a:rPr lang="en-US" smtClean="0"/>
              <a:t>8</a:t>
            </a:fld>
            <a:endParaRPr lang="en-US"/>
          </a:p>
        </p:txBody>
      </p:sp>
    </p:spTree>
    <p:extLst>
      <p:ext uri="{BB962C8B-B14F-4D97-AF65-F5344CB8AC3E}">
        <p14:creationId xmlns:p14="http://schemas.microsoft.com/office/powerpoint/2010/main" val="185338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corresponding </a:t>
            </a:r>
            <a:r>
              <a:rPr lang="en-US" dirty="0" err="1"/>
              <a:t>WorldCat</a:t>
            </a:r>
            <a:r>
              <a:rPr lang="en-US" dirty="0"/>
              <a:t> Linked data description derived from the same source.  The Work ID is the same the one shown in Cookbook Finder: 399397.</a:t>
            </a:r>
          </a:p>
          <a:p>
            <a:pPr marL="171450" indent="-171450">
              <a:buFont typeface="Arial" panose="020B0604020202020204" pitchFamily="34" charset="0"/>
              <a:buChar char="•"/>
            </a:pPr>
            <a:r>
              <a:rPr lang="en-US" dirty="0"/>
              <a:t>This is the raw data, designed for machine understanding. It can be delivered via Web protocols shown in the turquoise tabs across the top: HTML, JSON-LD, RDF XML, etc.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Cookbook Finder filters the raw data for a clean user experience. For example it displays the most popular subject (Cooking, American). The complete list excerpted here.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a:t>
            </a:r>
            <a:r>
              <a:rPr lang="en-US" dirty="0" err="1"/>
              <a:t>WorldCat</a:t>
            </a:r>
            <a:r>
              <a:rPr lang="en-US" dirty="0"/>
              <a:t> Works is agnostic about how it might be used and is expressed as Linked Data, this is the typical point of comparison with BIBFRAME Works. </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183927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0874" y="0"/>
            <a:ext cx="5953126" cy="1060066"/>
          </a:xfrm>
          <a:prstGeom prst="rect">
            <a:avLst/>
          </a:prstGeom>
        </p:spPr>
      </p:pic>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5279" y="4788319"/>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
        <p:nvSpPr>
          <p:cNvPr id="24" name="Rectangle 23"/>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5" name="Rectangle 24"/>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6" name="Rectangle 25"/>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27"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p:nvPr userDrawn="1"/>
        </p:nvSpPr>
        <p:spPr>
          <a:xfrm>
            <a:off x="1" y="1285134"/>
            <a:ext cx="2589140" cy="615553"/>
          </a:xfrm>
          <a:prstGeom prst="rect">
            <a:avLst/>
          </a:prstGeom>
          <a:solidFill>
            <a:schemeClr val="accent2"/>
          </a:solidFill>
        </p:spPr>
        <p:txBody>
          <a:bodyPr wrap="square" lIns="182880" tIns="182880" rIns="91440" bIns="18288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n-lt"/>
                <a:ea typeface="+mn-ea"/>
                <a:cs typeface="Arial" charset="0"/>
              </a:rPr>
              <a:t>	June </a:t>
            </a:r>
            <a:r>
              <a:rPr kumimoji="0" lang="en-US" sz="1600" b="0" i="0" u="none" strike="noStrike" kern="1200" cap="none" spc="0" normalizeH="0" baseline="0" noProof="0" dirty="0">
                <a:ln>
                  <a:noFill/>
                </a:ln>
                <a:solidFill>
                  <a:prstClr val="white"/>
                </a:solidFill>
                <a:effectLst/>
                <a:uLnTx/>
                <a:uFillTx/>
                <a:latin typeface="+mn-lt"/>
                <a:ea typeface="+mn-ea"/>
                <a:cs typeface="Arial" charset="0"/>
              </a:rPr>
              <a:t>22 – 27, 2017</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230" y="173088"/>
            <a:ext cx="1370413" cy="694723"/>
          </a:xfrm>
          <a:prstGeom prst="rect">
            <a:avLst/>
          </a:prstGeom>
        </p:spPr>
      </p:pic>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47324" y="3389097"/>
            <a:ext cx="931741" cy="109967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2347" y="-161027"/>
            <a:ext cx="9359109" cy="5454921"/>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005" y="1603656"/>
            <a:ext cx="5125212" cy="1193292"/>
          </a:xfrm>
          <a:prstGeom prst="rect">
            <a:avLst/>
          </a:prstGeom>
        </p:spPr>
      </p:pic>
      <p:sp>
        <p:nvSpPr>
          <p:cNvPr id="8" name="Text Placeholder 20"/>
          <p:cNvSpPr>
            <a:spLocks noGrp="1"/>
          </p:cNvSpPr>
          <p:nvPr>
            <p:ph type="body" sz="quarter" idx="11" hasCustomPrompt="1"/>
          </p:nvPr>
        </p:nvSpPr>
        <p:spPr>
          <a:xfrm>
            <a:off x="290191" y="2865011"/>
            <a:ext cx="3887788" cy="652271"/>
          </a:xfrm>
          <a:prstGeom prst="rect">
            <a:avLst/>
          </a:prstGeom>
        </p:spPr>
        <p:txBody>
          <a:bodyPr vert="horz">
            <a:normAutofit/>
          </a:bodyPr>
          <a:lstStyle>
            <a:lvl1pPr marL="0" indent="0">
              <a:buNone/>
              <a:defRPr sz="1800" b="1" baseline="0">
                <a:solidFill>
                  <a:schemeClr val="bg1"/>
                </a:solidFill>
              </a:defRPr>
            </a:lvl1pPr>
          </a:lstStyle>
          <a:p>
            <a:pPr lvl="0"/>
            <a:r>
              <a:rPr lang="en-US" dirty="0"/>
              <a:t>Speaker Name</a:t>
            </a:r>
          </a:p>
        </p:txBody>
      </p:sp>
      <p:sp>
        <p:nvSpPr>
          <p:cNvPr id="9" name="Text Placeholder 20"/>
          <p:cNvSpPr>
            <a:spLocks noGrp="1"/>
          </p:cNvSpPr>
          <p:nvPr>
            <p:ph type="body" sz="quarter" idx="12" hasCustomPrompt="1"/>
          </p:nvPr>
        </p:nvSpPr>
        <p:spPr>
          <a:xfrm>
            <a:off x="290005" y="3162108"/>
            <a:ext cx="3887788" cy="577205"/>
          </a:xfrm>
          <a:prstGeom prst="rect">
            <a:avLst/>
          </a:prstGeom>
        </p:spPr>
        <p:txBody>
          <a:bodyPr vert="horz">
            <a:normAutofit/>
          </a:bodyPr>
          <a:lstStyle>
            <a:lvl1pPr marL="0" indent="0">
              <a:buNone/>
              <a:defRPr sz="1400" b="0" baseline="0">
                <a:solidFill>
                  <a:schemeClr val="bg1"/>
                </a:solidFill>
              </a:defRPr>
            </a:lvl1pPr>
          </a:lstStyle>
          <a:p>
            <a:pPr lvl="0"/>
            <a:r>
              <a:rPr lang="en-US" dirty="0"/>
              <a:t>Speaker Title</a:t>
            </a:r>
          </a:p>
        </p:txBody>
      </p:sp>
      <p:sp>
        <p:nvSpPr>
          <p:cNvPr id="10" name="Text Placeholder 20"/>
          <p:cNvSpPr>
            <a:spLocks noGrp="1"/>
          </p:cNvSpPr>
          <p:nvPr>
            <p:ph type="body" sz="quarter" idx="13" hasCustomPrompt="1"/>
          </p:nvPr>
        </p:nvSpPr>
        <p:spPr>
          <a:xfrm>
            <a:off x="290005" y="3425473"/>
            <a:ext cx="3887788" cy="491141"/>
          </a:xfrm>
          <a:prstGeom prst="rect">
            <a:avLst/>
          </a:prstGeom>
        </p:spPr>
        <p:txBody>
          <a:bodyPr vert="horz">
            <a:normAutofit/>
          </a:bodyPr>
          <a:lstStyle>
            <a:lvl1pPr marL="0" indent="0">
              <a:buNone/>
              <a:defRPr sz="1400" b="1" baseline="0">
                <a:solidFill>
                  <a:schemeClr val="bg1"/>
                </a:solidFill>
              </a:defRPr>
            </a:lvl1pPr>
          </a:lstStyle>
          <a:p>
            <a:pPr lvl="0"/>
            <a:r>
              <a:rPr lang="en-US" dirty="0"/>
              <a:t>Speaker Contact</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11983" y="3739313"/>
            <a:ext cx="992447" cy="117131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489BA43-9C6A-4ED8-9B37-A8A05B0E73F6}" type="datetimeFigureOut">
              <a:rPr lang="en-US" smtClean="0"/>
              <a:pPr/>
              <a:t>6/25/2017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49423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Placement 1">
    <p:spTree>
      <p:nvGrpSpPr>
        <p:cNvPr id="1" name=""/>
        <p:cNvGrpSpPr/>
        <p:nvPr/>
      </p:nvGrpSpPr>
      <p:grpSpPr>
        <a:xfrm>
          <a:off x="0" y="0"/>
          <a:ext cx="0" cy="0"/>
          <a:chOff x="0" y="0"/>
          <a:chExt cx="0" cy="0"/>
        </a:xfrm>
      </p:grpSpPr>
      <p:grpSp>
        <p:nvGrpSpPr>
          <p:cNvPr id="14" name="Group 13"/>
          <p:cNvGrpSpPr/>
          <p:nvPr userDrawn="1"/>
        </p:nvGrpSpPr>
        <p:grpSpPr>
          <a:xfrm>
            <a:off x="340787" y="1037608"/>
            <a:ext cx="3516174" cy="3201765"/>
            <a:chOff x="1727201" y="1011973"/>
            <a:chExt cx="3516174" cy="3201765"/>
          </a:xfrm>
        </p:grpSpPr>
        <p:cxnSp>
          <p:nvCxnSpPr>
            <p:cNvPr id="7" name="Straight Connector 6"/>
            <p:cNvCxnSpPr/>
            <p:nvPr userDrawn="1"/>
          </p:nvCxnSpPr>
          <p:spPr>
            <a:xfrm>
              <a:off x="1727201" y="4213738"/>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727201" y="2612855"/>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27201"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071317"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899259" y="1018536"/>
              <a:ext cx="0" cy="3195202"/>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5243375"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727201" y="3413296"/>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727201" y="1812414"/>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1727201" y="1011973"/>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17" name="Text Placeholder 16"/>
          <p:cNvSpPr>
            <a:spLocks noGrp="1"/>
          </p:cNvSpPr>
          <p:nvPr>
            <p:ph type="body" sz="quarter" idx="15"/>
          </p:nvPr>
        </p:nvSpPr>
        <p:spPr>
          <a:xfrm>
            <a:off x="4004672" y="1038290"/>
            <a:ext cx="4775792" cy="3200401"/>
          </a:xfrm>
          <a:prstGeom prst="rect">
            <a:avLst/>
          </a:prstGeom>
        </p:spPr>
        <p:txBody>
          <a:bodyPr/>
          <a:lstStyle>
            <a:lvl1pPr marL="0" indent="0">
              <a:buNone/>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logo slide</a:t>
            </a:r>
          </a:p>
        </p:txBody>
      </p:sp>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icture Placeholder 3"/>
          <p:cNvSpPr>
            <a:spLocks noGrp="1"/>
          </p:cNvSpPr>
          <p:nvPr>
            <p:ph type="pic" sz="quarter" idx="10"/>
          </p:nvPr>
        </p:nvSpPr>
        <p:spPr>
          <a:xfrm>
            <a:off x="2304716" y="492760"/>
            <a:ext cx="4873708" cy="3868234"/>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704" r:id="rId1"/>
    <p:sldLayoutId id="2147483664" r:id="rId2"/>
    <p:sldLayoutId id="2147483666" r:id="rId3"/>
    <p:sldLayoutId id="2147483695" r:id="rId4"/>
    <p:sldLayoutId id="2147483653" r:id="rId5"/>
    <p:sldLayoutId id="2147483661" r:id="rId6"/>
    <p:sldLayoutId id="2147483654" r:id="rId7"/>
    <p:sldLayoutId id="2147483658" r:id="rId8"/>
    <p:sldLayoutId id="2147483715" r:id="rId9"/>
    <p:sldLayoutId id="2147483690"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godby@oclc.org"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t&amp;rct=j&amp;q=&amp;esrc=s&amp;source=web&amp;cd=3&amp;cad=rja&amp;uact=8&amp;ved=0ahUKEwjFuuvygcrUAhWo3YMKHUNyBD4QFgg1MAI&amp;url=https://www.loc.gov/aba/pcc/documents/Work-Entity-Task-Group.docx&amp;usg=AFQjCNEZwn7WKlG3zjzyHx5H6FBD8tL8rQ&amp;sig2=_egyZzX4sGzgUcbG7fYS0w"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experimental.worldcat.org/xfinder/cookbookfinder.html" TargetMode="External"/><Relationship Id="rId5" Type="http://schemas.openxmlformats.org/officeDocument/2006/relationships/hyperlink" Target="https://www.loc.gov/bibframe/news/bibframe-update-mw2017.html" TargetMode="External"/><Relationship Id="rId4" Type="http://schemas.openxmlformats.org/officeDocument/2006/relationships/hyperlink" Target="ttps://www.loc.gov/aba/pcc/bibframe/TaskGroups/PCC_URI_TG_20170415_Repor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6"/>
          </p:nvPr>
        </p:nvSpPr>
        <p:spPr>
          <a:xfrm>
            <a:off x="779470" y="1852403"/>
            <a:ext cx="7754770" cy="1192801"/>
          </a:xfrm>
        </p:spPr>
        <p:txBody>
          <a:bodyPr>
            <a:noAutofit/>
          </a:bodyPr>
          <a:lstStyle/>
          <a:p>
            <a:r>
              <a:rPr lang="en-US" sz="2400" dirty="0"/>
              <a:t>BIBFRAME and OCLC Works: </a:t>
            </a:r>
          </a:p>
          <a:p>
            <a:r>
              <a:rPr lang="en-US" sz="2400" dirty="0"/>
              <a:t>Defining models and discovering evidence</a:t>
            </a:r>
          </a:p>
        </p:txBody>
      </p:sp>
      <p:sp>
        <p:nvSpPr>
          <p:cNvPr id="37" name="Text Placeholder 36"/>
          <p:cNvSpPr>
            <a:spLocks noGrp="1"/>
          </p:cNvSpPr>
          <p:nvPr>
            <p:ph type="body" sz="quarter" idx="17"/>
          </p:nvPr>
        </p:nvSpPr>
        <p:spPr>
          <a:xfrm>
            <a:off x="728694" y="3206972"/>
            <a:ext cx="5186869" cy="400110"/>
          </a:xfrm>
        </p:spPr>
        <p:txBody>
          <a:bodyPr/>
          <a:lstStyle/>
          <a:p>
            <a:r>
              <a:rPr lang="en-US" dirty="0"/>
              <a:t>Carol Jean Godby and Diane </a:t>
            </a:r>
            <a:r>
              <a:rPr lang="en-US" dirty="0" err="1"/>
              <a:t>Vizine</a:t>
            </a:r>
            <a:r>
              <a:rPr lang="en-US" dirty="0"/>
              <a:t>-Goetz</a:t>
            </a:r>
          </a:p>
        </p:txBody>
      </p:sp>
      <p:sp>
        <p:nvSpPr>
          <p:cNvPr id="38" name="Text Placeholder 37"/>
          <p:cNvSpPr>
            <a:spLocks noGrp="1"/>
          </p:cNvSpPr>
          <p:nvPr>
            <p:ph type="body" sz="quarter" idx="18"/>
          </p:nvPr>
        </p:nvSpPr>
        <p:spPr>
          <a:xfrm>
            <a:off x="728696" y="3613839"/>
            <a:ext cx="3381695" cy="621709"/>
          </a:xfrm>
        </p:spPr>
        <p:txBody>
          <a:bodyPr/>
          <a:lstStyle/>
          <a:p>
            <a:r>
              <a:rPr lang="en-US" dirty="0"/>
              <a:t>Senior Research Scientists</a:t>
            </a:r>
          </a:p>
          <a:p>
            <a:r>
              <a:rPr lang="en-US" dirty="0"/>
              <a:t>OCLC Membership and Research</a:t>
            </a:r>
          </a:p>
        </p:txBody>
      </p:sp>
      <p:sp>
        <p:nvSpPr>
          <p:cNvPr id="5" name="Text Placeholder 1"/>
          <p:cNvSpPr txBox="1">
            <a:spLocks/>
          </p:cNvSpPr>
          <p:nvPr/>
        </p:nvSpPr>
        <p:spPr>
          <a:xfrm>
            <a:off x="2589140" y="1489299"/>
            <a:ext cx="6042971" cy="293683"/>
          </a:xfrm>
          <a:prstGeom prst="rect">
            <a:avLst/>
          </a:prstGeom>
          <a:noFill/>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Library of Congress BIBFRAME Update Session. 26 June 2017</a:t>
            </a:r>
          </a:p>
          <a:p>
            <a:pPr algn="ctr"/>
            <a:endParaRPr lang="en-US" dirty="0">
              <a:solidFill>
                <a:schemeClr val="bg1"/>
              </a:solidFill>
            </a:endParaRP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A6280-848E-4912-AF73-E852498F6122}"/>
              </a:ext>
            </a:extLst>
          </p:cNvPr>
          <p:cNvPicPr>
            <a:picLocks noChangeAspect="1"/>
          </p:cNvPicPr>
          <p:nvPr/>
        </p:nvPicPr>
        <p:blipFill>
          <a:blip r:embed="rId3"/>
          <a:stretch>
            <a:fillRect/>
          </a:stretch>
        </p:blipFill>
        <p:spPr>
          <a:xfrm>
            <a:off x="319884" y="246793"/>
            <a:ext cx="6319298" cy="4780935"/>
          </a:xfrm>
          <a:prstGeom prst="rect">
            <a:avLst/>
          </a:prstGeom>
        </p:spPr>
      </p:pic>
    </p:spTree>
    <p:extLst>
      <p:ext uri="{BB962C8B-B14F-4D97-AF65-F5344CB8AC3E}">
        <p14:creationId xmlns:p14="http://schemas.microsoft.com/office/powerpoint/2010/main" val="12710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A6280-848E-4912-AF73-E852498F6122}"/>
              </a:ext>
            </a:extLst>
          </p:cNvPr>
          <p:cNvPicPr>
            <a:picLocks noChangeAspect="1"/>
          </p:cNvPicPr>
          <p:nvPr/>
        </p:nvPicPr>
        <p:blipFill>
          <a:blip r:embed="rId3"/>
          <a:stretch>
            <a:fillRect/>
          </a:stretch>
        </p:blipFill>
        <p:spPr>
          <a:xfrm>
            <a:off x="319884" y="246793"/>
            <a:ext cx="6319298" cy="4780935"/>
          </a:xfrm>
          <a:prstGeom prst="rect">
            <a:avLst/>
          </a:prstGeom>
        </p:spPr>
      </p:pic>
      <p:grpSp>
        <p:nvGrpSpPr>
          <p:cNvPr id="20" name="Group 19">
            <a:extLst>
              <a:ext uri="{FF2B5EF4-FFF2-40B4-BE49-F238E27FC236}">
                <a16:creationId xmlns:a16="http://schemas.microsoft.com/office/drawing/2014/main" id="{8D16A2B2-038C-45E3-80B5-1C9EA307E454}"/>
              </a:ext>
            </a:extLst>
          </p:cNvPr>
          <p:cNvGrpSpPr/>
          <p:nvPr/>
        </p:nvGrpSpPr>
        <p:grpSpPr>
          <a:xfrm>
            <a:off x="4144064" y="82715"/>
            <a:ext cx="4487382" cy="2554545"/>
            <a:chOff x="4556768" y="2125078"/>
            <a:chExt cx="4487382" cy="2554545"/>
          </a:xfrm>
        </p:grpSpPr>
        <p:sp>
          <p:nvSpPr>
            <p:cNvPr id="3" name="TextBox 2">
              <a:extLst>
                <a:ext uri="{FF2B5EF4-FFF2-40B4-BE49-F238E27FC236}">
                  <a16:creationId xmlns:a16="http://schemas.microsoft.com/office/drawing/2014/main" id="{03584521-415B-401F-923C-E2CDEEFA708E}"/>
                </a:ext>
              </a:extLst>
            </p:cNvPr>
            <p:cNvSpPr txBox="1"/>
            <p:nvPr/>
          </p:nvSpPr>
          <p:spPr>
            <a:xfrm>
              <a:off x="4556768" y="2125078"/>
              <a:ext cx="4487382" cy="2554545"/>
            </a:xfrm>
            <a:prstGeom prst="rect">
              <a:avLst/>
            </a:prstGeom>
            <a:solidFill>
              <a:schemeClr val="bg2"/>
            </a:solidFill>
            <a:ln w="38100">
              <a:solidFill>
                <a:schemeClr val="accent5">
                  <a:lumMod val="75000"/>
                </a:schemeClr>
              </a:solidFill>
            </a:ln>
          </p:spPr>
          <p:txBody>
            <a:bodyPr wrap="none" rtlCol="0">
              <a:spAutoFit/>
            </a:bodyPr>
            <a:lstStyle/>
            <a:p>
              <a:r>
                <a:rPr lang="en-US" sz="2000" dirty="0"/>
                <a:t>Title</a:t>
              </a:r>
            </a:p>
            <a:p>
              <a:r>
                <a:rPr lang="en-US" sz="2000" dirty="0"/>
                <a:t>   Main Title: “Civil disobedience”</a:t>
              </a:r>
            </a:p>
            <a:p>
              <a:r>
                <a:rPr lang="en-US" sz="2000" dirty="0"/>
                <a:t>Contribution </a:t>
              </a:r>
            </a:p>
            <a:p>
              <a:r>
                <a:rPr lang="en-US" sz="2000" dirty="0"/>
                <a:t>   Agent: </a:t>
              </a:r>
              <a:r>
                <a:rPr lang="en-US" sz="2000" dirty="0">
                  <a:solidFill>
                    <a:schemeClr val="accent1">
                      <a:lumMod val="75000"/>
                    </a:schemeClr>
                  </a:solidFill>
                </a:rPr>
                <a:t>&lt;Henry David Thoreau&gt;</a:t>
              </a:r>
            </a:p>
            <a:p>
              <a:r>
                <a:rPr lang="en-US" sz="2000" dirty="0"/>
                <a:t>   Role:  </a:t>
              </a:r>
              <a:r>
                <a:rPr lang="en-US" sz="2000" dirty="0">
                  <a:solidFill>
                    <a:schemeClr val="accent1">
                      <a:lumMod val="75000"/>
                    </a:schemeClr>
                  </a:solidFill>
                </a:rPr>
                <a:t>&lt;</a:t>
              </a:r>
              <a:r>
                <a:rPr lang="en-US" sz="2000" dirty="0" err="1">
                  <a:solidFill>
                    <a:schemeClr val="accent1">
                      <a:lumMod val="75000"/>
                    </a:schemeClr>
                  </a:solidFill>
                </a:rPr>
                <a:t>aut</a:t>
              </a:r>
              <a:r>
                <a:rPr lang="en-US" sz="2000" dirty="0">
                  <a:solidFill>
                    <a:schemeClr val="accent1">
                      <a:lumMod val="75000"/>
                    </a:schemeClr>
                  </a:solidFill>
                </a:rPr>
                <a:t>&gt; </a:t>
              </a:r>
            </a:p>
            <a:p>
              <a:r>
                <a:rPr lang="en-US" sz="2000" dirty="0"/>
                <a:t>Subject: </a:t>
              </a:r>
              <a:r>
                <a:rPr lang="en-US" sz="2000" dirty="0">
                  <a:solidFill>
                    <a:schemeClr val="accent1">
                      <a:lumMod val="75000"/>
                    </a:schemeClr>
                  </a:solidFill>
                </a:rPr>
                <a:t>&lt;civil disobedience&gt;</a:t>
              </a:r>
            </a:p>
            <a:p>
              <a:r>
                <a:rPr lang="en-US" sz="2000" dirty="0"/>
                <a:t>Genre Form: </a:t>
              </a:r>
              <a:r>
                <a:rPr lang="en-US" sz="2000" dirty="0">
                  <a:solidFill>
                    <a:schemeClr val="accent1">
                      <a:lumMod val="75000"/>
                    </a:schemeClr>
                  </a:solidFill>
                </a:rPr>
                <a:t>&lt;sound recording&gt;</a:t>
              </a:r>
            </a:p>
            <a:p>
              <a:r>
                <a:rPr lang="en-US" sz="2000" dirty="0"/>
                <a:t>Credits: “Read by Archibald McLeish” </a:t>
              </a:r>
            </a:p>
          </p:txBody>
        </p:sp>
        <p:sp>
          <p:nvSpPr>
            <p:cNvPr id="9" name="Rectangle 8">
              <a:extLst>
                <a:ext uri="{FF2B5EF4-FFF2-40B4-BE49-F238E27FC236}">
                  <a16:creationId xmlns:a16="http://schemas.microsoft.com/office/drawing/2014/main" id="{09E0C937-3BBE-4B7B-99F1-C9AC307412E0}"/>
                </a:ext>
              </a:extLst>
            </p:cNvPr>
            <p:cNvSpPr/>
            <p:nvPr/>
          </p:nvSpPr>
          <p:spPr>
            <a:xfrm>
              <a:off x="7355416" y="2775518"/>
              <a:ext cx="1673089" cy="316753"/>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BF Work</a:t>
              </a:r>
            </a:p>
          </p:txBody>
        </p:sp>
      </p:grpSp>
      <p:grpSp>
        <p:nvGrpSpPr>
          <p:cNvPr id="21" name="Group 20">
            <a:extLst>
              <a:ext uri="{FF2B5EF4-FFF2-40B4-BE49-F238E27FC236}">
                <a16:creationId xmlns:a16="http://schemas.microsoft.com/office/drawing/2014/main" id="{1FF337EA-78DA-487E-B304-4665F097C15B}"/>
              </a:ext>
            </a:extLst>
          </p:cNvPr>
          <p:cNvGrpSpPr/>
          <p:nvPr/>
        </p:nvGrpSpPr>
        <p:grpSpPr>
          <a:xfrm>
            <a:off x="4650664" y="2776594"/>
            <a:ext cx="4347385" cy="1938992"/>
            <a:chOff x="3424300" y="3088736"/>
            <a:chExt cx="4347385" cy="1938992"/>
          </a:xfrm>
        </p:grpSpPr>
        <p:sp>
          <p:nvSpPr>
            <p:cNvPr id="4" name="TextBox 3">
              <a:extLst>
                <a:ext uri="{FF2B5EF4-FFF2-40B4-BE49-F238E27FC236}">
                  <a16:creationId xmlns:a16="http://schemas.microsoft.com/office/drawing/2014/main" id="{69EF4284-1BE5-44B4-A2B7-814F51BDC202}"/>
                </a:ext>
              </a:extLst>
            </p:cNvPr>
            <p:cNvSpPr txBox="1"/>
            <p:nvPr/>
          </p:nvSpPr>
          <p:spPr>
            <a:xfrm>
              <a:off x="3424300" y="3088736"/>
              <a:ext cx="4347385" cy="1938992"/>
            </a:xfrm>
            <a:prstGeom prst="rect">
              <a:avLst/>
            </a:prstGeom>
            <a:solidFill>
              <a:schemeClr val="bg2"/>
            </a:solidFill>
            <a:ln w="38100">
              <a:solidFill>
                <a:schemeClr val="accent5">
                  <a:lumMod val="75000"/>
                </a:schemeClr>
              </a:solidFill>
            </a:ln>
          </p:spPr>
          <p:txBody>
            <a:bodyPr wrap="square" rtlCol="0">
              <a:spAutoFit/>
            </a:bodyPr>
            <a:lstStyle/>
            <a:p>
              <a:r>
                <a:rPr lang="en-US" sz="2000" dirty="0"/>
                <a:t>Audio Issue Number: “TC 1263”</a:t>
              </a:r>
            </a:p>
            <a:p>
              <a:r>
                <a:rPr lang="en-US" sz="2000" dirty="0"/>
                <a:t>Provision Activity Statement: </a:t>
              </a:r>
            </a:p>
            <a:p>
              <a:r>
                <a:rPr lang="en-US" sz="2000" dirty="0"/>
                <a:t>        Agent: Caedmon</a:t>
              </a:r>
            </a:p>
            <a:p>
              <a:r>
                <a:rPr lang="en-US" sz="2000" dirty="0"/>
                <a:t>        Place: </a:t>
              </a:r>
              <a:r>
                <a:rPr lang="en-US" sz="2000" dirty="0">
                  <a:solidFill>
                    <a:schemeClr val="accent1">
                      <a:lumMod val="75000"/>
                    </a:schemeClr>
                  </a:solidFill>
                </a:rPr>
                <a:t>&lt;New York, N.Y&gt;</a:t>
              </a:r>
            </a:p>
            <a:p>
              <a:r>
                <a:rPr lang="en-US" sz="2000" dirty="0"/>
                <a:t>        Date: “1968”</a:t>
              </a:r>
            </a:p>
            <a:p>
              <a:r>
                <a:rPr lang="en-US" sz="2000" dirty="0"/>
                <a:t>Dimensions: “12 in.”</a:t>
              </a:r>
            </a:p>
          </p:txBody>
        </p:sp>
        <p:sp>
          <p:nvSpPr>
            <p:cNvPr id="8" name="Rectangle 7">
              <a:extLst>
                <a:ext uri="{FF2B5EF4-FFF2-40B4-BE49-F238E27FC236}">
                  <a16:creationId xmlns:a16="http://schemas.microsoft.com/office/drawing/2014/main" id="{0BBD6670-5609-4E5A-9C0A-682989DD3F36}"/>
                </a:ext>
              </a:extLst>
            </p:cNvPr>
            <p:cNvSpPr/>
            <p:nvPr/>
          </p:nvSpPr>
          <p:spPr>
            <a:xfrm>
              <a:off x="6098596" y="3733905"/>
              <a:ext cx="1673089" cy="285109"/>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BF Instance</a:t>
              </a:r>
            </a:p>
          </p:txBody>
        </p:sp>
      </p:grpSp>
      <p:grpSp>
        <p:nvGrpSpPr>
          <p:cNvPr id="24" name="Group 23">
            <a:extLst>
              <a:ext uri="{FF2B5EF4-FFF2-40B4-BE49-F238E27FC236}">
                <a16:creationId xmlns:a16="http://schemas.microsoft.com/office/drawing/2014/main" id="{575B11F2-80DD-433A-962F-D62BA12F2415}"/>
              </a:ext>
            </a:extLst>
          </p:cNvPr>
          <p:cNvGrpSpPr/>
          <p:nvPr/>
        </p:nvGrpSpPr>
        <p:grpSpPr>
          <a:xfrm>
            <a:off x="134709" y="2106882"/>
            <a:ext cx="2017091" cy="2769010"/>
            <a:chOff x="134709" y="2106882"/>
            <a:chExt cx="2017091" cy="2769010"/>
          </a:xfrm>
        </p:grpSpPr>
        <p:grpSp>
          <p:nvGrpSpPr>
            <p:cNvPr id="22" name="Group 21">
              <a:extLst>
                <a:ext uri="{FF2B5EF4-FFF2-40B4-BE49-F238E27FC236}">
                  <a16:creationId xmlns:a16="http://schemas.microsoft.com/office/drawing/2014/main" id="{AC99E3C5-53F4-46C9-A141-6733AEA493A4}"/>
                </a:ext>
              </a:extLst>
            </p:cNvPr>
            <p:cNvGrpSpPr/>
            <p:nvPr/>
          </p:nvGrpSpPr>
          <p:grpSpPr>
            <a:xfrm>
              <a:off x="134709" y="2106882"/>
              <a:ext cx="2017091" cy="2769010"/>
              <a:chOff x="134709" y="2374490"/>
              <a:chExt cx="2017091" cy="2769010"/>
            </a:xfrm>
          </p:grpSpPr>
          <p:sp>
            <p:nvSpPr>
              <p:cNvPr id="16" name="Rectangle 15">
                <a:extLst>
                  <a:ext uri="{FF2B5EF4-FFF2-40B4-BE49-F238E27FC236}">
                    <a16:creationId xmlns:a16="http://schemas.microsoft.com/office/drawing/2014/main" id="{F4751703-1952-4F0F-82C4-83523862D615}"/>
                  </a:ext>
                </a:extLst>
              </p:cNvPr>
              <p:cNvSpPr/>
              <p:nvPr/>
            </p:nvSpPr>
            <p:spPr>
              <a:xfrm>
                <a:off x="134709" y="2374490"/>
                <a:ext cx="2017091" cy="2769010"/>
              </a:xfrm>
              <a:prstGeom prst="rect">
                <a:avLst/>
              </a:prstGeom>
              <a:solidFill>
                <a:schemeClr val="bg1">
                  <a:lumMod val="95000"/>
                </a:schemeClr>
              </a:solid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687DF6-4890-41C0-A41C-6E3FA1DA3ECD}"/>
                  </a:ext>
                </a:extLst>
              </p:cNvPr>
              <p:cNvSpPr/>
              <p:nvPr/>
            </p:nvSpPr>
            <p:spPr>
              <a:xfrm>
                <a:off x="319885" y="3283939"/>
                <a:ext cx="1715392" cy="1720259"/>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CB4050B-C7CC-465D-BDD3-F1CBC262656E}"/>
                  </a:ext>
                </a:extLst>
              </p:cNvPr>
              <p:cNvSpPr txBox="1"/>
              <p:nvPr/>
            </p:nvSpPr>
            <p:spPr>
              <a:xfrm>
                <a:off x="134709" y="2883829"/>
                <a:ext cx="2017091" cy="400110"/>
              </a:xfrm>
              <a:prstGeom prst="rect">
                <a:avLst/>
              </a:prstGeom>
              <a:noFill/>
            </p:spPr>
            <p:txBody>
              <a:bodyPr wrap="none" rtlCol="0">
                <a:spAutoFit/>
              </a:bodyPr>
              <a:lstStyle/>
              <a:p>
                <a:r>
                  <a:rPr lang="en-US" sz="2000" dirty="0" err="1"/>
                  <a:t>exampleOfWork</a:t>
                </a:r>
                <a:endParaRPr lang="en-US" sz="2000" dirty="0"/>
              </a:p>
            </p:txBody>
          </p:sp>
          <p:sp>
            <p:nvSpPr>
              <p:cNvPr id="18" name="Rectangle 17">
                <a:extLst>
                  <a:ext uri="{FF2B5EF4-FFF2-40B4-BE49-F238E27FC236}">
                    <a16:creationId xmlns:a16="http://schemas.microsoft.com/office/drawing/2014/main" id="{A61370C9-40F4-43BC-940B-ED1D3F1F8BAE}"/>
                  </a:ext>
                </a:extLst>
              </p:cNvPr>
              <p:cNvSpPr/>
              <p:nvPr/>
            </p:nvSpPr>
            <p:spPr>
              <a:xfrm>
                <a:off x="478711" y="2452106"/>
                <a:ext cx="1673089" cy="285109"/>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OCLC Work</a:t>
                </a:r>
              </a:p>
            </p:txBody>
          </p:sp>
        </p:grpSp>
        <p:sp>
          <p:nvSpPr>
            <p:cNvPr id="23" name="Oval 22">
              <a:extLst>
                <a:ext uri="{FF2B5EF4-FFF2-40B4-BE49-F238E27FC236}">
                  <a16:creationId xmlns:a16="http://schemas.microsoft.com/office/drawing/2014/main" id="{290F28DC-91D2-42B4-83EC-052F841312DC}"/>
                </a:ext>
              </a:extLst>
            </p:cNvPr>
            <p:cNvSpPr/>
            <p:nvPr/>
          </p:nvSpPr>
          <p:spPr>
            <a:xfrm>
              <a:off x="943897" y="3554361"/>
              <a:ext cx="191729" cy="1917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042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91C20D-EA0D-4B11-8205-772C44D552D9}"/>
              </a:ext>
            </a:extLst>
          </p:cNvPr>
          <p:cNvPicPr>
            <a:picLocks noChangeAspect="1"/>
          </p:cNvPicPr>
          <p:nvPr/>
        </p:nvPicPr>
        <p:blipFill>
          <a:blip r:embed="rId3"/>
          <a:stretch>
            <a:fillRect/>
          </a:stretch>
        </p:blipFill>
        <p:spPr>
          <a:xfrm>
            <a:off x="319884" y="87750"/>
            <a:ext cx="2675001" cy="5055750"/>
          </a:xfrm>
          <a:prstGeom prst="rect">
            <a:avLst/>
          </a:prstGeom>
        </p:spPr>
      </p:pic>
      <p:pic>
        <p:nvPicPr>
          <p:cNvPr id="13" name="Picture 12">
            <a:extLst>
              <a:ext uri="{FF2B5EF4-FFF2-40B4-BE49-F238E27FC236}">
                <a16:creationId xmlns:a16="http://schemas.microsoft.com/office/drawing/2014/main" id="{32235883-FCEF-4122-B662-F02316333E20}"/>
              </a:ext>
            </a:extLst>
          </p:cNvPr>
          <p:cNvPicPr>
            <a:picLocks noChangeAspect="1"/>
          </p:cNvPicPr>
          <p:nvPr/>
        </p:nvPicPr>
        <p:blipFill>
          <a:blip r:embed="rId4"/>
          <a:stretch>
            <a:fillRect/>
          </a:stretch>
        </p:blipFill>
        <p:spPr>
          <a:xfrm>
            <a:off x="3230880" y="504887"/>
            <a:ext cx="3243662" cy="3750484"/>
          </a:xfrm>
          <a:prstGeom prst="rect">
            <a:avLst/>
          </a:prstGeom>
        </p:spPr>
      </p:pic>
      <p:pic>
        <p:nvPicPr>
          <p:cNvPr id="5" name="Picture 4">
            <a:extLst>
              <a:ext uri="{FF2B5EF4-FFF2-40B4-BE49-F238E27FC236}">
                <a16:creationId xmlns:a16="http://schemas.microsoft.com/office/drawing/2014/main" id="{9204A262-BAD8-421B-B5CB-A7E0D785C5A2}"/>
              </a:ext>
            </a:extLst>
          </p:cNvPr>
          <p:cNvPicPr>
            <a:picLocks noChangeAspect="1"/>
          </p:cNvPicPr>
          <p:nvPr/>
        </p:nvPicPr>
        <p:blipFill>
          <a:blip r:embed="rId5"/>
          <a:stretch>
            <a:fillRect/>
          </a:stretch>
        </p:blipFill>
        <p:spPr>
          <a:xfrm>
            <a:off x="319884" y="143554"/>
            <a:ext cx="4155560" cy="29388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96BCECE-7B49-4A5B-AD5B-549A8FB9E6A6}"/>
              </a:ext>
            </a:extLst>
          </p:cNvPr>
          <p:cNvPicPr>
            <a:picLocks noChangeAspect="1"/>
          </p:cNvPicPr>
          <p:nvPr/>
        </p:nvPicPr>
        <p:blipFill>
          <a:blip r:embed="rId6"/>
          <a:stretch>
            <a:fillRect/>
          </a:stretch>
        </p:blipFill>
        <p:spPr>
          <a:xfrm>
            <a:off x="3846057" y="1918403"/>
            <a:ext cx="4114626" cy="305068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3DCB79D-E9B9-4F35-AF33-38E2523C5013}"/>
              </a:ext>
            </a:extLst>
          </p:cNvPr>
          <p:cNvPicPr>
            <a:picLocks noChangeAspect="1"/>
          </p:cNvPicPr>
          <p:nvPr/>
        </p:nvPicPr>
        <p:blipFill>
          <a:blip r:embed="rId7"/>
          <a:stretch>
            <a:fillRect/>
          </a:stretch>
        </p:blipFill>
        <p:spPr>
          <a:xfrm>
            <a:off x="4422811" y="246793"/>
            <a:ext cx="4477062" cy="3078725"/>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D17AD9A1-5C23-431F-A4FA-3204B1A94AFF}"/>
              </a:ext>
            </a:extLst>
          </p:cNvPr>
          <p:cNvSpPr/>
          <p:nvPr/>
        </p:nvSpPr>
        <p:spPr>
          <a:xfrm>
            <a:off x="650443" y="1953351"/>
            <a:ext cx="3615763" cy="2585695"/>
          </a:xfrm>
          <a:prstGeom prst="rect">
            <a:avLst/>
          </a:prstGeom>
          <a:solidFill>
            <a:schemeClr val="accent5">
              <a:lumMod val="75000"/>
            </a:schemeClr>
          </a:solidFill>
          <a:ln w="57150">
            <a:solidFill>
              <a:srgbClr val="47C1E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23 descriptions of sound recordings, with different: </a:t>
            </a:r>
          </a:p>
          <a:p>
            <a:pPr marL="800100" lvl="1" indent="-342900">
              <a:buFont typeface="Arial" panose="020B0604020202020204" pitchFamily="34" charset="0"/>
              <a:buChar char="•"/>
            </a:pPr>
            <a:r>
              <a:rPr lang="en-US" sz="2400" dirty="0"/>
              <a:t>Publishers</a:t>
            </a:r>
          </a:p>
          <a:p>
            <a:pPr marL="800100" lvl="1" indent="-342900">
              <a:buFont typeface="Arial" panose="020B0604020202020204" pitchFamily="34" charset="0"/>
              <a:buChar char="•"/>
            </a:pPr>
            <a:r>
              <a:rPr lang="en-US" sz="2400" dirty="0"/>
              <a:t>Issue dates</a:t>
            </a:r>
          </a:p>
          <a:p>
            <a:pPr marL="800100" lvl="1" indent="-342900">
              <a:buFont typeface="Arial" panose="020B0604020202020204" pitchFamily="34" charset="0"/>
              <a:buChar char="•"/>
            </a:pPr>
            <a:r>
              <a:rPr lang="en-US" sz="2400" dirty="0"/>
              <a:t>Carriers</a:t>
            </a:r>
          </a:p>
          <a:p>
            <a:pPr marL="800100" lvl="1" indent="-342900">
              <a:buFont typeface="Arial" panose="020B0604020202020204" pitchFamily="34" charset="0"/>
              <a:buChar char="•"/>
            </a:pPr>
            <a:r>
              <a:rPr lang="en-US" sz="2400" dirty="0"/>
              <a:t>Narrators</a:t>
            </a:r>
          </a:p>
        </p:txBody>
      </p:sp>
    </p:spTree>
    <p:extLst>
      <p:ext uri="{BB962C8B-B14F-4D97-AF65-F5344CB8AC3E}">
        <p14:creationId xmlns:p14="http://schemas.microsoft.com/office/powerpoint/2010/main" val="12766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4E4E4-DBE7-415E-9437-C3AB7699FC59}"/>
              </a:ext>
            </a:extLst>
          </p:cNvPr>
          <p:cNvSpPr>
            <a:spLocks noGrp="1"/>
          </p:cNvSpPr>
          <p:nvPr>
            <p:ph type="body" sz="quarter" idx="13"/>
          </p:nvPr>
        </p:nvSpPr>
        <p:spPr>
          <a:xfrm>
            <a:off x="400051" y="174610"/>
            <a:ext cx="8439148" cy="686442"/>
          </a:xfrm>
        </p:spPr>
        <p:txBody>
          <a:bodyPr/>
          <a:lstStyle/>
          <a:p>
            <a:r>
              <a:rPr lang="en-US" sz="4000" dirty="0"/>
              <a:t>OCLC Works and LC records</a:t>
            </a:r>
          </a:p>
        </p:txBody>
      </p:sp>
      <p:sp>
        <p:nvSpPr>
          <p:cNvPr id="3" name="Text Placeholder 3">
            <a:extLst>
              <a:ext uri="{FF2B5EF4-FFF2-40B4-BE49-F238E27FC236}">
                <a16:creationId xmlns:a16="http://schemas.microsoft.com/office/drawing/2014/main" id="{15505424-AA29-4701-9FEC-40AB07D672DF}"/>
              </a:ext>
            </a:extLst>
          </p:cNvPr>
          <p:cNvSpPr txBox="1">
            <a:spLocks/>
          </p:cNvSpPr>
          <p:nvPr/>
        </p:nvSpPr>
        <p:spPr>
          <a:xfrm>
            <a:off x="629842" y="908534"/>
            <a:ext cx="3868340" cy="617934"/>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err="1">
                <a:solidFill>
                  <a:schemeClr val="accent6">
                    <a:lumMod val="75000"/>
                  </a:schemeClr>
                </a:solidFill>
              </a:rPr>
              <a:t>WorldCat</a:t>
            </a:r>
            <a:endParaRPr lang="en-US" dirty="0">
              <a:solidFill>
                <a:schemeClr val="accent6">
                  <a:lumMod val="75000"/>
                </a:schemeClr>
              </a:solidFill>
            </a:endParaRPr>
          </a:p>
        </p:txBody>
      </p:sp>
      <p:sp>
        <p:nvSpPr>
          <p:cNvPr id="4" name="Content Placeholder 2">
            <a:extLst>
              <a:ext uri="{FF2B5EF4-FFF2-40B4-BE49-F238E27FC236}">
                <a16:creationId xmlns:a16="http://schemas.microsoft.com/office/drawing/2014/main" id="{6B599C31-3152-487F-96D9-C6BDA0A96D53}"/>
              </a:ext>
            </a:extLst>
          </p:cNvPr>
          <p:cNvSpPr txBox="1">
            <a:spLocks/>
          </p:cNvSpPr>
          <p:nvPr/>
        </p:nvSpPr>
        <p:spPr>
          <a:xfrm>
            <a:off x="620317" y="1501301"/>
            <a:ext cx="3868340" cy="2763441"/>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394,835,538 records</a:t>
            </a:r>
          </a:p>
          <a:p>
            <a:r>
              <a:rPr lang="en-US" sz="2400"/>
              <a:t>78% (178,375,018) are singleton works</a:t>
            </a:r>
          </a:p>
          <a:p>
            <a:r>
              <a:rPr lang="en-US" sz="2400"/>
              <a:t>Non-singleton work clusters average 4.18 records  </a:t>
            </a:r>
          </a:p>
          <a:p>
            <a:r>
              <a:rPr lang="en-US" sz="2400"/>
              <a:t>230,113,951 total works</a:t>
            </a:r>
            <a:endParaRPr lang="en-US" sz="2400" dirty="0"/>
          </a:p>
        </p:txBody>
      </p:sp>
      <p:sp>
        <p:nvSpPr>
          <p:cNvPr id="5" name="Text Placeholder 4">
            <a:extLst>
              <a:ext uri="{FF2B5EF4-FFF2-40B4-BE49-F238E27FC236}">
                <a16:creationId xmlns:a16="http://schemas.microsoft.com/office/drawing/2014/main" id="{C3D85EDF-77B5-4D3F-AD39-77BFB926AC0F}"/>
              </a:ext>
            </a:extLst>
          </p:cNvPr>
          <p:cNvSpPr txBox="1">
            <a:spLocks/>
          </p:cNvSpPr>
          <p:nvPr/>
        </p:nvSpPr>
        <p:spPr>
          <a:xfrm>
            <a:off x="4629150" y="908534"/>
            <a:ext cx="3887391" cy="617934"/>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6">
                    <a:lumMod val="75000"/>
                  </a:schemeClr>
                </a:solidFill>
              </a:rPr>
              <a:t>LC subset</a:t>
            </a:r>
          </a:p>
        </p:txBody>
      </p:sp>
      <p:sp>
        <p:nvSpPr>
          <p:cNvPr id="6" name="Content Placeholder 5">
            <a:extLst>
              <a:ext uri="{FF2B5EF4-FFF2-40B4-BE49-F238E27FC236}">
                <a16:creationId xmlns:a16="http://schemas.microsoft.com/office/drawing/2014/main" id="{C08612F4-7CC0-4279-8152-5F3A810627A5}"/>
              </a:ext>
            </a:extLst>
          </p:cNvPr>
          <p:cNvSpPr txBox="1">
            <a:spLocks/>
          </p:cNvSpPr>
          <p:nvPr/>
        </p:nvSpPr>
        <p:spPr>
          <a:xfrm>
            <a:off x="4619625" y="1501301"/>
            <a:ext cx="3887391" cy="2763441"/>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10,321,873 records</a:t>
            </a:r>
          </a:p>
          <a:p>
            <a:r>
              <a:rPr lang="en-US" sz="2400" dirty="0"/>
              <a:t>26% (2,706,494) are singleton works</a:t>
            </a:r>
          </a:p>
          <a:p>
            <a:r>
              <a:rPr lang="en-US" sz="2400" dirty="0"/>
              <a:t>Non-singleton work clusters containing LC records average 7.74 records </a:t>
            </a:r>
          </a:p>
          <a:p>
            <a:r>
              <a:rPr lang="en-US" sz="2400" dirty="0"/>
              <a:t>9,575,077 total works</a:t>
            </a:r>
          </a:p>
        </p:txBody>
      </p:sp>
    </p:spTree>
    <p:extLst>
      <p:ext uri="{BB962C8B-B14F-4D97-AF65-F5344CB8AC3E}">
        <p14:creationId xmlns:p14="http://schemas.microsoft.com/office/powerpoint/2010/main" val="25477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D92BA-382F-4671-8F8F-B9FF950070EC}"/>
              </a:ext>
            </a:extLst>
          </p:cNvPr>
          <p:cNvSpPr>
            <a:spLocks noGrp="1"/>
          </p:cNvSpPr>
          <p:nvPr>
            <p:ph type="body" sz="quarter" idx="13"/>
          </p:nvPr>
        </p:nvSpPr>
        <p:spPr/>
        <p:txBody>
          <a:bodyPr/>
          <a:lstStyle/>
          <a:p>
            <a:r>
              <a:rPr lang="en-US" i="1" dirty="0"/>
              <a:t>Don Quixote </a:t>
            </a:r>
            <a:r>
              <a:rPr lang="en-US" dirty="0"/>
              <a:t>in </a:t>
            </a:r>
            <a:r>
              <a:rPr lang="en-US" dirty="0" err="1"/>
              <a:t>WorldCat</a:t>
            </a:r>
            <a:r>
              <a:rPr lang="en-US" dirty="0"/>
              <a:t> Works</a:t>
            </a:r>
          </a:p>
        </p:txBody>
      </p:sp>
      <p:sp>
        <p:nvSpPr>
          <p:cNvPr id="3" name="Text Placeholder 2">
            <a:extLst>
              <a:ext uri="{FF2B5EF4-FFF2-40B4-BE49-F238E27FC236}">
                <a16:creationId xmlns:a16="http://schemas.microsoft.com/office/drawing/2014/main" id="{3F600733-E70C-40AA-B044-13493EFA97CD}"/>
              </a:ext>
            </a:extLst>
          </p:cNvPr>
          <p:cNvSpPr>
            <a:spLocks noGrp="1"/>
          </p:cNvSpPr>
          <p:nvPr>
            <p:ph type="body" sz="quarter" idx="12"/>
          </p:nvPr>
        </p:nvSpPr>
        <p:spPr/>
        <p:txBody>
          <a:bodyPr/>
          <a:lstStyle/>
          <a:p>
            <a:pPr lvl="1"/>
            <a:r>
              <a:rPr lang="en-US" sz="2400" dirty="0"/>
              <a:t>260 LC records with Uniform title: </a:t>
            </a:r>
            <a:r>
              <a:rPr lang="en-US" sz="2400" i="1" dirty="0"/>
              <a:t>Don Quixote*</a:t>
            </a:r>
          </a:p>
          <a:p>
            <a:pPr lvl="1"/>
            <a:r>
              <a:rPr lang="en-US" sz="2400" dirty="0"/>
              <a:t>247 records for books</a:t>
            </a:r>
          </a:p>
          <a:p>
            <a:pPr lvl="2"/>
            <a:r>
              <a:rPr lang="en-US" sz="2400" dirty="0"/>
              <a:t>104 LC records in primary Don Quixote work cluster (~7900 </a:t>
            </a:r>
            <a:r>
              <a:rPr lang="en-US" sz="2400" dirty="0" err="1"/>
              <a:t>WorldCat</a:t>
            </a:r>
            <a:r>
              <a:rPr lang="en-US" sz="2400" dirty="0"/>
              <a:t> records)</a:t>
            </a:r>
          </a:p>
          <a:p>
            <a:pPr lvl="2"/>
            <a:r>
              <a:rPr lang="en-US" sz="2400" dirty="0"/>
              <a:t>79 singleton works</a:t>
            </a:r>
          </a:p>
          <a:p>
            <a:pPr lvl="2"/>
            <a:r>
              <a:rPr lang="en-US" sz="2400" dirty="0"/>
              <a:t>64 records in 21 additional clusters; includes translations not [yet] recognized by the clustering algorithms and other works</a:t>
            </a:r>
          </a:p>
          <a:p>
            <a:pPr marL="0" indent="0">
              <a:buNone/>
            </a:pPr>
            <a:endParaRPr lang="en-US" dirty="0"/>
          </a:p>
        </p:txBody>
      </p:sp>
    </p:spTree>
    <p:extLst>
      <p:ext uri="{BB962C8B-B14F-4D97-AF65-F5344CB8AC3E}">
        <p14:creationId xmlns:p14="http://schemas.microsoft.com/office/powerpoint/2010/main" val="4795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7AE6D-E5A3-44DC-8493-6E1CA7894E95}"/>
              </a:ext>
            </a:extLst>
          </p:cNvPr>
          <p:cNvSpPr>
            <a:spLocks noGrp="1"/>
          </p:cNvSpPr>
          <p:nvPr>
            <p:ph type="body" sz="quarter" idx="10"/>
          </p:nvPr>
        </p:nvSpPr>
        <p:spPr/>
        <p:txBody>
          <a:bodyPr/>
          <a:lstStyle/>
          <a:p>
            <a:r>
              <a:rPr lang="en-US" dirty="0"/>
              <a:t>The “Work” in context</a:t>
            </a:r>
          </a:p>
        </p:txBody>
      </p:sp>
      <p:sp>
        <p:nvSpPr>
          <p:cNvPr id="3" name="Text Placeholder 2">
            <a:extLst>
              <a:ext uri="{FF2B5EF4-FFF2-40B4-BE49-F238E27FC236}">
                <a16:creationId xmlns:a16="http://schemas.microsoft.com/office/drawing/2014/main" id="{9A6EBEF0-659C-433C-9809-5D6364F8B72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9B971AE-D022-4142-8582-4F48F1A9454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397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5BCEF5-AA26-461D-8557-DE8B585822C6}"/>
              </a:ext>
            </a:extLst>
          </p:cNvPr>
          <p:cNvGraphicFramePr>
            <a:graphicFrameLocks noGrp="1"/>
          </p:cNvGraphicFramePr>
          <p:nvPr>
            <p:extLst>
              <p:ext uri="{D42A27DB-BD31-4B8C-83A1-F6EECF244321}">
                <p14:modId xmlns:p14="http://schemas.microsoft.com/office/powerpoint/2010/main" val="1397868466"/>
              </p:ext>
            </p:extLst>
          </p:nvPr>
        </p:nvGraphicFramePr>
        <p:xfrm>
          <a:off x="189186" y="229491"/>
          <a:ext cx="8744607" cy="4305666"/>
        </p:xfrm>
        <a:graphic>
          <a:graphicData uri="http://schemas.openxmlformats.org/drawingml/2006/table">
            <a:tbl>
              <a:tblPr firstRow="1" bandRow="1">
                <a:tableStyleId>{5C22544A-7EE6-4342-B048-85BDC9FD1C3A}</a:tableStyleId>
              </a:tblPr>
              <a:tblGrid>
                <a:gridCol w="2795751">
                  <a:extLst>
                    <a:ext uri="{9D8B030D-6E8A-4147-A177-3AD203B41FA5}">
                      <a16:colId xmlns:a16="http://schemas.microsoft.com/office/drawing/2014/main" val="3054728322"/>
                    </a:ext>
                  </a:extLst>
                </a:gridCol>
                <a:gridCol w="2974428">
                  <a:extLst>
                    <a:ext uri="{9D8B030D-6E8A-4147-A177-3AD203B41FA5}">
                      <a16:colId xmlns:a16="http://schemas.microsoft.com/office/drawing/2014/main" val="731787461"/>
                    </a:ext>
                  </a:extLst>
                </a:gridCol>
                <a:gridCol w="2974428">
                  <a:extLst>
                    <a:ext uri="{9D8B030D-6E8A-4147-A177-3AD203B41FA5}">
                      <a16:colId xmlns:a16="http://schemas.microsoft.com/office/drawing/2014/main" val="489625523"/>
                    </a:ext>
                  </a:extLst>
                </a:gridCol>
              </a:tblGrid>
              <a:tr h="380626">
                <a:tc>
                  <a:txBody>
                    <a:bodyPr/>
                    <a:lstStyle/>
                    <a:p>
                      <a:r>
                        <a:rPr lang="en-US" dirty="0"/>
                        <a:t>FRBR</a:t>
                      </a:r>
                    </a:p>
                  </a:txBody>
                  <a:tcPr/>
                </a:tc>
                <a:tc>
                  <a:txBody>
                    <a:bodyPr/>
                    <a:lstStyle/>
                    <a:p>
                      <a:r>
                        <a:rPr lang="en-US" dirty="0"/>
                        <a:t>BIBFRAME</a:t>
                      </a:r>
                    </a:p>
                  </a:txBody>
                  <a:tcPr/>
                </a:tc>
                <a:tc>
                  <a:txBody>
                    <a:bodyPr/>
                    <a:lstStyle/>
                    <a:p>
                      <a:r>
                        <a:rPr lang="en-US" dirty="0"/>
                        <a:t>OCLC</a:t>
                      </a:r>
                    </a:p>
                  </a:txBody>
                  <a:tcPr/>
                </a:tc>
                <a:extLst>
                  <a:ext uri="{0D108BD9-81ED-4DB2-BD59-A6C34878D82A}">
                    <a16:rowId xmlns:a16="http://schemas.microsoft.com/office/drawing/2014/main" val="2369075863"/>
                  </a:ext>
                </a:extLst>
              </a:tr>
              <a:tr h="1070344">
                <a:tc>
                  <a:txBody>
                    <a:bodyPr/>
                    <a:lstStyle/>
                    <a:p>
                      <a:r>
                        <a:rPr lang="en-US" b="1" dirty="0"/>
                        <a:t>Work</a:t>
                      </a:r>
                      <a:r>
                        <a:rPr lang="en-US" dirty="0"/>
                        <a:t>. “A distinct intellectual or artistic creation”</a:t>
                      </a:r>
                    </a:p>
                  </a:txBody>
                  <a:tcPr>
                    <a:solidFill>
                      <a:srgbClr val="CBE3F0"/>
                    </a:solidFill>
                  </a:tcPr>
                </a:tc>
                <a:tc rowSpan="2">
                  <a:txBody>
                    <a:bodyPr/>
                    <a:lstStyle/>
                    <a:p>
                      <a:r>
                        <a:rPr lang="en-US" b="1" dirty="0"/>
                        <a:t>Work. </a:t>
                      </a:r>
                      <a:r>
                        <a:rPr lang="en-US" b="0" dirty="0"/>
                        <a:t>“</a:t>
                      </a:r>
                      <a:r>
                        <a:rPr lang="en-US" sz="1800" b="0" dirty="0"/>
                        <a:t>T</a:t>
                      </a:r>
                      <a:r>
                        <a:rPr lang="en-US" sz="1800" b="0" i="0" kern="1200" dirty="0">
                          <a:solidFill>
                            <a:schemeClr val="dk1"/>
                          </a:solidFill>
                          <a:effectLst/>
                          <a:latin typeface="+mn-lt"/>
                          <a:ea typeface="+mn-ea"/>
                          <a:cs typeface="+mn-cs"/>
                        </a:rPr>
                        <a:t>he highest level of abstraction…reflects the conceptual essence of the cataloged resource: authors, languages, and what it is about (subjects).”</a:t>
                      </a:r>
                      <a:endParaRPr lang="en-US" sz="1800" b="1" dirty="0"/>
                    </a:p>
                  </a:txBody>
                  <a:tcPr>
                    <a:solidFill>
                      <a:srgbClr val="E7F2F8"/>
                    </a:solidFill>
                  </a:tcPr>
                </a:tc>
                <a:tc>
                  <a:txBody>
                    <a:bodyPr/>
                    <a:lstStyle/>
                    <a:p>
                      <a:r>
                        <a:rPr lang="en-US" i="1" dirty="0"/>
                        <a:t>Author, title, format; content properties such as subject or genre</a:t>
                      </a:r>
                    </a:p>
                  </a:txBody>
                  <a:tcPr>
                    <a:solidFill>
                      <a:srgbClr val="FAE4D3"/>
                    </a:solidFill>
                  </a:tcPr>
                </a:tc>
                <a:extLst>
                  <a:ext uri="{0D108BD9-81ED-4DB2-BD59-A6C34878D82A}">
                    <a16:rowId xmlns:a16="http://schemas.microsoft.com/office/drawing/2014/main" val="3068521005"/>
                  </a:ext>
                </a:extLst>
              </a:tr>
              <a:tr h="1237035">
                <a:tc>
                  <a:txBody>
                    <a:bodyPr/>
                    <a:lstStyle/>
                    <a:p>
                      <a:r>
                        <a:rPr lang="en-US" b="1" dirty="0"/>
                        <a:t>Expression</a:t>
                      </a:r>
                      <a:r>
                        <a:rPr lang="en-US" dirty="0"/>
                        <a:t>. “A Work realized as a distinct intellectual or artistic form”</a:t>
                      </a:r>
                    </a:p>
                  </a:txBody>
                  <a:tcPr/>
                </a:tc>
                <a:tc vMerge="1">
                  <a:txBody>
                    <a:bodyPr/>
                    <a:lstStyle/>
                    <a:p>
                      <a:endParaRPr lang="en-US" dirty="0"/>
                    </a:p>
                  </a:txBody>
                  <a:tcPr/>
                </a:tc>
                <a:tc>
                  <a:txBody>
                    <a:bodyPr/>
                    <a:lstStyle/>
                    <a:p>
                      <a:r>
                        <a:rPr lang="en-US" i="1" dirty="0"/>
                        <a:t>A language tag or evidence of a translation relationship</a:t>
                      </a:r>
                    </a:p>
                  </a:txBody>
                  <a:tcPr>
                    <a:solidFill>
                      <a:srgbClr val="FAE4D3"/>
                    </a:solidFill>
                  </a:tcPr>
                </a:tc>
                <a:extLst>
                  <a:ext uri="{0D108BD9-81ED-4DB2-BD59-A6C34878D82A}">
                    <a16:rowId xmlns:a16="http://schemas.microsoft.com/office/drawing/2014/main" val="3068029550"/>
                  </a:ext>
                </a:extLst>
              </a:tr>
              <a:tr h="951565">
                <a:tc>
                  <a:txBody>
                    <a:bodyPr/>
                    <a:lstStyle/>
                    <a:p>
                      <a:r>
                        <a:rPr lang="en-US" b="1" dirty="0"/>
                        <a:t>Manifestation</a:t>
                      </a:r>
                      <a:r>
                        <a:rPr lang="en-US" dirty="0"/>
                        <a:t>. “Physical embodiment of an Expression”</a:t>
                      </a:r>
                    </a:p>
                  </a:txBody>
                  <a:tcPr/>
                </a:tc>
                <a:tc>
                  <a:txBody>
                    <a:bodyPr/>
                    <a:lstStyle/>
                    <a:p>
                      <a:r>
                        <a:rPr lang="en-US" b="1" dirty="0"/>
                        <a:t>Instance. </a:t>
                      </a:r>
                      <a:r>
                        <a:rPr lang="en-US" b="0" dirty="0"/>
                        <a:t>“…one or more individual embodiments of a Work”</a:t>
                      </a:r>
                    </a:p>
                  </a:txBody>
                  <a:tcPr/>
                </a:tc>
                <a:tc>
                  <a:txBody>
                    <a:bodyPr/>
                    <a:lstStyle/>
                    <a:p>
                      <a:r>
                        <a:rPr lang="en-US" i="1" dirty="0"/>
                        <a:t>A product code, such as an ISBN</a:t>
                      </a:r>
                    </a:p>
                  </a:txBody>
                  <a:tcPr>
                    <a:solidFill>
                      <a:schemeClr val="accent5">
                        <a:lumMod val="40000"/>
                        <a:lumOff val="60000"/>
                      </a:schemeClr>
                    </a:solidFill>
                  </a:tcPr>
                </a:tc>
                <a:extLst>
                  <a:ext uri="{0D108BD9-81ED-4DB2-BD59-A6C34878D82A}">
                    <a16:rowId xmlns:a16="http://schemas.microsoft.com/office/drawing/2014/main" val="3772620695"/>
                  </a:ext>
                </a:extLst>
              </a:tr>
              <a:tr h="666096">
                <a:tc>
                  <a:txBody>
                    <a:bodyPr/>
                    <a:lstStyle/>
                    <a:p>
                      <a:r>
                        <a:rPr lang="en-US" b="1" dirty="0"/>
                        <a:t>Item.</a:t>
                      </a:r>
                      <a:r>
                        <a:rPr lang="en-US" dirty="0"/>
                        <a:t> “Exemplar of a Manifestation”</a:t>
                      </a:r>
                    </a:p>
                  </a:txBody>
                  <a:tcPr/>
                </a:tc>
                <a:tc>
                  <a:txBody>
                    <a:bodyPr/>
                    <a:lstStyle/>
                    <a:p>
                      <a:r>
                        <a:rPr lang="en-US" b="1" dirty="0"/>
                        <a:t>Item. </a:t>
                      </a:r>
                      <a:r>
                        <a:rPr lang="en-US" b="0" dirty="0"/>
                        <a:t>“…an actual copy of an Instance.”</a:t>
                      </a:r>
                    </a:p>
                  </a:txBody>
                  <a:tcPr>
                    <a:solidFill>
                      <a:srgbClr val="E7F2F8"/>
                    </a:solidFill>
                  </a:tcPr>
                </a:tc>
                <a:tc>
                  <a:txBody>
                    <a:bodyPr/>
                    <a:lstStyle/>
                    <a:p>
                      <a:r>
                        <a:rPr lang="en-US" i="1" dirty="0"/>
                        <a:t>Evidence of uniqueness</a:t>
                      </a:r>
                    </a:p>
                  </a:txBody>
                  <a:tcPr>
                    <a:solidFill>
                      <a:srgbClr val="FAE4D3"/>
                    </a:solidFill>
                  </a:tcPr>
                </a:tc>
                <a:extLst>
                  <a:ext uri="{0D108BD9-81ED-4DB2-BD59-A6C34878D82A}">
                    <a16:rowId xmlns:a16="http://schemas.microsoft.com/office/drawing/2014/main" val="4115742418"/>
                  </a:ext>
                </a:extLst>
              </a:tr>
            </a:tbl>
          </a:graphicData>
        </a:graphic>
      </p:graphicFrame>
    </p:spTree>
    <p:extLst>
      <p:ext uri="{BB962C8B-B14F-4D97-AF65-F5344CB8AC3E}">
        <p14:creationId xmlns:p14="http://schemas.microsoft.com/office/powerpoint/2010/main" val="26972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or: Curved 24">
            <a:extLst>
              <a:ext uri="{FF2B5EF4-FFF2-40B4-BE49-F238E27FC236}">
                <a16:creationId xmlns:a16="http://schemas.microsoft.com/office/drawing/2014/main" id="{0C3DDD60-862D-4ADE-83F0-894284C82B0A}"/>
              </a:ext>
            </a:extLst>
          </p:cNvPr>
          <p:cNvCxnSpPr>
            <a:stCxn id="7" idx="3"/>
            <a:endCxn id="14" idx="3"/>
          </p:cNvCxnSpPr>
          <p:nvPr/>
        </p:nvCxnSpPr>
        <p:spPr>
          <a:xfrm>
            <a:off x="4305130" y="1097099"/>
            <a:ext cx="505326" cy="878851"/>
          </a:xfrm>
          <a:prstGeom prst="curvedConnector3">
            <a:avLst>
              <a:gd name="adj1" fmla="val 145238"/>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Connector: Curved 25">
            <a:extLst>
              <a:ext uri="{FF2B5EF4-FFF2-40B4-BE49-F238E27FC236}">
                <a16:creationId xmlns:a16="http://schemas.microsoft.com/office/drawing/2014/main" id="{6F367C7E-21DE-4B7C-A42D-D0E830A7AEC7}"/>
              </a:ext>
            </a:extLst>
          </p:cNvPr>
          <p:cNvCxnSpPr>
            <a:cxnSpLocks/>
          </p:cNvCxnSpPr>
          <p:nvPr/>
        </p:nvCxnSpPr>
        <p:spPr>
          <a:xfrm>
            <a:off x="4810456" y="2076004"/>
            <a:ext cx="505326" cy="1109529"/>
          </a:xfrm>
          <a:prstGeom prst="curvedConnector3">
            <a:avLst>
              <a:gd name="adj1" fmla="val 145238"/>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Connector: Curved 26">
            <a:extLst>
              <a:ext uri="{FF2B5EF4-FFF2-40B4-BE49-F238E27FC236}">
                <a16:creationId xmlns:a16="http://schemas.microsoft.com/office/drawing/2014/main" id="{54ADA3B2-F9B9-49B0-BA9C-AD2106DF03E0}"/>
              </a:ext>
            </a:extLst>
          </p:cNvPr>
          <p:cNvCxnSpPr>
            <a:cxnSpLocks/>
          </p:cNvCxnSpPr>
          <p:nvPr/>
        </p:nvCxnSpPr>
        <p:spPr>
          <a:xfrm>
            <a:off x="5282226" y="3283000"/>
            <a:ext cx="859171" cy="1110408"/>
          </a:xfrm>
          <a:prstGeom prst="curvedConnector3">
            <a:avLst>
              <a:gd name="adj1" fmla="val 126607"/>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 name="Connector: Curved 1">
            <a:extLst>
              <a:ext uri="{FF2B5EF4-FFF2-40B4-BE49-F238E27FC236}">
                <a16:creationId xmlns:a16="http://schemas.microsoft.com/office/drawing/2014/main" id="{B9C9D0D5-F919-4AE8-993E-1AF6374A6C76}"/>
              </a:ext>
            </a:extLst>
          </p:cNvPr>
          <p:cNvCxnSpPr/>
          <p:nvPr/>
        </p:nvCxnSpPr>
        <p:spPr>
          <a:xfrm rot="16200000" flipH="1">
            <a:off x="1390597" y="2593232"/>
            <a:ext cx="807695" cy="227456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615505-2B1F-468E-AAFE-76CE44DE4FF2}"/>
              </a:ext>
            </a:extLst>
          </p:cNvPr>
          <p:cNvSpPr txBox="1"/>
          <p:nvPr/>
        </p:nvSpPr>
        <p:spPr>
          <a:xfrm>
            <a:off x="5175916" y="1474555"/>
            <a:ext cx="3462086" cy="646331"/>
          </a:xfrm>
          <a:prstGeom prst="rect">
            <a:avLst/>
          </a:prstGeom>
          <a:noFill/>
        </p:spPr>
        <p:txBody>
          <a:bodyPr wrap="square" rtlCol="0">
            <a:spAutoFit/>
          </a:bodyPr>
          <a:lstStyle/>
          <a:p>
            <a:r>
              <a:rPr lang="en-US" dirty="0"/>
              <a:t>Creative Work with a “language” descriptor or a translator</a:t>
            </a:r>
          </a:p>
        </p:txBody>
      </p:sp>
      <p:sp>
        <p:nvSpPr>
          <p:cNvPr id="4" name="TextBox 3">
            <a:extLst>
              <a:ext uri="{FF2B5EF4-FFF2-40B4-BE49-F238E27FC236}">
                <a16:creationId xmlns:a16="http://schemas.microsoft.com/office/drawing/2014/main" id="{511B21A6-E27B-43AA-BB4A-CD118821D32A}"/>
              </a:ext>
            </a:extLst>
          </p:cNvPr>
          <p:cNvSpPr txBox="1"/>
          <p:nvPr/>
        </p:nvSpPr>
        <p:spPr>
          <a:xfrm>
            <a:off x="5634434" y="2571560"/>
            <a:ext cx="2463224" cy="646331"/>
          </a:xfrm>
          <a:prstGeom prst="rect">
            <a:avLst/>
          </a:prstGeom>
          <a:noFill/>
        </p:spPr>
        <p:txBody>
          <a:bodyPr wrap="square" rtlCol="0">
            <a:spAutoFit/>
          </a:bodyPr>
          <a:lstStyle/>
          <a:p>
            <a:r>
              <a:rPr lang="en-US" dirty="0"/>
              <a:t>Creative Work with </a:t>
            </a:r>
          </a:p>
          <a:p>
            <a:r>
              <a:rPr lang="en-US" dirty="0"/>
              <a:t>a “Product” identifier</a:t>
            </a:r>
          </a:p>
        </p:txBody>
      </p:sp>
      <p:sp>
        <p:nvSpPr>
          <p:cNvPr id="5" name="TextBox 4">
            <a:extLst>
              <a:ext uri="{FF2B5EF4-FFF2-40B4-BE49-F238E27FC236}">
                <a16:creationId xmlns:a16="http://schemas.microsoft.com/office/drawing/2014/main" id="{23A074DD-07BE-4E88-913A-A1F2C4CFF61D}"/>
              </a:ext>
            </a:extLst>
          </p:cNvPr>
          <p:cNvSpPr txBox="1"/>
          <p:nvPr/>
        </p:nvSpPr>
        <p:spPr>
          <a:xfrm>
            <a:off x="6445728" y="3642964"/>
            <a:ext cx="2630405" cy="646331"/>
          </a:xfrm>
          <a:prstGeom prst="rect">
            <a:avLst/>
          </a:prstGeom>
          <a:noFill/>
        </p:spPr>
        <p:txBody>
          <a:bodyPr wrap="square" rtlCol="0">
            <a:spAutoFit/>
          </a:bodyPr>
          <a:lstStyle/>
          <a:p>
            <a:r>
              <a:rPr lang="en-US" dirty="0"/>
              <a:t>Creative Work with a “Uniqueness” identifier</a:t>
            </a:r>
          </a:p>
        </p:txBody>
      </p:sp>
      <p:grpSp>
        <p:nvGrpSpPr>
          <p:cNvPr id="6" name="Group 5">
            <a:extLst>
              <a:ext uri="{FF2B5EF4-FFF2-40B4-BE49-F238E27FC236}">
                <a16:creationId xmlns:a16="http://schemas.microsoft.com/office/drawing/2014/main" id="{37003D7A-4628-4046-BFF2-882A8630A346}"/>
              </a:ext>
            </a:extLst>
          </p:cNvPr>
          <p:cNvGrpSpPr/>
          <p:nvPr/>
        </p:nvGrpSpPr>
        <p:grpSpPr>
          <a:xfrm>
            <a:off x="1703301" y="730018"/>
            <a:ext cx="2601829" cy="734161"/>
            <a:chOff x="1652967" y="1193309"/>
            <a:chExt cx="2601829" cy="734161"/>
          </a:xfrm>
        </p:grpSpPr>
        <p:sp>
          <p:nvSpPr>
            <p:cNvPr id="7" name="Rectangle: Rounded Corners 6">
              <a:extLst>
                <a:ext uri="{FF2B5EF4-FFF2-40B4-BE49-F238E27FC236}">
                  <a16:creationId xmlns:a16="http://schemas.microsoft.com/office/drawing/2014/main" id="{68BD52AB-BE3F-4BDE-BAF7-F9046282C5BF}"/>
                </a:ext>
              </a:extLst>
            </p:cNvPr>
            <p:cNvSpPr/>
            <p:nvPr/>
          </p:nvSpPr>
          <p:spPr>
            <a:xfrm>
              <a:off x="1652967" y="1193309"/>
              <a:ext cx="2601829" cy="734161"/>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913BA3AA-2EA5-4D4F-AC4E-47AB5FB0D3FA}"/>
                </a:ext>
              </a:extLst>
            </p:cNvPr>
            <p:cNvSpPr txBox="1"/>
            <p:nvPr/>
          </p:nvSpPr>
          <p:spPr>
            <a:xfrm>
              <a:off x="2513225" y="1226833"/>
              <a:ext cx="1311443" cy="369332"/>
            </a:xfrm>
            <a:prstGeom prst="rect">
              <a:avLst/>
            </a:prstGeom>
            <a:noFill/>
          </p:spPr>
          <p:txBody>
            <a:bodyPr wrap="square" rtlCol="0">
              <a:spAutoFit/>
            </a:bodyPr>
            <a:lstStyle/>
            <a:p>
              <a:r>
                <a:rPr lang="en-US" b="1" dirty="0">
                  <a:solidFill>
                    <a:schemeClr val="accent1">
                      <a:lumMod val="75000"/>
                    </a:schemeClr>
                  </a:solidFill>
                </a:rPr>
                <a:t>“Work”</a:t>
              </a:r>
            </a:p>
          </p:txBody>
        </p:sp>
        <p:sp>
          <p:nvSpPr>
            <p:cNvPr id="9" name="TextBox 8">
              <a:extLst>
                <a:ext uri="{FF2B5EF4-FFF2-40B4-BE49-F238E27FC236}">
                  <a16:creationId xmlns:a16="http://schemas.microsoft.com/office/drawing/2014/main" id="{CEBCA519-70D2-4BDE-8F90-EBCFD2F60951}"/>
                </a:ext>
              </a:extLst>
            </p:cNvPr>
            <p:cNvSpPr txBox="1"/>
            <p:nvPr/>
          </p:nvSpPr>
          <p:spPr>
            <a:xfrm>
              <a:off x="1749704" y="1455387"/>
              <a:ext cx="2431667" cy="369332"/>
            </a:xfrm>
            <a:prstGeom prst="rect">
              <a:avLst/>
            </a:prstGeom>
            <a:noFill/>
          </p:spPr>
          <p:txBody>
            <a:bodyPr wrap="square" rtlCol="0">
              <a:spAutoFit/>
            </a:bodyPr>
            <a:lstStyle/>
            <a:p>
              <a:r>
                <a:rPr lang="en-US" dirty="0" err="1"/>
                <a:t>schema:CreativeWork</a:t>
              </a:r>
              <a:endParaRPr lang="en-US" dirty="0"/>
            </a:p>
          </p:txBody>
        </p:sp>
      </p:grpSp>
      <p:sp>
        <p:nvSpPr>
          <p:cNvPr id="11" name="TextBox 10">
            <a:extLst>
              <a:ext uri="{FF2B5EF4-FFF2-40B4-BE49-F238E27FC236}">
                <a16:creationId xmlns:a16="http://schemas.microsoft.com/office/drawing/2014/main" id="{361B5986-5FC7-40AF-9E49-2C004C4A53F7}"/>
              </a:ext>
            </a:extLst>
          </p:cNvPr>
          <p:cNvSpPr txBox="1"/>
          <p:nvPr/>
        </p:nvSpPr>
        <p:spPr>
          <a:xfrm>
            <a:off x="395024" y="2786288"/>
            <a:ext cx="2684547" cy="369332"/>
          </a:xfrm>
          <a:prstGeom prst="rect">
            <a:avLst/>
          </a:prstGeom>
          <a:noFill/>
        </p:spPr>
        <p:txBody>
          <a:bodyPr wrap="square" rtlCol="0">
            <a:spAutoFit/>
          </a:bodyPr>
          <a:lstStyle/>
          <a:p>
            <a:r>
              <a:rPr lang="en-US" dirty="0" err="1"/>
              <a:t>exampleOfWork</a:t>
            </a:r>
            <a:endParaRPr lang="en-US" dirty="0"/>
          </a:p>
        </p:txBody>
      </p:sp>
      <p:grpSp>
        <p:nvGrpSpPr>
          <p:cNvPr id="13" name="Group 12">
            <a:extLst>
              <a:ext uri="{FF2B5EF4-FFF2-40B4-BE49-F238E27FC236}">
                <a16:creationId xmlns:a16="http://schemas.microsoft.com/office/drawing/2014/main" id="{BD180001-5A25-4B75-9C62-BD84F4B68C26}"/>
              </a:ext>
            </a:extLst>
          </p:cNvPr>
          <p:cNvGrpSpPr/>
          <p:nvPr/>
        </p:nvGrpSpPr>
        <p:grpSpPr>
          <a:xfrm>
            <a:off x="2208627" y="1608869"/>
            <a:ext cx="2601829" cy="734161"/>
            <a:chOff x="2113180" y="2093204"/>
            <a:chExt cx="2601829" cy="734161"/>
          </a:xfrm>
        </p:grpSpPr>
        <p:sp>
          <p:nvSpPr>
            <p:cNvPr id="14" name="Rectangle: Rounded Corners 13">
              <a:extLst>
                <a:ext uri="{FF2B5EF4-FFF2-40B4-BE49-F238E27FC236}">
                  <a16:creationId xmlns:a16="http://schemas.microsoft.com/office/drawing/2014/main" id="{32912633-CCC5-4418-9CD4-0F3CB95BF41A}"/>
                </a:ext>
              </a:extLst>
            </p:cNvPr>
            <p:cNvSpPr/>
            <p:nvPr/>
          </p:nvSpPr>
          <p:spPr>
            <a:xfrm>
              <a:off x="2113180" y="2093204"/>
              <a:ext cx="2601829" cy="734161"/>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FABC3AE8-7DE7-41FB-9D95-0C30CEFA5021}"/>
                </a:ext>
              </a:extLst>
            </p:cNvPr>
            <p:cNvSpPr txBox="1"/>
            <p:nvPr/>
          </p:nvSpPr>
          <p:spPr>
            <a:xfrm>
              <a:off x="2618506" y="2119560"/>
              <a:ext cx="1666375" cy="369332"/>
            </a:xfrm>
            <a:prstGeom prst="rect">
              <a:avLst/>
            </a:prstGeom>
            <a:noFill/>
          </p:spPr>
          <p:txBody>
            <a:bodyPr wrap="square" rtlCol="0">
              <a:spAutoFit/>
            </a:bodyPr>
            <a:lstStyle/>
            <a:p>
              <a:r>
                <a:rPr lang="en-US" b="1" dirty="0">
                  <a:solidFill>
                    <a:schemeClr val="accent1">
                      <a:lumMod val="75000"/>
                    </a:schemeClr>
                  </a:solidFill>
                </a:rPr>
                <a:t>“Expression”</a:t>
              </a:r>
            </a:p>
          </p:txBody>
        </p:sp>
        <p:sp>
          <p:nvSpPr>
            <p:cNvPr id="16" name="TextBox 15">
              <a:extLst>
                <a:ext uri="{FF2B5EF4-FFF2-40B4-BE49-F238E27FC236}">
                  <a16:creationId xmlns:a16="http://schemas.microsoft.com/office/drawing/2014/main" id="{92AA74FE-43EF-4FE1-8316-0EA8BB0B88F8}"/>
                </a:ext>
              </a:extLst>
            </p:cNvPr>
            <p:cNvSpPr txBox="1"/>
            <p:nvPr/>
          </p:nvSpPr>
          <p:spPr>
            <a:xfrm>
              <a:off x="2209917" y="2355282"/>
              <a:ext cx="2431667" cy="369332"/>
            </a:xfrm>
            <a:prstGeom prst="rect">
              <a:avLst/>
            </a:prstGeom>
            <a:noFill/>
          </p:spPr>
          <p:txBody>
            <a:bodyPr wrap="square" rtlCol="0">
              <a:spAutoFit/>
            </a:bodyPr>
            <a:lstStyle/>
            <a:p>
              <a:r>
                <a:rPr lang="en-US" dirty="0" err="1"/>
                <a:t>schema:CreativeWork</a:t>
              </a:r>
              <a:endParaRPr lang="en-US" dirty="0"/>
            </a:p>
          </p:txBody>
        </p:sp>
      </p:grpSp>
      <p:grpSp>
        <p:nvGrpSpPr>
          <p:cNvPr id="17" name="Group 16">
            <a:extLst>
              <a:ext uri="{FF2B5EF4-FFF2-40B4-BE49-F238E27FC236}">
                <a16:creationId xmlns:a16="http://schemas.microsoft.com/office/drawing/2014/main" id="{3CC586D2-097A-4D58-8113-B8BD151DD3B9}"/>
              </a:ext>
            </a:extLst>
          </p:cNvPr>
          <p:cNvGrpSpPr/>
          <p:nvPr/>
        </p:nvGrpSpPr>
        <p:grpSpPr>
          <a:xfrm>
            <a:off x="2713953" y="2487720"/>
            <a:ext cx="2601829" cy="964515"/>
            <a:chOff x="2505561" y="2961533"/>
            <a:chExt cx="2601829" cy="964515"/>
          </a:xfrm>
          <a:solidFill>
            <a:schemeClr val="bg2">
              <a:lumMod val="90000"/>
            </a:schemeClr>
          </a:solidFill>
        </p:grpSpPr>
        <p:sp>
          <p:nvSpPr>
            <p:cNvPr id="18" name="Rectangle: Rounded Corners 17">
              <a:extLst>
                <a:ext uri="{FF2B5EF4-FFF2-40B4-BE49-F238E27FC236}">
                  <a16:creationId xmlns:a16="http://schemas.microsoft.com/office/drawing/2014/main" id="{7263C9C0-2A69-4944-8AD5-D0A4967FD326}"/>
                </a:ext>
              </a:extLst>
            </p:cNvPr>
            <p:cNvSpPr/>
            <p:nvPr/>
          </p:nvSpPr>
          <p:spPr>
            <a:xfrm>
              <a:off x="2505561" y="2961533"/>
              <a:ext cx="2601829" cy="964515"/>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a:extLst>
                <a:ext uri="{FF2B5EF4-FFF2-40B4-BE49-F238E27FC236}">
                  <a16:creationId xmlns:a16="http://schemas.microsoft.com/office/drawing/2014/main" id="{099B5DAD-A204-4C8F-8A57-9117CE3ABD90}"/>
                </a:ext>
              </a:extLst>
            </p:cNvPr>
            <p:cNvSpPr txBox="1"/>
            <p:nvPr/>
          </p:nvSpPr>
          <p:spPr>
            <a:xfrm>
              <a:off x="2922937" y="3005124"/>
              <a:ext cx="1930884" cy="640414"/>
            </a:xfrm>
            <a:prstGeom prst="rect">
              <a:avLst/>
            </a:prstGeom>
            <a:solidFill>
              <a:schemeClr val="accent5">
                <a:lumMod val="20000"/>
                <a:lumOff val="80000"/>
              </a:schemeClr>
            </a:solidFill>
          </p:spPr>
          <p:txBody>
            <a:bodyPr wrap="square" rtlCol="0">
              <a:spAutoFit/>
            </a:bodyPr>
            <a:lstStyle/>
            <a:p>
              <a:r>
                <a:rPr lang="en-US" b="1" dirty="0">
                  <a:solidFill>
                    <a:schemeClr val="accent1">
                      <a:lumMod val="75000"/>
                    </a:schemeClr>
                  </a:solidFill>
                </a:rPr>
                <a:t>“Manifestation””</a:t>
              </a:r>
            </a:p>
          </p:txBody>
        </p:sp>
        <p:sp>
          <p:nvSpPr>
            <p:cNvPr id="20" name="TextBox 19">
              <a:extLst>
                <a:ext uri="{FF2B5EF4-FFF2-40B4-BE49-F238E27FC236}">
                  <a16:creationId xmlns:a16="http://schemas.microsoft.com/office/drawing/2014/main" id="{A87D8C71-C32A-423A-95E2-2BCAC19FD845}"/>
                </a:ext>
              </a:extLst>
            </p:cNvPr>
            <p:cNvSpPr txBox="1"/>
            <p:nvPr/>
          </p:nvSpPr>
          <p:spPr>
            <a:xfrm>
              <a:off x="2570644" y="3236126"/>
              <a:ext cx="2536746" cy="646331"/>
            </a:xfrm>
            <a:prstGeom prst="rect">
              <a:avLst/>
            </a:prstGeom>
            <a:noFill/>
          </p:spPr>
          <p:txBody>
            <a:bodyPr wrap="square" rtlCol="0">
              <a:spAutoFit/>
            </a:bodyPr>
            <a:lstStyle/>
            <a:p>
              <a:r>
                <a:rPr lang="en-US" dirty="0" err="1"/>
                <a:t>schema:CreativeWork</a:t>
              </a:r>
              <a:endParaRPr lang="en-US" dirty="0"/>
            </a:p>
            <a:p>
              <a:r>
                <a:rPr lang="en-US" dirty="0" err="1"/>
                <a:t>schema:ProductModel</a:t>
              </a:r>
              <a:endParaRPr lang="en-US" dirty="0"/>
            </a:p>
          </p:txBody>
        </p:sp>
      </p:grpSp>
      <p:grpSp>
        <p:nvGrpSpPr>
          <p:cNvPr id="21" name="Group 20">
            <a:extLst>
              <a:ext uri="{FF2B5EF4-FFF2-40B4-BE49-F238E27FC236}">
                <a16:creationId xmlns:a16="http://schemas.microsoft.com/office/drawing/2014/main" id="{192FD32A-91FF-4003-A341-05A22DB30E04}"/>
              </a:ext>
            </a:extLst>
          </p:cNvPr>
          <p:cNvGrpSpPr/>
          <p:nvPr/>
        </p:nvGrpSpPr>
        <p:grpSpPr>
          <a:xfrm>
            <a:off x="3219280" y="3596925"/>
            <a:ext cx="2955673" cy="964515"/>
            <a:chOff x="3646463" y="4043713"/>
            <a:chExt cx="2955673" cy="964515"/>
          </a:xfrm>
        </p:grpSpPr>
        <p:sp>
          <p:nvSpPr>
            <p:cNvPr id="22" name="Rectangle: Rounded Corners 21">
              <a:extLst>
                <a:ext uri="{FF2B5EF4-FFF2-40B4-BE49-F238E27FC236}">
                  <a16:creationId xmlns:a16="http://schemas.microsoft.com/office/drawing/2014/main" id="{5C90BA50-D3B2-4BFF-96B8-F4736963B9A5}"/>
                </a:ext>
              </a:extLst>
            </p:cNvPr>
            <p:cNvSpPr/>
            <p:nvPr/>
          </p:nvSpPr>
          <p:spPr>
            <a:xfrm>
              <a:off x="3646463" y="4043713"/>
              <a:ext cx="2888561" cy="964515"/>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a:extLst>
                <a:ext uri="{FF2B5EF4-FFF2-40B4-BE49-F238E27FC236}">
                  <a16:creationId xmlns:a16="http://schemas.microsoft.com/office/drawing/2014/main" id="{B4C4125E-DDF8-4E8A-9FA8-9A2562D71AB0}"/>
                </a:ext>
              </a:extLst>
            </p:cNvPr>
            <p:cNvSpPr txBox="1"/>
            <p:nvPr/>
          </p:nvSpPr>
          <p:spPr>
            <a:xfrm>
              <a:off x="4475067" y="4089752"/>
              <a:ext cx="1311443" cy="369332"/>
            </a:xfrm>
            <a:prstGeom prst="rect">
              <a:avLst/>
            </a:prstGeom>
            <a:noFill/>
          </p:spPr>
          <p:txBody>
            <a:bodyPr wrap="square" rtlCol="0">
              <a:spAutoFit/>
            </a:bodyPr>
            <a:lstStyle/>
            <a:p>
              <a:r>
                <a:rPr lang="en-US" b="1" dirty="0">
                  <a:solidFill>
                    <a:schemeClr val="accent1">
                      <a:lumMod val="75000"/>
                    </a:schemeClr>
                  </a:solidFill>
                </a:rPr>
                <a:t>“Item”</a:t>
              </a:r>
            </a:p>
          </p:txBody>
        </p:sp>
        <p:sp>
          <p:nvSpPr>
            <p:cNvPr id="24" name="TextBox 23">
              <a:extLst>
                <a:ext uri="{FF2B5EF4-FFF2-40B4-BE49-F238E27FC236}">
                  <a16:creationId xmlns:a16="http://schemas.microsoft.com/office/drawing/2014/main" id="{47C26541-437E-4E05-80EE-B5CAEC04C45A}"/>
                </a:ext>
              </a:extLst>
            </p:cNvPr>
            <p:cNvSpPr txBox="1"/>
            <p:nvPr/>
          </p:nvSpPr>
          <p:spPr>
            <a:xfrm>
              <a:off x="3711546" y="4318306"/>
              <a:ext cx="2890590" cy="648737"/>
            </a:xfrm>
            <a:prstGeom prst="rect">
              <a:avLst/>
            </a:prstGeom>
            <a:noFill/>
          </p:spPr>
          <p:txBody>
            <a:bodyPr wrap="square" rtlCol="0">
              <a:spAutoFit/>
            </a:bodyPr>
            <a:lstStyle/>
            <a:p>
              <a:r>
                <a:rPr lang="en-US" dirty="0" err="1"/>
                <a:t>schema:CreativeWork</a:t>
              </a:r>
              <a:endParaRPr lang="en-US" dirty="0"/>
            </a:p>
            <a:p>
              <a:r>
                <a:rPr lang="en-US" dirty="0" err="1"/>
                <a:t>schema:IndividualProduct</a:t>
              </a:r>
              <a:endParaRPr lang="en-US" dirty="0"/>
            </a:p>
          </p:txBody>
        </p:sp>
      </p:grpSp>
      <p:cxnSp>
        <p:nvCxnSpPr>
          <p:cNvPr id="28" name="Connector: Curved 27">
            <a:extLst>
              <a:ext uri="{FF2B5EF4-FFF2-40B4-BE49-F238E27FC236}">
                <a16:creationId xmlns:a16="http://schemas.microsoft.com/office/drawing/2014/main" id="{BC166DCC-0D21-47C0-B476-CA229ADB9FFF}"/>
              </a:ext>
            </a:extLst>
          </p:cNvPr>
          <p:cNvCxnSpPr>
            <a:cxnSpLocks/>
          </p:cNvCxnSpPr>
          <p:nvPr/>
        </p:nvCxnSpPr>
        <p:spPr>
          <a:xfrm rot="5400000" flipH="1" flipV="1">
            <a:off x="545237" y="1719591"/>
            <a:ext cx="1158127" cy="997397"/>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949CBD5D-DB3D-4569-B261-40890C845D5C}"/>
              </a:ext>
            </a:extLst>
          </p:cNvPr>
          <p:cNvSpPr txBox="1">
            <a:spLocks/>
          </p:cNvSpPr>
          <p:nvPr/>
        </p:nvSpPr>
        <p:spPr>
          <a:xfrm>
            <a:off x="443986" y="104543"/>
            <a:ext cx="8439148" cy="686442"/>
          </a:xfrm>
          <a:prstGeom prst="rect">
            <a:avLst/>
          </a:prstGeom>
        </p:spPr>
        <p:txBody>
          <a:bodyPr vert="horz"/>
          <a:lstStyle>
            <a:lvl1pPr marL="0" indent="0" algn="l" defTabSz="457189" rtl="0" eaLnBrk="1" latinLnBrk="0" hangingPunct="1">
              <a:spcBef>
                <a:spcPct val="20000"/>
              </a:spcBef>
              <a:buFont typeface="Arial"/>
              <a:buNone/>
              <a:defRPr sz="2700" b="1" kern="1200" baseline="0">
                <a:solidFill>
                  <a:schemeClr val="tx2"/>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FRBR in the OCLC model of Works</a:t>
            </a:r>
          </a:p>
        </p:txBody>
      </p:sp>
      <p:sp>
        <p:nvSpPr>
          <p:cNvPr id="10" name="TextBox 9">
            <a:extLst>
              <a:ext uri="{FF2B5EF4-FFF2-40B4-BE49-F238E27FC236}">
                <a16:creationId xmlns:a16="http://schemas.microsoft.com/office/drawing/2014/main" id="{E8AE3A4B-34A5-438C-ABBB-1B6F20D93F0C}"/>
              </a:ext>
            </a:extLst>
          </p:cNvPr>
          <p:cNvSpPr txBox="1"/>
          <p:nvPr/>
        </p:nvSpPr>
        <p:spPr>
          <a:xfrm>
            <a:off x="395024" y="3131318"/>
            <a:ext cx="2065360" cy="369332"/>
          </a:xfrm>
          <a:prstGeom prst="rect">
            <a:avLst/>
          </a:prstGeom>
          <a:solidFill>
            <a:schemeClr val="bg1"/>
          </a:solidFill>
        </p:spPr>
        <p:txBody>
          <a:bodyPr wrap="square" rtlCol="0">
            <a:spAutoFit/>
          </a:bodyPr>
          <a:lstStyle/>
          <a:p>
            <a:r>
              <a:rPr lang="en-US" dirty="0" err="1"/>
              <a:t>workExample</a:t>
            </a:r>
            <a:endParaRPr lang="en-US" dirty="0"/>
          </a:p>
        </p:txBody>
      </p:sp>
    </p:spTree>
    <p:extLst>
      <p:ext uri="{BB962C8B-B14F-4D97-AF65-F5344CB8AC3E}">
        <p14:creationId xmlns:p14="http://schemas.microsoft.com/office/powerpoint/2010/main" val="74402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1945" y="2973391"/>
            <a:ext cx="9040633" cy="935429"/>
          </a:xfrm>
          <a:prstGeom prst="rect">
            <a:avLst/>
          </a:prstGeom>
          <a:solidFill>
            <a:srgbClr val="E7F2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6" name="Rectangle 45"/>
          <p:cNvSpPr/>
          <p:nvPr/>
        </p:nvSpPr>
        <p:spPr>
          <a:xfrm>
            <a:off x="42391" y="755272"/>
            <a:ext cx="9040634" cy="21149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Rectangle: Rounded Corners 3"/>
          <p:cNvSpPr/>
          <p:nvPr/>
        </p:nvSpPr>
        <p:spPr>
          <a:xfrm>
            <a:off x="2073848" y="3179512"/>
            <a:ext cx="3335473" cy="549947"/>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Manifestation</a:t>
            </a:r>
          </a:p>
        </p:txBody>
      </p:sp>
      <p:grpSp>
        <p:nvGrpSpPr>
          <p:cNvPr id="6" name="Group 5">
            <a:extLst>
              <a:ext uri="{FF2B5EF4-FFF2-40B4-BE49-F238E27FC236}">
                <a16:creationId xmlns:a16="http://schemas.microsoft.com/office/drawing/2014/main" id="{EDC565D0-3261-4F40-AA76-8492C5699B53}"/>
              </a:ext>
            </a:extLst>
          </p:cNvPr>
          <p:cNvGrpSpPr/>
          <p:nvPr/>
        </p:nvGrpSpPr>
        <p:grpSpPr>
          <a:xfrm>
            <a:off x="517561" y="1874254"/>
            <a:ext cx="1192085" cy="429379"/>
            <a:chOff x="307836" y="1875690"/>
            <a:chExt cx="1192085" cy="429379"/>
          </a:xfrm>
        </p:grpSpPr>
        <p:sp>
          <p:nvSpPr>
            <p:cNvPr id="8" name="Rectangle 7"/>
            <p:cNvSpPr/>
            <p:nvPr/>
          </p:nvSpPr>
          <p:spPr>
            <a:xfrm>
              <a:off x="307836" y="1875690"/>
              <a:ext cx="404091" cy="313083"/>
            </a:xfrm>
            <a:prstGeom prst="rect">
              <a:avLst/>
            </a:prstGeom>
            <a:solidFill>
              <a:schemeClr val="bg1"/>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a:solidFill>
                    <a:schemeClr val="tx1"/>
                  </a:solidFill>
                </a:rPr>
                <a:t>es</a:t>
              </a:r>
              <a:endParaRPr lang="en-US" sz="1500" dirty="0">
                <a:solidFill>
                  <a:schemeClr val="tx1"/>
                </a:solidFill>
              </a:endParaRPr>
            </a:p>
          </p:txBody>
        </p:sp>
        <p:cxnSp>
          <p:nvCxnSpPr>
            <p:cNvPr id="16" name="Straight Arrow Connector 15"/>
            <p:cNvCxnSpPr>
              <a:cxnSpLocks/>
            </p:cNvCxnSpPr>
            <p:nvPr/>
          </p:nvCxnSpPr>
          <p:spPr>
            <a:xfrm flipH="1">
              <a:off x="705474" y="2027368"/>
              <a:ext cx="794447" cy="4864"/>
            </a:xfrm>
            <a:prstGeom prst="straightConnector1">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45533" y="1991986"/>
              <a:ext cx="568376" cy="3130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err="1">
                  <a:solidFill>
                    <a:schemeClr val="tx1"/>
                  </a:solidFill>
                </a:rPr>
                <a:t>lang</a:t>
              </a:r>
              <a:endParaRPr lang="en-US" sz="1350" i="1" dirty="0">
                <a:solidFill>
                  <a:schemeClr val="tx1"/>
                </a:solidFill>
              </a:endParaRPr>
            </a:p>
          </p:txBody>
        </p:sp>
      </p:grpSp>
      <p:grpSp>
        <p:nvGrpSpPr>
          <p:cNvPr id="3" name="Group 2">
            <a:extLst>
              <a:ext uri="{FF2B5EF4-FFF2-40B4-BE49-F238E27FC236}">
                <a16:creationId xmlns:a16="http://schemas.microsoft.com/office/drawing/2014/main" id="{B0B01DC5-56EC-4032-ABCE-BFFB121030A3}"/>
              </a:ext>
            </a:extLst>
          </p:cNvPr>
          <p:cNvGrpSpPr/>
          <p:nvPr/>
        </p:nvGrpSpPr>
        <p:grpSpPr>
          <a:xfrm>
            <a:off x="7544531" y="1874254"/>
            <a:ext cx="1031758" cy="432663"/>
            <a:chOff x="7804590" y="1874254"/>
            <a:chExt cx="1031758" cy="432663"/>
          </a:xfrm>
        </p:grpSpPr>
        <p:sp>
          <p:nvSpPr>
            <p:cNvPr id="9" name="Rectangle 8"/>
            <p:cNvSpPr/>
            <p:nvPr/>
          </p:nvSpPr>
          <p:spPr>
            <a:xfrm>
              <a:off x="8391628" y="1874254"/>
              <a:ext cx="444720" cy="313083"/>
            </a:xfrm>
            <a:prstGeom prst="rect">
              <a:avLst/>
            </a:prstGeom>
            <a:solidFill>
              <a:schemeClr val="bg1"/>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en</a:t>
              </a:r>
              <a:endParaRPr lang="en-US" dirty="0">
                <a:solidFill>
                  <a:schemeClr val="tx1"/>
                </a:solidFill>
              </a:endParaRPr>
            </a:p>
          </p:txBody>
        </p:sp>
        <p:cxnSp>
          <p:nvCxnSpPr>
            <p:cNvPr id="18" name="Straight Arrow Connector 17"/>
            <p:cNvCxnSpPr>
              <a:cxnSpLocks/>
            </p:cNvCxnSpPr>
            <p:nvPr/>
          </p:nvCxnSpPr>
          <p:spPr>
            <a:xfrm flipV="1">
              <a:off x="7843834" y="2027368"/>
              <a:ext cx="547794" cy="1"/>
            </a:xfrm>
            <a:prstGeom prst="straightConnector1">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804590" y="1993834"/>
              <a:ext cx="568376" cy="3130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err="1">
                  <a:solidFill>
                    <a:schemeClr val="tx1"/>
                  </a:solidFill>
                </a:rPr>
                <a:t>lang</a:t>
              </a:r>
              <a:endParaRPr lang="en-US" sz="1350" i="1" dirty="0">
                <a:solidFill>
                  <a:schemeClr val="tx1"/>
                </a:solidFill>
              </a:endParaRPr>
            </a:p>
          </p:txBody>
        </p:sp>
      </p:grpSp>
      <p:cxnSp>
        <p:nvCxnSpPr>
          <p:cNvPr id="31" name="Elbow Connector 30"/>
          <p:cNvCxnSpPr/>
          <p:nvPr/>
        </p:nvCxnSpPr>
        <p:spPr>
          <a:xfrm rot="10800000" flipV="1">
            <a:off x="3233090" y="1158857"/>
            <a:ext cx="387338" cy="653900"/>
          </a:xfrm>
          <a:prstGeom prst="bentConnector2">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a:off x="5043948" y="1133584"/>
            <a:ext cx="387339" cy="653899"/>
          </a:xfrm>
          <a:prstGeom prst="bentConnector2">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4489" y="1271887"/>
            <a:ext cx="2755171" cy="3716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r>
              <a:rPr lang="en-US" sz="1600" i="1" dirty="0">
                <a:solidFill>
                  <a:schemeClr val="tx1"/>
                </a:solidFill>
              </a:rPr>
              <a:t> / </a:t>
            </a:r>
            <a:r>
              <a:rPr lang="en-US" sz="1600" i="1" dirty="0" err="1">
                <a:solidFill>
                  <a:schemeClr val="tx1"/>
                </a:solidFill>
              </a:rPr>
              <a:t>bf:translation</a:t>
            </a:r>
            <a:endParaRPr lang="en-US" sz="1600" i="1" dirty="0">
              <a:solidFill>
                <a:schemeClr val="tx1"/>
              </a:solidFill>
            </a:endParaRPr>
          </a:p>
        </p:txBody>
      </p:sp>
      <p:sp>
        <p:nvSpPr>
          <p:cNvPr id="36" name="Rectangle 35"/>
          <p:cNvSpPr/>
          <p:nvPr/>
        </p:nvSpPr>
        <p:spPr>
          <a:xfrm>
            <a:off x="5338883" y="1271887"/>
            <a:ext cx="3225931" cy="3027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r>
              <a:rPr lang="en-US" sz="1600" i="1" dirty="0">
                <a:solidFill>
                  <a:schemeClr val="tx1"/>
                </a:solidFill>
              </a:rPr>
              <a:t> / </a:t>
            </a:r>
            <a:r>
              <a:rPr lang="en-US" sz="1600" i="1" dirty="0" err="1">
                <a:solidFill>
                  <a:schemeClr val="tx1"/>
                </a:solidFill>
              </a:rPr>
              <a:t>workTranslation</a:t>
            </a:r>
            <a:r>
              <a:rPr lang="en-US" sz="1600" i="1" dirty="0">
                <a:solidFill>
                  <a:schemeClr val="tx1"/>
                </a:solidFill>
              </a:rPr>
              <a:t> </a:t>
            </a:r>
          </a:p>
        </p:txBody>
      </p:sp>
      <p:sp>
        <p:nvSpPr>
          <p:cNvPr id="44" name="Rectangle 43"/>
          <p:cNvSpPr/>
          <p:nvPr/>
        </p:nvSpPr>
        <p:spPr>
          <a:xfrm>
            <a:off x="3038718" y="2439068"/>
            <a:ext cx="1811249" cy="3407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endParaRPr lang="en-US" sz="1600" i="1" dirty="0">
              <a:solidFill>
                <a:schemeClr val="tx1"/>
              </a:solidFill>
            </a:endParaRPr>
          </a:p>
        </p:txBody>
      </p:sp>
      <p:sp>
        <p:nvSpPr>
          <p:cNvPr id="48" name="Rectangle 47"/>
          <p:cNvSpPr/>
          <p:nvPr/>
        </p:nvSpPr>
        <p:spPr>
          <a:xfrm>
            <a:off x="37150" y="814545"/>
            <a:ext cx="2190654" cy="3078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BIBFRAME Work</a:t>
            </a:r>
          </a:p>
        </p:txBody>
      </p:sp>
      <p:sp>
        <p:nvSpPr>
          <p:cNvPr id="50" name="Rectangle 49"/>
          <p:cNvSpPr/>
          <p:nvPr/>
        </p:nvSpPr>
        <p:spPr>
          <a:xfrm>
            <a:off x="37150" y="3167449"/>
            <a:ext cx="2072149" cy="2736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BIBFRAME Instance</a:t>
            </a:r>
          </a:p>
        </p:txBody>
      </p:sp>
      <p:sp>
        <p:nvSpPr>
          <p:cNvPr id="52" name="Text Placeholder 2"/>
          <p:cNvSpPr txBox="1">
            <a:spLocks/>
          </p:cNvSpPr>
          <p:nvPr/>
        </p:nvSpPr>
        <p:spPr>
          <a:xfrm>
            <a:off x="1" y="88938"/>
            <a:ext cx="9144000" cy="686442"/>
          </a:xfrm>
          <a:prstGeom prst="rect">
            <a:avLst/>
          </a:prstGeom>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mj-lt"/>
              </a:rPr>
              <a:t>Alignment with BIBFRAME</a:t>
            </a:r>
          </a:p>
        </p:txBody>
      </p:sp>
      <p:sp>
        <p:nvSpPr>
          <p:cNvPr id="32" name="Rectangle 31">
            <a:extLst>
              <a:ext uri="{FF2B5EF4-FFF2-40B4-BE49-F238E27FC236}">
                <a16:creationId xmlns:a16="http://schemas.microsoft.com/office/drawing/2014/main" id="{46831CF6-029A-4147-93FC-B6C941930E2C}"/>
              </a:ext>
            </a:extLst>
          </p:cNvPr>
          <p:cNvSpPr/>
          <p:nvPr/>
        </p:nvSpPr>
        <p:spPr>
          <a:xfrm>
            <a:off x="37150" y="4058756"/>
            <a:ext cx="2072149" cy="2736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BIBFRAME Item </a:t>
            </a:r>
          </a:p>
        </p:txBody>
      </p:sp>
      <p:sp>
        <p:nvSpPr>
          <p:cNvPr id="34" name="Rectangle: Rounded Corners 33">
            <a:extLst>
              <a:ext uri="{FF2B5EF4-FFF2-40B4-BE49-F238E27FC236}">
                <a16:creationId xmlns:a16="http://schemas.microsoft.com/office/drawing/2014/main" id="{5010087F-CE9D-4918-8FC5-1CADFA0B96DD}"/>
              </a:ext>
            </a:extLst>
          </p:cNvPr>
          <p:cNvSpPr/>
          <p:nvPr/>
        </p:nvSpPr>
        <p:spPr>
          <a:xfrm>
            <a:off x="2193347" y="4308526"/>
            <a:ext cx="2053702" cy="515774"/>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Item</a:t>
            </a:r>
          </a:p>
        </p:txBody>
      </p:sp>
      <p:cxnSp>
        <p:nvCxnSpPr>
          <p:cNvPr id="12" name="Straight Arrow Connector 11">
            <a:extLst>
              <a:ext uri="{FF2B5EF4-FFF2-40B4-BE49-F238E27FC236}">
                <a16:creationId xmlns:a16="http://schemas.microsoft.com/office/drawing/2014/main" id="{276582FB-4539-4D2C-B4C0-8D8408969FD3}"/>
              </a:ext>
            </a:extLst>
          </p:cNvPr>
          <p:cNvCxnSpPr>
            <a:cxnSpLocks/>
          </p:cNvCxnSpPr>
          <p:nvPr/>
        </p:nvCxnSpPr>
        <p:spPr>
          <a:xfrm flipH="1">
            <a:off x="3220198" y="2248837"/>
            <a:ext cx="3202" cy="883072"/>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4E3D7742-14B5-4E68-B2DC-26E69B0E22B0}"/>
              </a:ext>
            </a:extLst>
          </p:cNvPr>
          <p:cNvSpPr/>
          <p:nvPr/>
        </p:nvSpPr>
        <p:spPr>
          <a:xfrm>
            <a:off x="3236291" y="3896333"/>
            <a:ext cx="1572775" cy="279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endParaRPr lang="en-US" sz="1600" i="1" dirty="0">
              <a:solidFill>
                <a:schemeClr val="tx1"/>
              </a:solidFill>
            </a:endParaRPr>
          </a:p>
        </p:txBody>
      </p:sp>
      <p:cxnSp>
        <p:nvCxnSpPr>
          <p:cNvPr id="15" name="Straight Arrow Connector 14">
            <a:extLst>
              <a:ext uri="{FF2B5EF4-FFF2-40B4-BE49-F238E27FC236}">
                <a16:creationId xmlns:a16="http://schemas.microsoft.com/office/drawing/2014/main" id="{C43EAB97-1114-4F75-A0D8-31216B24B0AA}"/>
              </a:ext>
            </a:extLst>
          </p:cNvPr>
          <p:cNvCxnSpPr>
            <a:cxnSpLocks/>
          </p:cNvCxnSpPr>
          <p:nvPr/>
        </p:nvCxnSpPr>
        <p:spPr>
          <a:xfrm>
            <a:off x="3220198" y="3762151"/>
            <a:ext cx="0" cy="546375"/>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Curved 18">
            <a:extLst>
              <a:ext uri="{FF2B5EF4-FFF2-40B4-BE49-F238E27FC236}">
                <a16:creationId xmlns:a16="http://schemas.microsoft.com/office/drawing/2014/main" id="{A5E2B901-6A25-4835-A7C9-E588CE03A491}"/>
              </a:ext>
            </a:extLst>
          </p:cNvPr>
          <p:cNvCxnSpPr/>
          <p:nvPr/>
        </p:nvCxnSpPr>
        <p:spPr>
          <a:xfrm rot="5400000" flipH="1" flipV="1">
            <a:off x="5135078" y="2541169"/>
            <a:ext cx="2081603" cy="1998723"/>
          </a:xfrm>
          <a:prstGeom prst="curvedConnector3">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7E74C57B-07F9-4917-8179-02F7EEAEE2A6}"/>
              </a:ext>
            </a:extLst>
          </p:cNvPr>
          <p:cNvSpPr/>
          <p:nvPr/>
        </p:nvSpPr>
        <p:spPr>
          <a:xfrm>
            <a:off x="5141903" y="4108664"/>
            <a:ext cx="1821605" cy="3405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exampleOfWork</a:t>
            </a:r>
            <a:endParaRPr lang="en-US" sz="1600" i="1" dirty="0">
              <a:solidFill>
                <a:schemeClr val="tx1"/>
              </a:solidFill>
            </a:endParaRPr>
          </a:p>
        </p:txBody>
      </p:sp>
      <p:sp>
        <p:nvSpPr>
          <p:cNvPr id="2" name="Rectangle: Rounded Corners 1"/>
          <p:cNvSpPr/>
          <p:nvPr/>
        </p:nvSpPr>
        <p:spPr>
          <a:xfrm>
            <a:off x="3492188" y="926652"/>
            <a:ext cx="1679999" cy="68147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Work</a:t>
            </a:r>
          </a:p>
        </p:txBody>
      </p:sp>
      <p:sp>
        <p:nvSpPr>
          <p:cNvPr id="5" name="Rectangle: Rounded Corners 4"/>
          <p:cNvSpPr/>
          <p:nvPr/>
        </p:nvSpPr>
        <p:spPr>
          <a:xfrm>
            <a:off x="1499921" y="1780693"/>
            <a:ext cx="2876303" cy="42498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Expression</a:t>
            </a:r>
          </a:p>
        </p:txBody>
      </p:sp>
      <p:sp>
        <p:nvSpPr>
          <p:cNvPr id="39" name="Rectangle 38">
            <a:extLst>
              <a:ext uri="{FF2B5EF4-FFF2-40B4-BE49-F238E27FC236}">
                <a16:creationId xmlns:a16="http://schemas.microsoft.com/office/drawing/2014/main" id="{7148A37A-6B0B-49D4-8049-69B1C8470477}"/>
              </a:ext>
            </a:extLst>
          </p:cNvPr>
          <p:cNvSpPr/>
          <p:nvPr/>
        </p:nvSpPr>
        <p:spPr>
          <a:xfrm>
            <a:off x="6819981" y="3906514"/>
            <a:ext cx="1585467" cy="2690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bf:itemOf</a:t>
            </a:r>
            <a:endParaRPr lang="en-US" sz="1600" i="1" dirty="0">
              <a:solidFill>
                <a:schemeClr val="tx1"/>
              </a:solidFill>
            </a:endParaRPr>
          </a:p>
        </p:txBody>
      </p:sp>
      <p:sp>
        <p:nvSpPr>
          <p:cNvPr id="40" name="Rectangle 39">
            <a:extLst>
              <a:ext uri="{FF2B5EF4-FFF2-40B4-BE49-F238E27FC236}">
                <a16:creationId xmlns:a16="http://schemas.microsoft.com/office/drawing/2014/main" id="{FDF304C2-BD5E-4C37-AFC0-A221A0698EBD}"/>
              </a:ext>
            </a:extLst>
          </p:cNvPr>
          <p:cNvSpPr/>
          <p:nvPr/>
        </p:nvSpPr>
        <p:spPr>
          <a:xfrm>
            <a:off x="6983363" y="2985916"/>
            <a:ext cx="1585467" cy="2690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bf:instanceOf</a:t>
            </a:r>
            <a:endParaRPr lang="en-US" sz="1600" i="1" dirty="0">
              <a:solidFill>
                <a:schemeClr val="tx1"/>
              </a:solidFill>
            </a:endParaRPr>
          </a:p>
        </p:txBody>
      </p:sp>
      <p:sp>
        <p:nvSpPr>
          <p:cNvPr id="41" name="Rectangle: Rounded Corners 40">
            <a:extLst>
              <a:ext uri="{FF2B5EF4-FFF2-40B4-BE49-F238E27FC236}">
                <a16:creationId xmlns:a16="http://schemas.microsoft.com/office/drawing/2014/main" id="{5678D0BC-1A4D-4AF4-AE6E-DBF4A07DB61F}"/>
              </a:ext>
            </a:extLst>
          </p:cNvPr>
          <p:cNvSpPr/>
          <p:nvPr/>
        </p:nvSpPr>
        <p:spPr>
          <a:xfrm>
            <a:off x="4685428" y="1780693"/>
            <a:ext cx="2876303" cy="42498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Expression</a:t>
            </a:r>
          </a:p>
        </p:txBody>
      </p:sp>
    </p:spTree>
    <p:extLst>
      <p:ext uri="{BB962C8B-B14F-4D97-AF65-F5344CB8AC3E}">
        <p14:creationId xmlns:p14="http://schemas.microsoft.com/office/powerpoint/2010/main" val="34769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B2D31-4310-42F8-BF51-26AA5AA57187}"/>
              </a:ext>
            </a:extLst>
          </p:cNvPr>
          <p:cNvSpPr>
            <a:spLocks noGrp="1"/>
          </p:cNvSpPr>
          <p:nvPr>
            <p:ph type="body" sz="quarter" idx="10"/>
          </p:nvPr>
        </p:nvSpPr>
        <p:spPr/>
        <p:txBody>
          <a:bodyPr/>
          <a:lstStyle/>
          <a:p>
            <a:r>
              <a:rPr lang="en-US" dirty="0"/>
              <a:t>Synergies</a:t>
            </a:r>
          </a:p>
        </p:txBody>
      </p:sp>
      <p:sp>
        <p:nvSpPr>
          <p:cNvPr id="3" name="Text Placeholder 2">
            <a:extLst>
              <a:ext uri="{FF2B5EF4-FFF2-40B4-BE49-F238E27FC236}">
                <a16:creationId xmlns:a16="http://schemas.microsoft.com/office/drawing/2014/main" id="{ED733050-F1A5-4DF9-9E3B-1849A830FB4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D87628E-9D25-4630-9A44-423ECD4F151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45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147C83-9CBA-4B0D-8895-502875C8022E}"/>
              </a:ext>
            </a:extLst>
          </p:cNvPr>
          <p:cNvSpPr>
            <a:spLocks noGrp="1"/>
          </p:cNvSpPr>
          <p:nvPr>
            <p:ph type="body" sz="quarter" idx="12"/>
          </p:nvPr>
        </p:nvSpPr>
        <p:spPr>
          <a:xfrm>
            <a:off x="340787" y="1163972"/>
            <a:ext cx="8439148" cy="3356378"/>
          </a:xfrm>
        </p:spPr>
        <p:txBody>
          <a:bodyPr/>
          <a:lstStyle/>
          <a:p>
            <a:r>
              <a:rPr lang="en-US" dirty="0"/>
              <a:t>OCLC researchers are acting on a request from the Library of Congress to align OCLC Works with BIBFRAME works.</a:t>
            </a:r>
          </a:p>
          <a:p>
            <a:r>
              <a:rPr lang="en-US" dirty="0"/>
              <a:t>We are working in the larger context of two Program for Cooperative Cataloging Task Groups: PCC-Work, and PCC-URI.</a:t>
            </a:r>
          </a:p>
        </p:txBody>
      </p:sp>
      <p:sp>
        <p:nvSpPr>
          <p:cNvPr id="4" name="Text Placeholder 3">
            <a:extLst>
              <a:ext uri="{FF2B5EF4-FFF2-40B4-BE49-F238E27FC236}">
                <a16:creationId xmlns:a16="http://schemas.microsoft.com/office/drawing/2014/main" id="{7592F32C-25C8-4CC3-A4BF-802A4E920E48}"/>
              </a:ext>
            </a:extLst>
          </p:cNvPr>
          <p:cNvSpPr>
            <a:spLocks noGrp="1"/>
          </p:cNvSpPr>
          <p:nvPr>
            <p:ph type="body" sz="quarter" idx="13"/>
          </p:nvPr>
        </p:nvSpPr>
        <p:spPr/>
        <p:txBody>
          <a:bodyPr/>
          <a:lstStyle/>
          <a:p>
            <a:r>
              <a:rPr lang="en-US" dirty="0"/>
              <a:t>A starting place</a:t>
            </a:r>
          </a:p>
        </p:txBody>
      </p:sp>
    </p:spTree>
    <p:extLst>
      <p:ext uri="{BB962C8B-B14F-4D97-AF65-F5344CB8AC3E}">
        <p14:creationId xmlns:p14="http://schemas.microsoft.com/office/powerpoint/2010/main" val="29166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FED3-8055-45A8-A96C-069A66E94E35}"/>
              </a:ext>
            </a:extLst>
          </p:cNvPr>
          <p:cNvPicPr>
            <a:picLocks noChangeAspect="1"/>
          </p:cNvPicPr>
          <p:nvPr/>
        </p:nvPicPr>
        <p:blipFill>
          <a:blip r:embed="rId3"/>
          <a:stretch>
            <a:fillRect/>
          </a:stretch>
        </p:blipFill>
        <p:spPr>
          <a:xfrm>
            <a:off x="0" y="154695"/>
            <a:ext cx="8557404" cy="260261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F5172C2-C72B-4EF4-87E3-C9D6EF6DF706}"/>
              </a:ext>
            </a:extLst>
          </p:cNvPr>
          <p:cNvPicPr>
            <a:picLocks noChangeAspect="1"/>
          </p:cNvPicPr>
          <p:nvPr/>
        </p:nvPicPr>
        <p:blipFill>
          <a:blip r:embed="rId4"/>
          <a:stretch>
            <a:fillRect/>
          </a:stretch>
        </p:blipFill>
        <p:spPr>
          <a:xfrm>
            <a:off x="198408" y="1354940"/>
            <a:ext cx="6739288" cy="528955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19475C6-3729-4E4D-BAF7-15B8E61F267F}"/>
              </a:ext>
            </a:extLst>
          </p:cNvPr>
          <p:cNvSpPr/>
          <p:nvPr/>
        </p:nvSpPr>
        <p:spPr>
          <a:xfrm>
            <a:off x="4041213" y="737593"/>
            <a:ext cx="3094891" cy="40394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bg1"/>
                </a:solidFill>
              </a:rPr>
              <a:t>hasPart</a:t>
            </a:r>
            <a:r>
              <a:rPr lang="en-US" sz="2400" dirty="0">
                <a:solidFill>
                  <a:schemeClr val="bg1"/>
                </a:solidFill>
              </a:rPr>
              <a:t>, </a:t>
            </a:r>
            <a:r>
              <a:rPr lang="en-US" sz="2400" dirty="0" err="1">
                <a:solidFill>
                  <a:schemeClr val="bg1"/>
                </a:solidFill>
              </a:rPr>
              <a:t>partOf</a:t>
            </a: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accompaniedBy</a:t>
            </a:r>
            <a:r>
              <a:rPr lang="en-US" sz="2400" dirty="0">
                <a:solidFill>
                  <a:schemeClr val="bg1"/>
                </a:solidFill>
              </a:rPr>
              <a:t>, accompanies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hasDerivative</a:t>
            </a:r>
            <a:r>
              <a:rPr lang="en-US" sz="2400" dirty="0">
                <a:solidFill>
                  <a:schemeClr val="bg1"/>
                </a:solidFill>
              </a:rPr>
              <a:t>, </a:t>
            </a:r>
            <a:r>
              <a:rPr lang="en-US" sz="2400" dirty="0" err="1">
                <a:solidFill>
                  <a:schemeClr val="bg1"/>
                </a:solidFill>
              </a:rPr>
              <a:t>derivativeOf</a:t>
            </a:r>
            <a:endParaRPr lang="en-US" sz="2400" dirty="0">
              <a:solidFill>
                <a:schemeClr val="bg1"/>
              </a:solidFill>
            </a:endParaRP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precedes, </a:t>
            </a:r>
            <a:r>
              <a:rPr lang="en-US" sz="2400" dirty="0" err="1">
                <a:solidFill>
                  <a:schemeClr val="bg1"/>
                </a:solidFill>
              </a:rPr>
              <a:t>precededBy</a:t>
            </a:r>
            <a:endParaRPr lang="en-US" sz="2400" dirty="0">
              <a:solidFill>
                <a:schemeClr val="bg1"/>
              </a:solidFill>
            </a:endParaRPr>
          </a:p>
        </p:txBody>
      </p:sp>
    </p:spTree>
    <p:extLst>
      <p:ext uri="{BB962C8B-B14F-4D97-AF65-F5344CB8AC3E}">
        <p14:creationId xmlns:p14="http://schemas.microsoft.com/office/powerpoint/2010/main" val="40248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FED3-8055-45A8-A96C-069A66E94E35}"/>
              </a:ext>
            </a:extLst>
          </p:cNvPr>
          <p:cNvPicPr>
            <a:picLocks noChangeAspect="1"/>
          </p:cNvPicPr>
          <p:nvPr/>
        </p:nvPicPr>
        <p:blipFill>
          <a:blip r:embed="rId3"/>
          <a:stretch>
            <a:fillRect/>
          </a:stretch>
        </p:blipFill>
        <p:spPr>
          <a:xfrm>
            <a:off x="0" y="154695"/>
            <a:ext cx="8557404" cy="260261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F5172C2-C72B-4EF4-87E3-C9D6EF6DF706}"/>
              </a:ext>
            </a:extLst>
          </p:cNvPr>
          <p:cNvPicPr>
            <a:picLocks noChangeAspect="1"/>
          </p:cNvPicPr>
          <p:nvPr/>
        </p:nvPicPr>
        <p:blipFill>
          <a:blip r:embed="rId4"/>
          <a:stretch>
            <a:fillRect/>
          </a:stretch>
        </p:blipFill>
        <p:spPr>
          <a:xfrm>
            <a:off x="198407" y="1708031"/>
            <a:ext cx="6289423" cy="493646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8D178C7-33C3-4534-9577-D63648E101AA}"/>
              </a:ext>
            </a:extLst>
          </p:cNvPr>
          <p:cNvPicPr>
            <a:picLocks noChangeAspect="1"/>
          </p:cNvPicPr>
          <p:nvPr/>
        </p:nvPicPr>
        <p:blipFill>
          <a:blip r:embed="rId5"/>
          <a:stretch>
            <a:fillRect/>
          </a:stretch>
        </p:blipFill>
        <p:spPr>
          <a:xfrm>
            <a:off x="3040688" y="671149"/>
            <a:ext cx="5590423" cy="4317075"/>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E1A6A9D2-763F-46B9-8134-A8DE878BD72B}"/>
              </a:ext>
            </a:extLst>
          </p:cNvPr>
          <p:cNvGrpSpPr/>
          <p:nvPr/>
        </p:nvGrpSpPr>
        <p:grpSpPr>
          <a:xfrm>
            <a:off x="198407" y="2324135"/>
            <a:ext cx="13518371" cy="2540386"/>
            <a:chOff x="198407" y="2324135"/>
            <a:chExt cx="13518371" cy="2540386"/>
          </a:xfrm>
        </p:grpSpPr>
        <p:pic>
          <p:nvPicPr>
            <p:cNvPr id="5" name="Picture 4">
              <a:extLst>
                <a:ext uri="{FF2B5EF4-FFF2-40B4-BE49-F238E27FC236}">
                  <a16:creationId xmlns:a16="http://schemas.microsoft.com/office/drawing/2014/main" id="{1FF365DE-8774-49B2-936F-AD752749D7DE}"/>
                </a:ext>
              </a:extLst>
            </p:cNvPr>
            <p:cNvPicPr>
              <a:picLocks noChangeAspect="1"/>
            </p:cNvPicPr>
            <p:nvPr/>
          </p:nvPicPr>
          <p:blipFill>
            <a:blip r:embed="rId6"/>
            <a:stretch>
              <a:fillRect/>
            </a:stretch>
          </p:blipFill>
          <p:spPr>
            <a:xfrm>
              <a:off x="198407" y="2461356"/>
              <a:ext cx="13518371" cy="2360591"/>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BE83C85E-49FE-4516-A2EA-1D24B6F08B76}"/>
                </a:ext>
              </a:extLst>
            </p:cNvPr>
            <p:cNvSpPr/>
            <p:nvPr/>
          </p:nvSpPr>
          <p:spPr>
            <a:xfrm>
              <a:off x="198408" y="2324135"/>
              <a:ext cx="8812428" cy="2540386"/>
            </a:xfrm>
            <a:prstGeom prst="round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32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1E310-D368-4B44-948A-91A55EF8A11D}"/>
              </a:ext>
            </a:extLst>
          </p:cNvPr>
          <p:cNvGrpSpPr/>
          <p:nvPr/>
        </p:nvGrpSpPr>
        <p:grpSpPr>
          <a:xfrm>
            <a:off x="5943000" y="1498262"/>
            <a:ext cx="2485794" cy="2501467"/>
            <a:chOff x="5132559" y="587094"/>
            <a:chExt cx="3772646" cy="3996627"/>
          </a:xfrm>
        </p:grpSpPr>
        <p:sp>
          <p:nvSpPr>
            <p:cNvPr id="5" name="Freeform: Shape 4">
              <a:extLst>
                <a:ext uri="{FF2B5EF4-FFF2-40B4-BE49-F238E27FC236}">
                  <a16:creationId xmlns:a16="http://schemas.microsoft.com/office/drawing/2014/main" id="{BC2A743C-2CE6-4FAE-A7F9-790C60AAAA7A}"/>
                </a:ext>
              </a:extLst>
            </p:cNvPr>
            <p:cNvSpPr/>
            <p:nvPr/>
          </p:nvSpPr>
          <p:spPr>
            <a:xfrm>
              <a:off x="6535863" y="2350319"/>
              <a:ext cx="1974768" cy="1974768"/>
            </a:xfrm>
            <a:custGeom>
              <a:avLst/>
              <a:gdLst>
                <a:gd name="connsiteX0" fmla="*/ 1401699 w 1974768"/>
                <a:gd name="connsiteY0" fmla="*/ 314854 h 1974768"/>
                <a:gd name="connsiteX1" fmla="*/ 1555304 w 1974768"/>
                <a:gd name="connsiteY1" fmla="*/ 185957 h 1974768"/>
                <a:gd name="connsiteX2" fmla="*/ 1678017 w 1974768"/>
                <a:gd name="connsiteY2" fmla="*/ 288925 h 1974768"/>
                <a:gd name="connsiteX3" fmla="*/ 1577752 w 1974768"/>
                <a:gd name="connsiteY3" fmla="*/ 462580 h 1974768"/>
                <a:gd name="connsiteX4" fmla="*/ 1737062 w 1974768"/>
                <a:gd name="connsiteY4" fmla="*/ 738512 h 1974768"/>
                <a:gd name="connsiteX5" fmla="*/ 1937584 w 1974768"/>
                <a:gd name="connsiteY5" fmla="*/ 738507 h 1974768"/>
                <a:gd name="connsiteX6" fmla="*/ 1965401 w 1974768"/>
                <a:gd name="connsiteY6" fmla="*/ 896264 h 1974768"/>
                <a:gd name="connsiteX7" fmla="*/ 1776969 w 1974768"/>
                <a:gd name="connsiteY7" fmla="*/ 964842 h 1974768"/>
                <a:gd name="connsiteX8" fmla="*/ 1721641 w 1974768"/>
                <a:gd name="connsiteY8" fmla="*/ 1278621 h 1974768"/>
                <a:gd name="connsiteX9" fmla="*/ 1875254 w 1974768"/>
                <a:gd name="connsiteY9" fmla="*/ 1407510 h 1974768"/>
                <a:gd name="connsiteX10" fmla="*/ 1795159 w 1974768"/>
                <a:gd name="connsiteY10" fmla="*/ 1546239 h 1974768"/>
                <a:gd name="connsiteX11" fmla="*/ 1606731 w 1974768"/>
                <a:gd name="connsiteY11" fmla="*/ 1477652 h 1974768"/>
                <a:gd name="connsiteX12" fmla="*/ 1362654 w 1974768"/>
                <a:gd name="connsiteY12" fmla="*/ 1682457 h 1974768"/>
                <a:gd name="connsiteX13" fmla="*/ 1397480 w 1974768"/>
                <a:gd name="connsiteY13" fmla="*/ 1879931 h 1974768"/>
                <a:gd name="connsiteX14" fmla="*/ 1246950 w 1974768"/>
                <a:gd name="connsiteY14" fmla="*/ 1934720 h 1974768"/>
                <a:gd name="connsiteX15" fmla="*/ 1146694 w 1974768"/>
                <a:gd name="connsiteY15" fmla="*/ 1761060 h 1974768"/>
                <a:gd name="connsiteX16" fmla="*/ 828075 w 1974768"/>
                <a:gd name="connsiteY16" fmla="*/ 1761060 h 1974768"/>
                <a:gd name="connsiteX17" fmla="*/ 727818 w 1974768"/>
                <a:gd name="connsiteY17" fmla="*/ 1934720 h 1974768"/>
                <a:gd name="connsiteX18" fmla="*/ 577288 w 1974768"/>
                <a:gd name="connsiteY18" fmla="*/ 1879931 h 1974768"/>
                <a:gd name="connsiteX19" fmla="*/ 612113 w 1974768"/>
                <a:gd name="connsiteY19" fmla="*/ 1682456 h 1974768"/>
                <a:gd name="connsiteX20" fmla="*/ 368036 w 1974768"/>
                <a:gd name="connsiteY20" fmla="*/ 1477651 h 1974768"/>
                <a:gd name="connsiteX21" fmla="*/ 179609 w 1974768"/>
                <a:gd name="connsiteY21" fmla="*/ 1546239 h 1974768"/>
                <a:gd name="connsiteX22" fmla="*/ 99514 w 1974768"/>
                <a:gd name="connsiteY22" fmla="*/ 1407510 h 1974768"/>
                <a:gd name="connsiteX23" fmla="*/ 253126 w 1974768"/>
                <a:gd name="connsiteY23" fmla="*/ 1278621 h 1974768"/>
                <a:gd name="connsiteX24" fmla="*/ 197798 w 1974768"/>
                <a:gd name="connsiteY24" fmla="*/ 964842 h 1974768"/>
                <a:gd name="connsiteX25" fmla="*/ 9367 w 1974768"/>
                <a:gd name="connsiteY25" fmla="*/ 896264 h 1974768"/>
                <a:gd name="connsiteX26" fmla="*/ 37184 w 1974768"/>
                <a:gd name="connsiteY26" fmla="*/ 738507 h 1974768"/>
                <a:gd name="connsiteX27" fmla="*/ 237706 w 1974768"/>
                <a:gd name="connsiteY27" fmla="*/ 738513 h 1974768"/>
                <a:gd name="connsiteX28" fmla="*/ 397016 w 1974768"/>
                <a:gd name="connsiteY28" fmla="*/ 462581 h 1974768"/>
                <a:gd name="connsiteX29" fmla="*/ 296751 w 1974768"/>
                <a:gd name="connsiteY29" fmla="*/ 288925 h 1974768"/>
                <a:gd name="connsiteX30" fmla="*/ 419464 w 1974768"/>
                <a:gd name="connsiteY30" fmla="*/ 185957 h 1974768"/>
                <a:gd name="connsiteX31" fmla="*/ 573069 w 1974768"/>
                <a:gd name="connsiteY31" fmla="*/ 314854 h 1974768"/>
                <a:gd name="connsiteX32" fmla="*/ 872473 w 1974768"/>
                <a:gd name="connsiteY32" fmla="*/ 205880 h 1974768"/>
                <a:gd name="connsiteX33" fmla="*/ 907289 w 1974768"/>
                <a:gd name="connsiteY33" fmla="*/ 8403 h 1974768"/>
                <a:gd name="connsiteX34" fmla="*/ 1067479 w 1974768"/>
                <a:gd name="connsiteY34" fmla="*/ 8403 h 1974768"/>
                <a:gd name="connsiteX35" fmla="*/ 1102294 w 1974768"/>
                <a:gd name="connsiteY35" fmla="*/ 205880 h 1974768"/>
                <a:gd name="connsiteX36" fmla="*/ 1401698 w 1974768"/>
                <a:gd name="connsiteY36" fmla="*/ 314854 h 1974768"/>
                <a:gd name="connsiteX37" fmla="*/ 1401699 w 1974768"/>
                <a:gd name="connsiteY37" fmla="*/ 314854 h 19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4768" h="1974768">
                  <a:moveTo>
                    <a:pt x="1401699" y="314854"/>
                  </a:moveTo>
                  <a:lnTo>
                    <a:pt x="1555304" y="185957"/>
                  </a:lnTo>
                  <a:lnTo>
                    <a:pt x="1678017" y="288925"/>
                  </a:lnTo>
                  <a:lnTo>
                    <a:pt x="1577752" y="462580"/>
                  </a:lnTo>
                  <a:cubicBezTo>
                    <a:pt x="1649047" y="542782"/>
                    <a:pt x="1703252" y="636669"/>
                    <a:pt x="1737062" y="738512"/>
                  </a:cubicBezTo>
                  <a:lnTo>
                    <a:pt x="1937584" y="738507"/>
                  </a:lnTo>
                  <a:lnTo>
                    <a:pt x="1965401" y="896264"/>
                  </a:lnTo>
                  <a:lnTo>
                    <a:pt x="1776969" y="964842"/>
                  </a:lnTo>
                  <a:cubicBezTo>
                    <a:pt x="1780031" y="1072107"/>
                    <a:pt x="1761206" y="1178872"/>
                    <a:pt x="1721641" y="1278621"/>
                  </a:cubicBezTo>
                  <a:lnTo>
                    <a:pt x="1875254" y="1407510"/>
                  </a:lnTo>
                  <a:lnTo>
                    <a:pt x="1795159" y="1546239"/>
                  </a:lnTo>
                  <a:lnTo>
                    <a:pt x="1606731" y="1477652"/>
                  </a:lnTo>
                  <a:cubicBezTo>
                    <a:pt x="1540128" y="1561790"/>
                    <a:pt x="1457080" y="1631476"/>
                    <a:pt x="1362654" y="1682457"/>
                  </a:cubicBezTo>
                  <a:lnTo>
                    <a:pt x="1397480" y="1879931"/>
                  </a:lnTo>
                  <a:lnTo>
                    <a:pt x="1246950" y="1934720"/>
                  </a:lnTo>
                  <a:lnTo>
                    <a:pt x="1146694" y="1761060"/>
                  </a:lnTo>
                  <a:cubicBezTo>
                    <a:pt x="1041590" y="1782702"/>
                    <a:pt x="933179" y="1782702"/>
                    <a:pt x="828075" y="1761060"/>
                  </a:cubicBezTo>
                  <a:lnTo>
                    <a:pt x="727818" y="1934720"/>
                  </a:lnTo>
                  <a:lnTo>
                    <a:pt x="577288" y="1879931"/>
                  </a:lnTo>
                  <a:lnTo>
                    <a:pt x="612113" y="1682456"/>
                  </a:lnTo>
                  <a:cubicBezTo>
                    <a:pt x="517687" y="1631475"/>
                    <a:pt x="434639" y="1561790"/>
                    <a:pt x="368036" y="1477651"/>
                  </a:cubicBezTo>
                  <a:lnTo>
                    <a:pt x="179609" y="1546239"/>
                  </a:lnTo>
                  <a:lnTo>
                    <a:pt x="99514" y="1407510"/>
                  </a:lnTo>
                  <a:lnTo>
                    <a:pt x="253126" y="1278621"/>
                  </a:lnTo>
                  <a:cubicBezTo>
                    <a:pt x="213561" y="1178872"/>
                    <a:pt x="194736" y="1072108"/>
                    <a:pt x="197798" y="964842"/>
                  </a:cubicBezTo>
                  <a:lnTo>
                    <a:pt x="9367" y="896264"/>
                  </a:lnTo>
                  <a:lnTo>
                    <a:pt x="37184" y="738507"/>
                  </a:lnTo>
                  <a:lnTo>
                    <a:pt x="237706" y="738513"/>
                  </a:lnTo>
                  <a:cubicBezTo>
                    <a:pt x="271515" y="636669"/>
                    <a:pt x="325721" y="542782"/>
                    <a:pt x="397016" y="462581"/>
                  </a:cubicBezTo>
                  <a:lnTo>
                    <a:pt x="296751" y="288925"/>
                  </a:lnTo>
                  <a:lnTo>
                    <a:pt x="419464" y="185957"/>
                  </a:lnTo>
                  <a:lnTo>
                    <a:pt x="573069" y="314854"/>
                  </a:lnTo>
                  <a:cubicBezTo>
                    <a:pt x="664432" y="258569"/>
                    <a:pt x="766306" y="221490"/>
                    <a:pt x="872473" y="205880"/>
                  </a:cubicBezTo>
                  <a:lnTo>
                    <a:pt x="907289" y="8403"/>
                  </a:lnTo>
                  <a:lnTo>
                    <a:pt x="1067479" y="8403"/>
                  </a:lnTo>
                  <a:lnTo>
                    <a:pt x="1102294" y="205880"/>
                  </a:lnTo>
                  <a:cubicBezTo>
                    <a:pt x="1208461" y="221491"/>
                    <a:pt x="1310335" y="258569"/>
                    <a:pt x="1401698" y="314854"/>
                  </a:cubicBezTo>
                  <a:lnTo>
                    <a:pt x="1401699" y="314854"/>
                  </a:lnTo>
                  <a:close/>
                </a:path>
              </a:pathLst>
            </a:custGeom>
            <a:noFill/>
            <a:ln>
              <a:solidFill>
                <a:schemeClr val="accent5">
                  <a:lumMod val="7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1466" tIns="507030" rIns="441466" bIns="541566" numCol="1" spcCol="1270" anchor="ctr" anchorCtr="0">
              <a:noAutofit/>
            </a:bodyPr>
            <a:lstStyle/>
            <a:p>
              <a:pPr marL="0" lvl="0" indent="0" algn="ctr" defTabSz="1555750">
                <a:lnSpc>
                  <a:spcPct val="90000"/>
                </a:lnSpc>
                <a:spcBef>
                  <a:spcPct val="0"/>
                </a:spcBef>
                <a:spcAft>
                  <a:spcPct val="35000"/>
                </a:spcAft>
                <a:buNone/>
              </a:pPr>
              <a:endParaRPr lang="en-US" sz="3500" kern="1200" baseline="-25000" dirty="0">
                <a:solidFill>
                  <a:srgbClr val="E87820"/>
                </a:solidFill>
              </a:endParaRPr>
            </a:p>
          </p:txBody>
        </p:sp>
        <p:sp>
          <p:nvSpPr>
            <p:cNvPr id="6" name="Freeform: Shape 5">
              <a:extLst>
                <a:ext uri="{FF2B5EF4-FFF2-40B4-BE49-F238E27FC236}">
                  <a16:creationId xmlns:a16="http://schemas.microsoft.com/office/drawing/2014/main" id="{197E5575-0D46-4654-AB7A-12C01AB91170}"/>
                </a:ext>
              </a:extLst>
            </p:cNvPr>
            <p:cNvSpPr/>
            <p:nvPr/>
          </p:nvSpPr>
          <p:spPr>
            <a:xfrm>
              <a:off x="5386907" y="1883555"/>
              <a:ext cx="1436195" cy="1436195"/>
            </a:xfrm>
            <a:custGeom>
              <a:avLst/>
              <a:gdLst>
                <a:gd name="connsiteX0" fmla="*/ 1074629 w 1436195"/>
                <a:gd name="connsiteY0" fmla="*/ 363752 h 1436195"/>
                <a:gd name="connsiteX1" fmla="*/ 1286516 w 1436195"/>
                <a:gd name="connsiteY1" fmla="*/ 299893 h 1436195"/>
                <a:gd name="connsiteX2" fmla="*/ 1364483 w 1436195"/>
                <a:gd name="connsiteY2" fmla="*/ 434935 h 1436195"/>
                <a:gd name="connsiteX3" fmla="*/ 1203236 w 1436195"/>
                <a:gd name="connsiteY3" fmla="*/ 586505 h 1436195"/>
                <a:gd name="connsiteX4" fmla="*/ 1203236 w 1436195"/>
                <a:gd name="connsiteY4" fmla="*/ 849689 h 1436195"/>
                <a:gd name="connsiteX5" fmla="*/ 1364483 w 1436195"/>
                <a:gd name="connsiteY5" fmla="*/ 1001260 h 1436195"/>
                <a:gd name="connsiteX6" fmla="*/ 1286516 w 1436195"/>
                <a:gd name="connsiteY6" fmla="*/ 1136302 h 1436195"/>
                <a:gd name="connsiteX7" fmla="*/ 1074629 w 1436195"/>
                <a:gd name="connsiteY7" fmla="*/ 1072443 h 1436195"/>
                <a:gd name="connsiteX8" fmla="*/ 846705 w 1436195"/>
                <a:gd name="connsiteY8" fmla="*/ 1204035 h 1436195"/>
                <a:gd name="connsiteX9" fmla="*/ 796064 w 1436195"/>
                <a:gd name="connsiteY9" fmla="*/ 1419465 h 1436195"/>
                <a:gd name="connsiteX10" fmla="*/ 640131 w 1436195"/>
                <a:gd name="connsiteY10" fmla="*/ 1419465 h 1436195"/>
                <a:gd name="connsiteX11" fmla="*/ 589491 w 1436195"/>
                <a:gd name="connsiteY11" fmla="*/ 1204035 h 1436195"/>
                <a:gd name="connsiteX12" fmla="*/ 361567 w 1436195"/>
                <a:gd name="connsiteY12" fmla="*/ 1072443 h 1436195"/>
                <a:gd name="connsiteX13" fmla="*/ 149679 w 1436195"/>
                <a:gd name="connsiteY13" fmla="*/ 1136302 h 1436195"/>
                <a:gd name="connsiteX14" fmla="*/ 71712 w 1436195"/>
                <a:gd name="connsiteY14" fmla="*/ 1001260 h 1436195"/>
                <a:gd name="connsiteX15" fmla="*/ 232959 w 1436195"/>
                <a:gd name="connsiteY15" fmla="*/ 849690 h 1436195"/>
                <a:gd name="connsiteX16" fmla="*/ 232959 w 1436195"/>
                <a:gd name="connsiteY16" fmla="*/ 586506 h 1436195"/>
                <a:gd name="connsiteX17" fmla="*/ 71712 w 1436195"/>
                <a:gd name="connsiteY17" fmla="*/ 434935 h 1436195"/>
                <a:gd name="connsiteX18" fmla="*/ 149679 w 1436195"/>
                <a:gd name="connsiteY18" fmla="*/ 299893 h 1436195"/>
                <a:gd name="connsiteX19" fmla="*/ 361566 w 1436195"/>
                <a:gd name="connsiteY19" fmla="*/ 363752 h 1436195"/>
                <a:gd name="connsiteX20" fmla="*/ 589490 w 1436195"/>
                <a:gd name="connsiteY20" fmla="*/ 232160 h 1436195"/>
                <a:gd name="connsiteX21" fmla="*/ 640131 w 1436195"/>
                <a:gd name="connsiteY21" fmla="*/ 16730 h 1436195"/>
                <a:gd name="connsiteX22" fmla="*/ 796064 w 1436195"/>
                <a:gd name="connsiteY22" fmla="*/ 16730 h 1436195"/>
                <a:gd name="connsiteX23" fmla="*/ 846704 w 1436195"/>
                <a:gd name="connsiteY23" fmla="*/ 232160 h 1436195"/>
                <a:gd name="connsiteX24" fmla="*/ 1074628 w 1436195"/>
                <a:gd name="connsiteY24" fmla="*/ 363752 h 1436195"/>
                <a:gd name="connsiteX25" fmla="*/ 1074629 w 1436195"/>
                <a:gd name="connsiteY25" fmla="*/ 363752 h 14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6195" h="1436195">
                  <a:moveTo>
                    <a:pt x="1074629" y="363752"/>
                  </a:moveTo>
                  <a:lnTo>
                    <a:pt x="1286516" y="299893"/>
                  </a:lnTo>
                  <a:lnTo>
                    <a:pt x="1364483" y="434935"/>
                  </a:lnTo>
                  <a:lnTo>
                    <a:pt x="1203236" y="586505"/>
                  </a:lnTo>
                  <a:cubicBezTo>
                    <a:pt x="1226610" y="672676"/>
                    <a:pt x="1226610" y="763518"/>
                    <a:pt x="1203236" y="849689"/>
                  </a:cubicBezTo>
                  <a:lnTo>
                    <a:pt x="1364483" y="1001260"/>
                  </a:lnTo>
                  <a:lnTo>
                    <a:pt x="1286516" y="1136302"/>
                  </a:lnTo>
                  <a:lnTo>
                    <a:pt x="1074629" y="1072443"/>
                  </a:lnTo>
                  <a:cubicBezTo>
                    <a:pt x="1011689" y="1135771"/>
                    <a:pt x="933018" y="1181192"/>
                    <a:pt x="846705" y="1204035"/>
                  </a:cubicBezTo>
                  <a:lnTo>
                    <a:pt x="796064" y="1419465"/>
                  </a:lnTo>
                  <a:lnTo>
                    <a:pt x="640131" y="1419465"/>
                  </a:lnTo>
                  <a:lnTo>
                    <a:pt x="589491" y="1204035"/>
                  </a:lnTo>
                  <a:cubicBezTo>
                    <a:pt x="503178" y="1181192"/>
                    <a:pt x="424506" y="1135771"/>
                    <a:pt x="361567" y="1072443"/>
                  </a:cubicBezTo>
                  <a:lnTo>
                    <a:pt x="149679" y="1136302"/>
                  </a:lnTo>
                  <a:lnTo>
                    <a:pt x="71712" y="1001260"/>
                  </a:lnTo>
                  <a:lnTo>
                    <a:pt x="232959" y="849690"/>
                  </a:lnTo>
                  <a:cubicBezTo>
                    <a:pt x="209585" y="763519"/>
                    <a:pt x="209585" y="672677"/>
                    <a:pt x="232959" y="586506"/>
                  </a:cubicBezTo>
                  <a:lnTo>
                    <a:pt x="71712" y="434935"/>
                  </a:lnTo>
                  <a:lnTo>
                    <a:pt x="149679" y="299893"/>
                  </a:lnTo>
                  <a:lnTo>
                    <a:pt x="361566" y="363752"/>
                  </a:lnTo>
                  <a:cubicBezTo>
                    <a:pt x="424506" y="300424"/>
                    <a:pt x="503177" y="255003"/>
                    <a:pt x="589490" y="232160"/>
                  </a:cubicBezTo>
                  <a:lnTo>
                    <a:pt x="640131" y="16730"/>
                  </a:lnTo>
                  <a:lnTo>
                    <a:pt x="796064" y="16730"/>
                  </a:lnTo>
                  <a:lnTo>
                    <a:pt x="846704" y="232160"/>
                  </a:lnTo>
                  <a:cubicBezTo>
                    <a:pt x="933017" y="255003"/>
                    <a:pt x="1011689" y="300424"/>
                    <a:pt x="1074628" y="363752"/>
                  </a:cubicBezTo>
                  <a:lnTo>
                    <a:pt x="1074629" y="363752"/>
                  </a:lnTo>
                  <a:close/>
                </a:path>
              </a:pathLst>
            </a:custGeom>
            <a:noFill/>
            <a:ln>
              <a:solidFill>
                <a:schemeClr val="accent1"/>
              </a:solidFill>
            </a:ln>
          </p:spPr>
          <p:style>
            <a:lnRef idx="2">
              <a:schemeClr val="lt1">
                <a:hueOff val="0"/>
                <a:satOff val="0"/>
                <a:lumOff val="0"/>
                <a:alphaOff val="0"/>
              </a:schemeClr>
            </a:lnRef>
            <a:fillRef idx="1">
              <a:scrgbClr r="0" g="0" b="0"/>
            </a:fillRef>
            <a:effectRef idx="0">
              <a:schemeClr val="accent5">
                <a:hueOff val="9002498"/>
                <a:satOff val="-8109"/>
                <a:lumOff val="-5392"/>
                <a:alphaOff val="0"/>
              </a:schemeClr>
            </a:effectRef>
            <a:fontRef idx="minor">
              <a:schemeClr val="lt1"/>
            </a:fontRef>
          </p:style>
          <p:txBody>
            <a:bodyPr spcFirstLastPara="0" vert="horz" wrap="square" lIns="388236" tIns="390422" rIns="388236" bIns="390422" numCol="1" spcCol="1270" anchor="ctr" anchorCtr="0">
              <a:noAutofit/>
            </a:bodyPr>
            <a:lstStyle/>
            <a:p>
              <a:pPr marL="0" lvl="0" indent="0" algn="ctr" defTabSz="933450">
                <a:lnSpc>
                  <a:spcPct val="90000"/>
                </a:lnSpc>
                <a:spcBef>
                  <a:spcPct val="0"/>
                </a:spcBef>
                <a:spcAft>
                  <a:spcPct val="35000"/>
                </a:spcAft>
                <a:buNone/>
              </a:pPr>
              <a:endParaRPr lang="en-US" sz="2100" kern="1200" baseline="-25000" dirty="0">
                <a:solidFill>
                  <a:schemeClr val="accent1">
                    <a:lumMod val="60000"/>
                    <a:lumOff val="40000"/>
                  </a:schemeClr>
                </a:solidFill>
              </a:endParaRPr>
            </a:p>
          </p:txBody>
        </p:sp>
        <p:sp>
          <p:nvSpPr>
            <p:cNvPr id="7" name="Freeform: Shape 6">
              <a:extLst>
                <a:ext uri="{FF2B5EF4-FFF2-40B4-BE49-F238E27FC236}">
                  <a16:creationId xmlns:a16="http://schemas.microsoft.com/office/drawing/2014/main" id="{F582738E-F23E-4C83-A196-AF75B489CF16}"/>
                </a:ext>
              </a:extLst>
            </p:cNvPr>
            <p:cNvSpPr/>
            <p:nvPr/>
          </p:nvSpPr>
          <p:spPr>
            <a:xfrm>
              <a:off x="6008032" y="734599"/>
              <a:ext cx="1723436" cy="1723436"/>
            </a:xfrm>
            <a:custGeom>
              <a:avLst/>
              <a:gdLst>
                <a:gd name="connsiteX0" fmla="*/ 1052917 w 1407178"/>
                <a:gd name="connsiteY0" fmla="*/ 356402 h 1407178"/>
                <a:gd name="connsiteX1" fmla="*/ 1260523 w 1407178"/>
                <a:gd name="connsiteY1" fmla="*/ 293834 h 1407178"/>
                <a:gd name="connsiteX2" fmla="*/ 1336914 w 1407178"/>
                <a:gd name="connsiteY2" fmla="*/ 426148 h 1407178"/>
                <a:gd name="connsiteX3" fmla="*/ 1178925 w 1407178"/>
                <a:gd name="connsiteY3" fmla="*/ 574656 h 1407178"/>
                <a:gd name="connsiteX4" fmla="*/ 1178925 w 1407178"/>
                <a:gd name="connsiteY4" fmla="*/ 832523 h 1407178"/>
                <a:gd name="connsiteX5" fmla="*/ 1336914 w 1407178"/>
                <a:gd name="connsiteY5" fmla="*/ 981030 h 1407178"/>
                <a:gd name="connsiteX6" fmla="*/ 1260523 w 1407178"/>
                <a:gd name="connsiteY6" fmla="*/ 1113344 h 1407178"/>
                <a:gd name="connsiteX7" fmla="*/ 1052917 w 1407178"/>
                <a:gd name="connsiteY7" fmla="*/ 1050776 h 1407178"/>
                <a:gd name="connsiteX8" fmla="*/ 829598 w 1407178"/>
                <a:gd name="connsiteY8" fmla="*/ 1179709 h 1407178"/>
                <a:gd name="connsiteX9" fmla="*/ 779980 w 1407178"/>
                <a:gd name="connsiteY9" fmla="*/ 1390786 h 1407178"/>
                <a:gd name="connsiteX10" fmla="*/ 627198 w 1407178"/>
                <a:gd name="connsiteY10" fmla="*/ 1390786 h 1407178"/>
                <a:gd name="connsiteX11" fmla="*/ 577580 w 1407178"/>
                <a:gd name="connsiteY11" fmla="*/ 1179709 h 1407178"/>
                <a:gd name="connsiteX12" fmla="*/ 354261 w 1407178"/>
                <a:gd name="connsiteY12" fmla="*/ 1050776 h 1407178"/>
                <a:gd name="connsiteX13" fmla="*/ 146655 w 1407178"/>
                <a:gd name="connsiteY13" fmla="*/ 1113344 h 1407178"/>
                <a:gd name="connsiteX14" fmla="*/ 70264 w 1407178"/>
                <a:gd name="connsiteY14" fmla="*/ 981030 h 1407178"/>
                <a:gd name="connsiteX15" fmla="*/ 228253 w 1407178"/>
                <a:gd name="connsiteY15" fmla="*/ 832522 h 1407178"/>
                <a:gd name="connsiteX16" fmla="*/ 228253 w 1407178"/>
                <a:gd name="connsiteY16" fmla="*/ 574655 h 1407178"/>
                <a:gd name="connsiteX17" fmla="*/ 70264 w 1407178"/>
                <a:gd name="connsiteY17" fmla="*/ 426148 h 1407178"/>
                <a:gd name="connsiteX18" fmla="*/ 146655 w 1407178"/>
                <a:gd name="connsiteY18" fmla="*/ 293834 h 1407178"/>
                <a:gd name="connsiteX19" fmla="*/ 354261 w 1407178"/>
                <a:gd name="connsiteY19" fmla="*/ 356402 h 1407178"/>
                <a:gd name="connsiteX20" fmla="*/ 577580 w 1407178"/>
                <a:gd name="connsiteY20" fmla="*/ 227469 h 1407178"/>
                <a:gd name="connsiteX21" fmla="*/ 627198 w 1407178"/>
                <a:gd name="connsiteY21" fmla="*/ 16392 h 1407178"/>
                <a:gd name="connsiteX22" fmla="*/ 779980 w 1407178"/>
                <a:gd name="connsiteY22" fmla="*/ 16392 h 1407178"/>
                <a:gd name="connsiteX23" fmla="*/ 829598 w 1407178"/>
                <a:gd name="connsiteY23" fmla="*/ 227469 h 1407178"/>
                <a:gd name="connsiteX24" fmla="*/ 1052917 w 1407178"/>
                <a:gd name="connsiteY24" fmla="*/ 356402 h 14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178" h="1407178">
                  <a:moveTo>
                    <a:pt x="905726" y="355950"/>
                  </a:moveTo>
                  <a:lnTo>
                    <a:pt x="1056237" y="262732"/>
                  </a:lnTo>
                  <a:lnTo>
                    <a:pt x="1144446" y="350941"/>
                  </a:lnTo>
                  <a:lnTo>
                    <a:pt x="1051228" y="501453"/>
                  </a:lnTo>
                  <a:cubicBezTo>
                    <a:pt x="1087131" y="563201"/>
                    <a:pt x="1105940" y="633398"/>
                    <a:pt x="1105721" y="704826"/>
                  </a:cubicBezTo>
                  <a:lnTo>
                    <a:pt x="1261706" y="788562"/>
                  </a:lnTo>
                  <a:lnTo>
                    <a:pt x="1229420" y="909058"/>
                  </a:lnTo>
                  <a:lnTo>
                    <a:pt x="1052464" y="903585"/>
                  </a:lnTo>
                  <a:cubicBezTo>
                    <a:pt x="1016940" y="965552"/>
                    <a:pt x="965552" y="1016940"/>
                    <a:pt x="903585" y="1052464"/>
                  </a:cubicBezTo>
                  <a:lnTo>
                    <a:pt x="909058" y="1229420"/>
                  </a:lnTo>
                  <a:lnTo>
                    <a:pt x="788563" y="1261707"/>
                  </a:lnTo>
                  <a:lnTo>
                    <a:pt x="704825" y="1105721"/>
                  </a:lnTo>
                  <a:cubicBezTo>
                    <a:pt x="633398" y="1105941"/>
                    <a:pt x="563200" y="1087132"/>
                    <a:pt x="501452" y="1051228"/>
                  </a:cubicBezTo>
                  <a:lnTo>
                    <a:pt x="350941" y="1144446"/>
                  </a:lnTo>
                  <a:lnTo>
                    <a:pt x="262732" y="1056237"/>
                  </a:lnTo>
                  <a:lnTo>
                    <a:pt x="355950" y="905725"/>
                  </a:lnTo>
                  <a:cubicBezTo>
                    <a:pt x="320047" y="843977"/>
                    <a:pt x="301238" y="773780"/>
                    <a:pt x="301457" y="702352"/>
                  </a:cubicBezTo>
                  <a:lnTo>
                    <a:pt x="145472" y="618616"/>
                  </a:lnTo>
                  <a:lnTo>
                    <a:pt x="177758" y="498120"/>
                  </a:lnTo>
                  <a:lnTo>
                    <a:pt x="354714" y="503593"/>
                  </a:lnTo>
                  <a:cubicBezTo>
                    <a:pt x="390238" y="441626"/>
                    <a:pt x="441626" y="390238"/>
                    <a:pt x="503593" y="354714"/>
                  </a:cubicBezTo>
                  <a:lnTo>
                    <a:pt x="498120" y="177758"/>
                  </a:lnTo>
                  <a:lnTo>
                    <a:pt x="618615" y="145471"/>
                  </a:lnTo>
                  <a:lnTo>
                    <a:pt x="702353" y="301457"/>
                  </a:lnTo>
                  <a:cubicBezTo>
                    <a:pt x="773780" y="301237"/>
                    <a:pt x="843978" y="320046"/>
                    <a:pt x="905726" y="355950"/>
                  </a:cubicBezTo>
                  <a:close/>
                </a:path>
              </a:pathLst>
            </a:custGeom>
            <a:noFill/>
            <a:ln>
              <a:solidFill>
                <a:schemeClr val="accent6">
                  <a:lumMod val="75000"/>
                </a:schemeClr>
              </a:solidFill>
            </a:ln>
          </p:spPr>
          <p:style>
            <a:lnRef idx="2">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txBody>
            <a:bodyPr spcFirstLastPara="0" vert="horz" wrap="square" lIns="497244" tIns="497244" rIns="497245" bIns="497245" numCol="1" spcCol="1270" anchor="ctr" anchorCtr="0">
              <a:noAutofit/>
            </a:bodyPr>
            <a:lstStyle/>
            <a:p>
              <a:pPr marL="0" lvl="0" indent="0" algn="ctr" defTabSz="1066800">
                <a:lnSpc>
                  <a:spcPct val="90000"/>
                </a:lnSpc>
                <a:spcBef>
                  <a:spcPct val="0"/>
                </a:spcBef>
                <a:spcAft>
                  <a:spcPct val="35000"/>
                </a:spcAft>
                <a:buNone/>
              </a:pPr>
              <a:endParaRPr lang="en-US" sz="2400" kern="1200" baseline="-25000" dirty="0">
                <a:solidFill>
                  <a:schemeClr val="accent6"/>
                </a:solidFill>
              </a:endParaRPr>
            </a:p>
          </p:txBody>
        </p:sp>
        <p:sp>
          <p:nvSpPr>
            <p:cNvPr id="8" name="Arrow: Circular 7">
              <a:extLst>
                <a:ext uri="{FF2B5EF4-FFF2-40B4-BE49-F238E27FC236}">
                  <a16:creationId xmlns:a16="http://schemas.microsoft.com/office/drawing/2014/main" id="{E449421B-17D9-4007-A183-0F2F35908940}"/>
                </a:ext>
              </a:extLst>
            </p:cNvPr>
            <p:cNvSpPr/>
            <p:nvPr/>
          </p:nvSpPr>
          <p:spPr>
            <a:xfrm>
              <a:off x="6377501" y="2056017"/>
              <a:ext cx="2527704" cy="2527704"/>
            </a:xfrm>
            <a:prstGeom prst="circularArrow">
              <a:avLst>
                <a:gd name="adj1" fmla="val 4688"/>
                <a:gd name="adj2" fmla="val 299029"/>
                <a:gd name="adj3" fmla="val 2499943"/>
                <a:gd name="adj4" fmla="val 15896677"/>
                <a:gd name="adj5" fmla="val 5469"/>
              </a:avLst>
            </a:pr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baseline="-25000" dirty="0"/>
            </a:p>
          </p:txBody>
        </p:sp>
        <p:sp>
          <p:nvSpPr>
            <p:cNvPr id="9" name="Shape 8">
              <a:extLst>
                <a:ext uri="{FF2B5EF4-FFF2-40B4-BE49-F238E27FC236}">
                  <a16:creationId xmlns:a16="http://schemas.microsoft.com/office/drawing/2014/main" id="{77537BBD-A3F2-4BC4-8F6F-BD112C1ED1A9}"/>
                </a:ext>
              </a:extLst>
            </p:cNvPr>
            <p:cNvSpPr/>
            <p:nvPr/>
          </p:nvSpPr>
          <p:spPr>
            <a:xfrm>
              <a:off x="5132559" y="1568371"/>
              <a:ext cx="1836535" cy="1836535"/>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p:spPr>
          <p:style>
            <a:lnRef idx="0">
              <a:schemeClr val="lt1">
                <a:hueOff val="0"/>
                <a:satOff val="0"/>
                <a:lumOff val="0"/>
                <a:alphaOff val="0"/>
              </a:schemeClr>
            </a:lnRef>
            <a:fillRef idx="1">
              <a:schemeClr val="accent5">
                <a:hueOff val="9002498"/>
                <a:satOff val="-8109"/>
                <a:lumOff val="-5392"/>
                <a:alphaOff val="0"/>
              </a:schemeClr>
            </a:fillRef>
            <a:effectRef idx="0">
              <a:schemeClr val="accent5">
                <a:hueOff val="9002498"/>
                <a:satOff val="-8109"/>
                <a:lumOff val="-5392"/>
                <a:alphaOff val="0"/>
              </a:schemeClr>
            </a:effectRef>
            <a:fontRef idx="minor">
              <a:schemeClr val="lt1"/>
            </a:fontRef>
          </p:style>
        </p:sp>
        <p:sp>
          <p:nvSpPr>
            <p:cNvPr id="10" name="Arrow: Circular 9">
              <a:extLst>
                <a:ext uri="{FF2B5EF4-FFF2-40B4-BE49-F238E27FC236}">
                  <a16:creationId xmlns:a16="http://schemas.microsoft.com/office/drawing/2014/main" id="{C297E9D8-AD0E-498E-B3B9-BFFF154FCD76}"/>
                </a:ext>
              </a:extLst>
            </p:cNvPr>
            <p:cNvSpPr/>
            <p:nvPr/>
          </p:nvSpPr>
          <p:spPr>
            <a:xfrm>
              <a:off x="5865828" y="587094"/>
              <a:ext cx="1980154" cy="1980154"/>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sp>
      </p:grpSp>
      <p:sp>
        <p:nvSpPr>
          <p:cNvPr id="11" name="Text Placeholder 1">
            <a:extLst>
              <a:ext uri="{FF2B5EF4-FFF2-40B4-BE49-F238E27FC236}">
                <a16:creationId xmlns:a16="http://schemas.microsoft.com/office/drawing/2014/main" id="{B2973E8D-4992-441F-9A27-155AF88CEF10}"/>
              </a:ext>
            </a:extLst>
          </p:cNvPr>
          <p:cNvSpPr txBox="1">
            <a:spLocks/>
          </p:cNvSpPr>
          <p:nvPr/>
        </p:nvSpPr>
        <p:spPr>
          <a:xfrm>
            <a:off x="276551" y="118786"/>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tx2"/>
                </a:solidFill>
              </a:rPr>
              <a:t>Why OCLC’s “work on Works” is in synch with BIBFRAME</a:t>
            </a:r>
          </a:p>
        </p:txBody>
      </p:sp>
      <p:sp>
        <p:nvSpPr>
          <p:cNvPr id="2" name="TextBox 1">
            <a:extLst>
              <a:ext uri="{FF2B5EF4-FFF2-40B4-BE49-F238E27FC236}">
                <a16:creationId xmlns:a16="http://schemas.microsoft.com/office/drawing/2014/main" id="{20015603-1C38-4B49-B0C4-14E7A4DBD40E}"/>
              </a:ext>
            </a:extLst>
          </p:cNvPr>
          <p:cNvSpPr txBox="1"/>
          <p:nvPr/>
        </p:nvSpPr>
        <p:spPr>
          <a:xfrm>
            <a:off x="854110" y="19926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39F4A32F-B288-45AC-AEF5-B42500D3976A}"/>
              </a:ext>
            </a:extLst>
          </p:cNvPr>
          <p:cNvSpPr txBox="1"/>
          <p:nvPr/>
        </p:nvSpPr>
        <p:spPr>
          <a:xfrm>
            <a:off x="1155560" y="2459386"/>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ED42FB7-FF3B-4D7A-BBB6-F236EC075924}"/>
              </a:ext>
            </a:extLst>
          </p:cNvPr>
          <p:cNvSpPr txBox="1"/>
          <p:nvPr/>
        </p:nvSpPr>
        <p:spPr>
          <a:xfrm>
            <a:off x="69463" y="1461950"/>
            <a:ext cx="6547922"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We’re describing the same things.</a:t>
            </a:r>
          </a:p>
          <a:p>
            <a:endParaRPr lang="en-US" sz="2400" dirty="0"/>
          </a:p>
          <a:p>
            <a:pPr marL="457200" indent="-457200">
              <a:buFont typeface="Arial" panose="020B0604020202020204" pitchFamily="34" charset="0"/>
              <a:buChar char="•"/>
            </a:pPr>
            <a:r>
              <a:rPr lang="en-US" sz="2400" dirty="0"/>
              <a:t>Our goal is to discover evidence for standards, not propose new ones.</a:t>
            </a:r>
          </a:p>
          <a:p>
            <a:endParaRPr lang="en-US" sz="2400" dirty="0"/>
          </a:p>
          <a:p>
            <a:pPr marL="457200" indent="-457200">
              <a:buFont typeface="Arial" panose="020B0604020202020204" pitchFamily="34" charset="0"/>
              <a:buChar char="•"/>
            </a:pPr>
            <a:r>
              <a:rPr lang="en-US" sz="2400" dirty="0"/>
              <a:t>We agree that Works are fundamentally important in the domain of library resource description.</a:t>
            </a:r>
          </a:p>
        </p:txBody>
      </p:sp>
    </p:spTree>
    <p:extLst>
      <p:ext uri="{BB962C8B-B14F-4D97-AF65-F5344CB8AC3E}">
        <p14:creationId xmlns:p14="http://schemas.microsoft.com/office/powerpoint/2010/main" val="91741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Jean Godby</a:t>
            </a:r>
          </a:p>
        </p:txBody>
      </p:sp>
      <p:sp>
        <p:nvSpPr>
          <p:cNvPr id="6" name="Text Placeholder 5"/>
          <p:cNvSpPr>
            <a:spLocks noGrp="1"/>
          </p:cNvSpPr>
          <p:nvPr>
            <p:ph type="body" sz="quarter" idx="12"/>
          </p:nvPr>
        </p:nvSpPr>
        <p:spPr/>
        <p:txBody>
          <a:bodyPr/>
          <a:lstStyle/>
          <a:p>
            <a:r>
              <a:rPr lang="en-US" dirty="0"/>
              <a:t>OCLC Membership and Research</a:t>
            </a:r>
          </a:p>
        </p:txBody>
      </p:sp>
      <p:sp>
        <p:nvSpPr>
          <p:cNvPr id="7" name="Text Placeholder 6"/>
          <p:cNvSpPr>
            <a:spLocks noGrp="1"/>
          </p:cNvSpPr>
          <p:nvPr>
            <p:ph type="body" sz="quarter" idx="13"/>
          </p:nvPr>
        </p:nvSpPr>
        <p:spPr/>
        <p:txBody>
          <a:bodyPr>
            <a:normAutofit/>
          </a:bodyPr>
          <a:lstStyle/>
          <a:p>
            <a:r>
              <a:rPr lang="en-US" dirty="0">
                <a:hlinkClick r:id="rId2"/>
              </a:rPr>
              <a:t>godby@oclc.org</a:t>
            </a:r>
            <a:endParaRPr lang="en-US" dirty="0"/>
          </a:p>
          <a:p>
            <a:endParaRPr lang="en-US" dirty="0"/>
          </a:p>
        </p:txBody>
      </p:sp>
    </p:spTree>
    <p:extLst>
      <p:ext uri="{BB962C8B-B14F-4D97-AF65-F5344CB8AC3E}">
        <p14:creationId xmlns:p14="http://schemas.microsoft.com/office/powerpoint/2010/main" val="11082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23BFC-8FF4-46F8-87EA-1B4DF2FBF613}"/>
              </a:ext>
            </a:extLst>
          </p:cNvPr>
          <p:cNvSpPr>
            <a:spLocks noGrp="1"/>
          </p:cNvSpPr>
          <p:nvPr>
            <p:ph type="body" sz="quarter" idx="13"/>
          </p:nvPr>
        </p:nvSpPr>
        <p:spPr/>
        <p:txBody>
          <a:bodyPr/>
          <a:lstStyle/>
          <a:p>
            <a:r>
              <a:rPr lang="en-US" dirty="0"/>
              <a:t>For more information</a:t>
            </a:r>
          </a:p>
        </p:txBody>
      </p:sp>
      <p:sp>
        <p:nvSpPr>
          <p:cNvPr id="3" name="Text Placeholder 2">
            <a:extLst>
              <a:ext uri="{FF2B5EF4-FFF2-40B4-BE49-F238E27FC236}">
                <a16:creationId xmlns:a16="http://schemas.microsoft.com/office/drawing/2014/main" id="{EFB057F1-FA1F-4B4F-A053-8420DEF65FD4}"/>
              </a:ext>
            </a:extLst>
          </p:cNvPr>
          <p:cNvSpPr>
            <a:spLocks noGrp="1"/>
          </p:cNvSpPr>
          <p:nvPr>
            <p:ph type="body" sz="quarter" idx="12"/>
          </p:nvPr>
        </p:nvSpPr>
        <p:spPr/>
        <p:txBody>
          <a:bodyPr/>
          <a:lstStyle/>
          <a:p>
            <a:r>
              <a:rPr lang="en-US" sz="2000" dirty="0"/>
              <a:t>Jean Godby. 2016. A Division of Labor. In </a:t>
            </a:r>
            <a:r>
              <a:rPr lang="en-US" sz="2000" i="1" dirty="0"/>
              <a:t>Linked Data for Cultural Heritage</a:t>
            </a:r>
            <a:r>
              <a:rPr lang="en-US" sz="2000" dirty="0"/>
              <a:t> (Ed Jones and Michele </a:t>
            </a:r>
            <a:r>
              <a:rPr lang="en-US" sz="2000" dirty="0" err="1"/>
              <a:t>Seikel</a:t>
            </a:r>
            <a:r>
              <a:rPr lang="en-US" sz="2000" dirty="0"/>
              <a:t>, </a:t>
            </a:r>
            <a:r>
              <a:rPr lang="en-US" sz="2000" dirty="0" err="1"/>
              <a:t>eds</a:t>
            </a:r>
            <a:r>
              <a:rPr lang="en-US" sz="2000" dirty="0"/>
              <a:t>). ALCTS monograph. </a:t>
            </a:r>
            <a:endParaRPr lang="en-US" sz="2000" dirty="0">
              <a:hlinkClick r:id="rId3"/>
            </a:endParaRPr>
          </a:p>
          <a:p>
            <a:r>
              <a:rPr lang="en-US" sz="2000" dirty="0">
                <a:hlinkClick r:id="rId3"/>
              </a:rPr>
              <a:t>PCC SCS/LDAC Task Group on the Work Entity</a:t>
            </a:r>
            <a:r>
              <a:rPr lang="en-US" sz="2000" dirty="0"/>
              <a:t>.</a:t>
            </a:r>
          </a:p>
          <a:p>
            <a:r>
              <a:rPr lang="en-US" sz="2000" dirty="0">
                <a:hlinkClick r:id="rId4"/>
              </a:rPr>
              <a:t>PCC Task Group on URIs in MARC</a:t>
            </a:r>
            <a:r>
              <a:rPr lang="en-US" sz="2000" dirty="0"/>
              <a:t>.</a:t>
            </a:r>
          </a:p>
          <a:p>
            <a:r>
              <a:rPr lang="en-US" sz="2000" dirty="0"/>
              <a:t>Karen Smith-Yoshimura. 2017. Representing Translations as Linked Data. OCLC Linked Data Roundtable. ALA Annual.</a:t>
            </a:r>
          </a:p>
          <a:p>
            <a:r>
              <a:rPr lang="en-US" sz="2000" dirty="0"/>
              <a:t>Roy Tennant and Jean Godby. 2017, </a:t>
            </a:r>
            <a:r>
              <a:rPr lang="en-US" sz="2000" dirty="0">
                <a:hlinkClick r:id="rId5"/>
              </a:rPr>
              <a:t>OCLC’s Work on Works</a:t>
            </a:r>
            <a:r>
              <a:rPr lang="en-US" sz="2000" dirty="0"/>
              <a:t>. ALA Midwinter.</a:t>
            </a:r>
          </a:p>
          <a:p>
            <a:r>
              <a:rPr lang="en-US" sz="2000" dirty="0" err="1">
                <a:hlinkClick r:id="rId6"/>
              </a:rPr>
              <a:t>WorldCat</a:t>
            </a:r>
            <a:r>
              <a:rPr lang="en-US" sz="2000" dirty="0">
                <a:hlinkClick r:id="rId6"/>
              </a:rPr>
              <a:t> Cookbook Finder</a:t>
            </a:r>
            <a:r>
              <a:rPr lang="en-US" sz="2000" dirty="0"/>
              <a:t>. </a:t>
            </a:r>
          </a:p>
          <a:p>
            <a:pPr marL="0" indent="0">
              <a:buNone/>
            </a:pPr>
            <a:endParaRPr lang="en-US" dirty="0"/>
          </a:p>
        </p:txBody>
      </p:sp>
    </p:spTree>
    <p:extLst>
      <p:ext uri="{BB962C8B-B14F-4D97-AF65-F5344CB8AC3E}">
        <p14:creationId xmlns:p14="http://schemas.microsoft.com/office/powerpoint/2010/main" val="38511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54E5F2-AC07-4A71-B39E-69F0854CFCA1}"/>
              </a:ext>
            </a:extLst>
          </p:cNvPr>
          <p:cNvSpPr/>
          <p:nvPr/>
        </p:nvSpPr>
        <p:spPr>
          <a:xfrm>
            <a:off x="276551" y="805228"/>
            <a:ext cx="5443285" cy="3778493"/>
          </a:xfrm>
          <a:prstGeom prst="rect">
            <a:avLst/>
          </a:prstGeom>
        </p:spPr>
        <p:txBody>
          <a:bodyPr wrap="square">
            <a:spAutoFit/>
          </a:bodyPr>
          <a:lstStyle/>
          <a:p>
            <a:r>
              <a:rPr lang="en-US" sz="2400" dirty="0"/>
              <a:t>OCLC’s linked-data models reflect what can be discovered in aggregations of data converted from MARC. </a:t>
            </a:r>
          </a:p>
          <a:p>
            <a:endParaRPr lang="en-US" sz="2400" dirty="0"/>
          </a:p>
          <a:p>
            <a:r>
              <a:rPr lang="en-US" sz="2400" dirty="0"/>
              <a:t>This outcome is congruent with BIBFRAME and other efforts in the library community to specify a future in which library data is more machine-understandable than it is today.</a:t>
            </a:r>
          </a:p>
        </p:txBody>
      </p:sp>
      <p:grpSp>
        <p:nvGrpSpPr>
          <p:cNvPr id="4" name="Group 3">
            <a:extLst>
              <a:ext uri="{FF2B5EF4-FFF2-40B4-BE49-F238E27FC236}">
                <a16:creationId xmlns:a16="http://schemas.microsoft.com/office/drawing/2014/main" id="{8291E310-D368-4B44-948A-91A55EF8A11D}"/>
              </a:ext>
            </a:extLst>
          </p:cNvPr>
          <p:cNvGrpSpPr/>
          <p:nvPr/>
        </p:nvGrpSpPr>
        <p:grpSpPr>
          <a:xfrm>
            <a:off x="5082753" y="696161"/>
            <a:ext cx="3772646" cy="3996627"/>
            <a:chOff x="5132559" y="587094"/>
            <a:chExt cx="3772646" cy="3996627"/>
          </a:xfrm>
        </p:grpSpPr>
        <p:sp>
          <p:nvSpPr>
            <p:cNvPr id="5" name="Freeform: Shape 4">
              <a:extLst>
                <a:ext uri="{FF2B5EF4-FFF2-40B4-BE49-F238E27FC236}">
                  <a16:creationId xmlns:a16="http://schemas.microsoft.com/office/drawing/2014/main" id="{BC2A743C-2CE6-4FAE-A7F9-790C60AAAA7A}"/>
                </a:ext>
              </a:extLst>
            </p:cNvPr>
            <p:cNvSpPr/>
            <p:nvPr/>
          </p:nvSpPr>
          <p:spPr>
            <a:xfrm>
              <a:off x="6535863" y="2350319"/>
              <a:ext cx="1974768" cy="1974768"/>
            </a:xfrm>
            <a:custGeom>
              <a:avLst/>
              <a:gdLst>
                <a:gd name="connsiteX0" fmla="*/ 1401699 w 1974768"/>
                <a:gd name="connsiteY0" fmla="*/ 314854 h 1974768"/>
                <a:gd name="connsiteX1" fmla="*/ 1555304 w 1974768"/>
                <a:gd name="connsiteY1" fmla="*/ 185957 h 1974768"/>
                <a:gd name="connsiteX2" fmla="*/ 1678017 w 1974768"/>
                <a:gd name="connsiteY2" fmla="*/ 288925 h 1974768"/>
                <a:gd name="connsiteX3" fmla="*/ 1577752 w 1974768"/>
                <a:gd name="connsiteY3" fmla="*/ 462580 h 1974768"/>
                <a:gd name="connsiteX4" fmla="*/ 1737062 w 1974768"/>
                <a:gd name="connsiteY4" fmla="*/ 738512 h 1974768"/>
                <a:gd name="connsiteX5" fmla="*/ 1937584 w 1974768"/>
                <a:gd name="connsiteY5" fmla="*/ 738507 h 1974768"/>
                <a:gd name="connsiteX6" fmla="*/ 1965401 w 1974768"/>
                <a:gd name="connsiteY6" fmla="*/ 896264 h 1974768"/>
                <a:gd name="connsiteX7" fmla="*/ 1776969 w 1974768"/>
                <a:gd name="connsiteY7" fmla="*/ 964842 h 1974768"/>
                <a:gd name="connsiteX8" fmla="*/ 1721641 w 1974768"/>
                <a:gd name="connsiteY8" fmla="*/ 1278621 h 1974768"/>
                <a:gd name="connsiteX9" fmla="*/ 1875254 w 1974768"/>
                <a:gd name="connsiteY9" fmla="*/ 1407510 h 1974768"/>
                <a:gd name="connsiteX10" fmla="*/ 1795159 w 1974768"/>
                <a:gd name="connsiteY10" fmla="*/ 1546239 h 1974768"/>
                <a:gd name="connsiteX11" fmla="*/ 1606731 w 1974768"/>
                <a:gd name="connsiteY11" fmla="*/ 1477652 h 1974768"/>
                <a:gd name="connsiteX12" fmla="*/ 1362654 w 1974768"/>
                <a:gd name="connsiteY12" fmla="*/ 1682457 h 1974768"/>
                <a:gd name="connsiteX13" fmla="*/ 1397480 w 1974768"/>
                <a:gd name="connsiteY13" fmla="*/ 1879931 h 1974768"/>
                <a:gd name="connsiteX14" fmla="*/ 1246950 w 1974768"/>
                <a:gd name="connsiteY14" fmla="*/ 1934720 h 1974768"/>
                <a:gd name="connsiteX15" fmla="*/ 1146694 w 1974768"/>
                <a:gd name="connsiteY15" fmla="*/ 1761060 h 1974768"/>
                <a:gd name="connsiteX16" fmla="*/ 828075 w 1974768"/>
                <a:gd name="connsiteY16" fmla="*/ 1761060 h 1974768"/>
                <a:gd name="connsiteX17" fmla="*/ 727818 w 1974768"/>
                <a:gd name="connsiteY17" fmla="*/ 1934720 h 1974768"/>
                <a:gd name="connsiteX18" fmla="*/ 577288 w 1974768"/>
                <a:gd name="connsiteY18" fmla="*/ 1879931 h 1974768"/>
                <a:gd name="connsiteX19" fmla="*/ 612113 w 1974768"/>
                <a:gd name="connsiteY19" fmla="*/ 1682456 h 1974768"/>
                <a:gd name="connsiteX20" fmla="*/ 368036 w 1974768"/>
                <a:gd name="connsiteY20" fmla="*/ 1477651 h 1974768"/>
                <a:gd name="connsiteX21" fmla="*/ 179609 w 1974768"/>
                <a:gd name="connsiteY21" fmla="*/ 1546239 h 1974768"/>
                <a:gd name="connsiteX22" fmla="*/ 99514 w 1974768"/>
                <a:gd name="connsiteY22" fmla="*/ 1407510 h 1974768"/>
                <a:gd name="connsiteX23" fmla="*/ 253126 w 1974768"/>
                <a:gd name="connsiteY23" fmla="*/ 1278621 h 1974768"/>
                <a:gd name="connsiteX24" fmla="*/ 197798 w 1974768"/>
                <a:gd name="connsiteY24" fmla="*/ 964842 h 1974768"/>
                <a:gd name="connsiteX25" fmla="*/ 9367 w 1974768"/>
                <a:gd name="connsiteY25" fmla="*/ 896264 h 1974768"/>
                <a:gd name="connsiteX26" fmla="*/ 37184 w 1974768"/>
                <a:gd name="connsiteY26" fmla="*/ 738507 h 1974768"/>
                <a:gd name="connsiteX27" fmla="*/ 237706 w 1974768"/>
                <a:gd name="connsiteY27" fmla="*/ 738513 h 1974768"/>
                <a:gd name="connsiteX28" fmla="*/ 397016 w 1974768"/>
                <a:gd name="connsiteY28" fmla="*/ 462581 h 1974768"/>
                <a:gd name="connsiteX29" fmla="*/ 296751 w 1974768"/>
                <a:gd name="connsiteY29" fmla="*/ 288925 h 1974768"/>
                <a:gd name="connsiteX30" fmla="*/ 419464 w 1974768"/>
                <a:gd name="connsiteY30" fmla="*/ 185957 h 1974768"/>
                <a:gd name="connsiteX31" fmla="*/ 573069 w 1974768"/>
                <a:gd name="connsiteY31" fmla="*/ 314854 h 1974768"/>
                <a:gd name="connsiteX32" fmla="*/ 872473 w 1974768"/>
                <a:gd name="connsiteY32" fmla="*/ 205880 h 1974768"/>
                <a:gd name="connsiteX33" fmla="*/ 907289 w 1974768"/>
                <a:gd name="connsiteY33" fmla="*/ 8403 h 1974768"/>
                <a:gd name="connsiteX34" fmla="*/ 1067479 w 1974768"/>
                <a:gd name="connsiteY34" fmla="*/ 8403 h 1974768"/>
                <a:gd name="connsiteX35" fmla="*/ 1102294 w 1974768"/>
                <a:gd name="connsiteY35" fmla="*/ 205880 h 1974768"/>
                <a:gd name="connsiteX36" fmla="*/ 1401698 w 1974768"/>
                <a:gd name="connsiteY36" fmla="*/ 314854 h 1974768"/>
                <a:gd name="connsiteX37" fmla="*/ 1401699 w 1974768"/>
                <a:gd name="connsiteY37" fmla="*/ 314854 h 19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4768" h="1974768">
                  <a:moveTo>
                    <a:pt x="1401699" y="314854"/>
                  </a:moveTo>
                  <a:lnTo>
                    <a:pt x="1555304" y="185957"/>
                  </a:lnTo>
                  <a:lnTo>
                    <a:pt x="1678017" y="288925"/>
                  </a:lnTo>
                  <a:lnTo>
                    <a:pt x="1577752" y="462580"/>
                  </a:lnTo>
                  <a:cubicBezTo>
                    <a:pt x="1649047" y="542782"/>
                    <a:pt x="1703252" y="636669"/>
                    <a:pt x="1737062" y="738512"/>
                  </a:cubicBezTo>
                  <a:lnTo>
                    <a:pt x="1937584" y="738507"/>
                  </a:lnTo>
                  <a:lnTo>
                    <a:pt x="1965401" y="896264"/>
                  </a:lnTo>
                  <a:lnTo>
                    <a:pt x="1776969" y="964842"/>
                  </a:lnTo>
                  <a:cubicBezTo>
                    <a:pt x="1780031" y="1072107"/>
                    <a:pt x="1761206" y="1178872"/>
                    <a:pt x="1721641" y="1278621"/>
                  </a:cubicBezTo>
                  <a:lnTo>
                    <a:pt x="1875254" y="1407510"/>
                  </a:lnTo>
                  <a:lnTo>
                    <a:pt x="1795159" y="1546239"/>
                  </a:lnTo>
                  <a:lnTo>
                    <a:pt x="1606731" y="1477652"/>
                  </a:lnTo>
                  <a:cubicBezTo>
                    <a:pt x="1540128" y="1561790"/>
                    <a:pt x="1457080" y="1631476"/>
                    <a:pt x="1362654" y="1682457"/>
                  </a:cubicBezTo>
                  <a:lnTo>
                    <a:pt x="1397480" y="1879931"/>
                  </a:lnTo>
                  <a:lnTo>
                    <a:pt x="1246950" y="1934720"/>
                  </a:lnTo>
                  <a:lnTo>
                    <a:pt x="1146694" y="1761060"/>
                  </a:lnTo>
                  <a:cubicBezTo>
                    <a:pt x="1041590" y="1782702"/>
                    <a:pt x="933179" y="1782702"/>
                    <a:pt x="828075" y="1761060"/>
                  </a:cubicBezTo>
                  <a:lnTo>
                    <a:pt x="727818" y="1934720"/>
                  </a:lnTo>
                  <a:lnTo>
                    <a:pt x="577288" y="1879931"/>
                  </a:lnTo>
                  <a:lnTo>
                    <a:pt x="612113" y="1682456"/>
                  </a:lnTo>
                  <a:cubicBezTo>
                    <a:pt x="517687" y="1631475"/>
                    <a:pt x="434639" y="1561790"/>
                    <a:pt x="368036" y="1477651"/>
                  </a:cubicBezTo>
                  <a:lnTo>
                    <a:pt x="179609" y="1546239"/>
                  </a:lnTo>
                  <a:lnTo>
                    <a:pt x="99514" y="1407510"/>
                  </a:lnTo>
                  <a:lnTo>
                    <a:pt x="253126" y="1278621"/>
                  </a:lnTo>
                  <a:cubicBezTo>
                    <a:pt x="213561" y="1178872"/>
                    <a:pt x="194736" y="1072108"/>
                    <a:pt x="197798" y="964842"/>
                  </a:cubicBezTo>
                  <a:lnTo>
                    <a:pt x="9367" y="896264"/>
                  </a:lnTo>
                  <a:lnTo>
                    <a:pt x="37184" y="738507"/>
                  </a:lnTo>
                  <a:lnTo>
                    <a:pt x="237706" y="738513"/>
                  </a:lnTo>
                  <a:cubicBezTo>
                    <a:pt x="271515" y="636669"/>
                    <a:pt x="325721" y="542782"/>
                    <a:pt x="397016" y="462581"/>
                  </a:cubicBezTo>
                  <a:lnTo>
                    <a:pt x="296751" y="288925"/>
                  </a:lnTo>
                  <a:lnTo>
                    <a:pt x="419464" y="185957"/>
                  </a:lnTo>
                  <a:lnTo>
                    <a:pt x="573069" y="314854"/>
                  </a:lnTo>
                  <a:cubicBezTo>
                    <a:pt x="664432" y="258569"/>
                    <a:pt x="766306" y="221490"/>
                    <a:pt x="872473" y="205880"/>
                  </a:cubicBezTo>
                  <a:lnTo>
                    <a:pt x="907289" y="8403"/>
                  </a:lnTo>
                  <a:lnTo>
                    <a:pt x="1067479" y="8403"/>
                  </a:lnTo>
                  <a:lnTo>
                    <a:pt x="1102294" y="205880"/>
                  </a:lnTo>
                  <a:cubicBezTo>
                    <a:pt x="1208461" y="221491"/>
                    <a:pt x="1310335" y="258569"/>
                    <a:pt x="1401698" y="314854"/>
                  </a:cubicBezTo>
                  <a:lnTo>
                    <a:pt x="1401699" y="314854"/>
                  </a:lnTo>
                  <a:close/>
                </a:path>
              </a:pathLst>
            </a:custGeom>
            <a:solidFill>
              <a:schemeClr val="accent5">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1466" tIns="507030" rIns="441466" bIns="541566"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rgbClr val="E87820"/>
                </a:solidFill>
              </a:endParaRPr>
            </a:p>
          </p:txBody>
        </p:sp>
        <p:sp>
          <p:nvSpPr>
            <p:cNvPr id="6" name="Freeform: Shape 5">
              <a:extLst>
                <a:ext uri="{FF2B5EF4-FFF2-40B4-BE49-F238E27FC236}">
                  <a16:creationId xmlns:a16="http://schemas.microsoft.com/office/drawing/2014/main" id="{197E5575-0D46-4654-AB7A-12C01AB91170}"/>
                </a:ext>
              </a:extLst>
            </p:cNvPr>
            <p:cNvSpPr/>
            <p:nvPr/>
          </p:nvSpPr>
          <p:spPr>
            <a:xfrm>
              <a:off x="5386907" y="1883555"/>
              <a:ext cx="1436195" cy="1436195"/>
            </a:xfrm>
            <a:custGeom>
              <a:avLst/>
              <a:gdLst>
                <a:gd name="connsiteX0" fmla="*/ 1074629 w 1436195"/>
                <a:gd name="connsiteY0" fmla="*/ 363752 h 1436195"/>
                <a:gd name="connsiteX1" fmla="*/ 1286516 w 1436195"/>
                <a:gd name="connsiteY1" fmla="*/ 299893 h 1436195"/>
                <a:gd name="connsiteX2" fmla="*/ 1364483 w 1436195"/>
                <a:gd name="connsiteY2" fmla="*/ 434935 h 1436195"/>
                <a:gd name="connsiteX3" fmla="*/ 1203236 w 1436195"/>
                <a:gd name="connsiteY3" fmla="*/ 586505 h 1436195"/>
                <a:gd name="connsiteX4" fmla="*/ 1203236 w 1436195"/>
                <a:gd name="connsiteY4" fmla="*/ 849689 h 1436195"/>
                <a:gd name="connsiteX5" fmla="*/ 1364483 w 1436195"/>
                <a:gd name="connsiteY5" fmla="*/ 1001260 h 1436195"/>
                <a:gd name="connsiteX6" fmla="*/ 1286516 w 1436195"/>
                <a:gd name="connsiteY6" fmla="*/ 1136302 h 1436195"/>
                <a:gd name="connsiteX7" fmla="*/ 1074629 w 1436195"/>
                <a:gd name="connsiteY7" fmla="*/ 1072443 h 1436195"/>
                <a:gd name="connsiteX8" fmla="*/ 846705 w 1436195"/>
                <a:gd name="connsiteY8" fmla="*/ 1204035 h 1436195"/>
                <a:gd name="connsiteX9" fmla="*/ 796064 w 1436195"/>
                <a:gd name="connsiteY9" fmla="*/ 1419465 h 1436195"/>
                <a:gd name="connsiteX10" fmla="*/ 640131 w 1436195"/>
                <a:gd name="connsiteY10" fmla="*/ 1419465 h 1436195"/>
                <a:gd name="connsiteX11" fmla="*/ 589491 w 1436195"/>
                <a:gd name="connsiteY11" fmla="*/ 1204035 h 1436195"/>
                <a:gd name="connsiteX12" fmla="*/ 361567 w 1436195"/>
                <a:gd name="connsiteY12" fmla="*/ 1072443 h 1436195"/>
                <a:gd name="connsiteX13" fmla="*/ 149679 w 1436195"/>
                <a:gd name="connsiteY13" fmla="*/ 1136302 h 1436195"/>
                <a:gd name="connsiteX14" fmla="*/ 71712 w 1436195"/>
                <a:gd name="connsiteY14" fmla="*/ 1001260 h 1436195"/>
                <a:gd name="connsiteX15" fmla="*/ 232959 w 1436195"/>
                <a:gd name="connsiteY15" fmla="*/ 849690 h 1436195"/>
                <a:gd name="connsiteX16" fmla="*/ 232959 w 1436195"/>
                <a:gd name="connsiteY16" fmla="*/ 586506 h 1436195"/>
                <a:gd name="connsiteX17" fmla="*/ 71712 w 1436195"/>
                <a:gd name="connsiteY17" fmla="*/ 434935 h 1436195"/>
                <a:gd name="connsiteX18" fmla="*/ 149679 w 1436195"/>
                <a:gd name="connsiteY18" fmla="*/ 299893 h 1436195"/>
                <a:gd name="connsiteX19" fmla="*/ 361566 w 1436195"/>
                <a:gd name="connsiteY19" fmla="*/ 363752 h 1436195"/>
                <a:gd name="connsiteX20" fmla="*/ 589490 w 1436195"/>
                <a:gd name="connsiteY20" fmla="*/ 232160 h 1436195"/>
                <a:gd name="connsiteX21" fmla="*/ 640131 w 1436195"/>
                <a:gd name="connsiteY21" fmla="*/ 16730 h 1436195"/>
                <a:gd name="connsiteX22" fmla="*/ 796064 w 1436195"/>
                <a:gd name="connsiteY22" fmla="*/ 16730 h 1436195"/>
                <a:gd name="connsiteX23" fmla="*/ 846704 w 1436195"/>
                <a:gd name="connsiteY23" fmla="*/ 232160 h 1436195"/>
                <a:gd name="connsiteX24" fmla="*/ 1074628 w 1436195"/>
                <a:gd name="connsiteY24" fmla="*/ 363752 h 1436195"/>
                <a:gd name="connsiteX25" fmla="*/ 1074629 w 1436195"/>
                <a:gd name="connsiteY25" fmla="*/ 363752 h 14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6195" h="1436195">
                  <a:moveTo>
                    <a:pt x="1074629" y="363752"/>
                  </a:moveTo>
                  <a:lnTo>
                    <a:pt x="1286516" y="299893"/>
                  </a:lnTo>
                  <a:lnTo>
                    <a:pt x="1364483" y="434935"/>
                  </a:lnTo>
                  <a:lnTo>
                    <a:pt x="1203236" y="586505"/>
                  </a:lnTo>
                  <a:cubicBezTo>
                    <a:pt x="1226610" y="672676"/>
                    <a:pt x="1226610" y="763518"/>
                    <a:pt x="1203236" y="849689"/>
                  </a:cubicBezTo>
                  <a:lnTo>
                    <a:pt x="1364483" y="1001260"/>
                  </a:lnTo>
                  <a:lnTo>
                    <a:pt x="1286516" y="1136302"/>
                  </a:lnTo>
                  <a:lnTo>
                    <a:pt x="1074629" y="1072443"/>
                  </a:lnTo>
                  <a:cubicBezTo>
                    <a:pt x="1011689" y="1135771"/>
                    <a:pt x="933018" y="1181192"/>
                    <a:pt x="846705" y="1204035"/>
                  </a:cubicBezTo>
                  <a:lnTo>
                    <a:pt x="796064" y="1419465"/>
                  </a:lnTo>
                  <a:lnTo>
                    <a:pt x="640131" y="1419465"/>
                  </a:lnTo>
                  <a:lnTo>
                    <a:pt x="589491" y="1204035"/>
                  </a:lnTo>
                  <a:cubicBezTo>
                    <a:pt x="503178" y="1181192"/>
                    <a:pt x="424506" y="1135771"/>
                    <a:pt x="361567" y="1072443"/>
                  </a:cubicBezTo>
                  <a:lnTo>
                    <a:pt x="149679" y="1136302"/>
                  </a:lnTo>
                  <a:lnTo>
                    <a:pt x="71712" y="1001260"/>
                  </a:lnTo>
                  <a:lnTo>
                    <a:pt x="232959" y="849690"/>
                  </a:lnTo>
                  <a:cubicBezTo>
                    <a:pt x="209585" y="763519"/>
                    <a:pt x="209585" y="672677"/>
                    <a:pt x="232959" y="586506"/>
                  </a:cubicBezTo>
                  <a:lnTo>
                    <a:pt x="71712" y="434935"/>
                  </a:lnTo>
                  <a:lnTo>
                    <a:pt x="149679" y="299893"/>
                  </a:lnTo>
                  <a:lnTo>
                    <a:pt x="361566" y="363752"/>
                  </a:lnTo>
                  <a:cubicBezTo>
                    <a:pt x="424506" y="300424"/>
                    <a:pt x="503177" y="255003"/>
                    <a:pt x="589490" y="232160"/>
                  </a:cubicBezTo>
                  <a:lnTo>
                    <a:pt x="640131" y="16730"/>
                  </a:lnTo>
                  <a:lnTo>
                    <a:pt x="796064" y="16730"/>
                  </a:lnTo>
                  <a:lnTo>
                    <a:pt x="846704" y="232160"/>
                  </a:lnTo>
                  <a:cubicBezTo>
                    <a:pt x="933017" y="255003"/>
                    <a:pt x="1011689" y="300424"/>
                    <a:pt x="1074628" y="363752"/>
                  </a:cubicBezTo>
                  <a:lnTo>
                    <a:pt x="1074629" y="363752"/>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5">
                <a:hueOff val="9002498"/>
                <a:satOff val="-8109"/>
                <a:lumOff val="-5392"/>
                <a:alphaOff val="0"/>
              </a:schemeClr>
            </a:effectRef>
            <a:fontRef idx="minor">
              <a:schemeClr val="lt1"/>
            </a:fontRef>
          </p:style>
          <p:txBody>
            <a:bodyPr spcFirstLastPara="0" vert="horz" wrap="square" lIns="388236" tIns="390422" rIns="388236" bIns="390422"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chemeClr val="accent1">
                    <a:lumMod val="60000"/>
                    <a:lumOff val="40000"/>
                  </a:schemeClr>
                </a:solidFill>
              </a:endParaRPr>
            </a:p>
          </p:txBody>
        </p:sp>
        <p:sp>
          <p:nvSpPr>
            <p:cNvPr id="7" name="Freeform: Shape 6">
              <a:extLst>
                <a:ext uri="{FF2B5EF4-FFF2-40B4-BE49-F238E27FC236}">
                  <a16:creationId xmlns:a16="http://schemas.microsoft.com/office/drawing/2014/main" id="{F582738E-F23E-4C83-A196-AF75B489CF16}"/>
                </a:ext>
              </a:extLst>
            </p:cNvPr>
            <p:cNvSpPr/>
            <p:nvPr/>
          </p:nvSpPr>
          <p:spPr>
            <a:xfrm>
              <a:off x="6008032" y="734598"/>
              <a:ext cx="1723436" cy="1723436"/>
            </a:xfrm>
            <a:custGeom>
              <a:avLst/>
              <a:gdLst>
                <a:gd name="connsiteX0" fmla="*/ 1052917 w 1407178"/>
                <a:gd name="connsiteY0" fmla="*/ 356402 h 1407178"/>
                <a:gd name="connsiteX1" fmla="*/ 1260523 w 1407178"/>
                <a:gd name="connsiteY1" fmla="*/ 293834 h 1407178"/>
                <a:gd name="connsiteX2" fmla="*/ 1336914 w 1407178"/>
                <a:gd name="connsiteY2" fmla="*/ 426148 h 1407178"/>
                <a:gd name="connsiteX3" fmla="*/ 1178925 w 1407178"/>
                <a:gd name="connsiteY3" fmla="*/ 574656 h 1407178"/>
                <a:gd name="connsiteX4" fmla="*/ 1178925 w 1407178"/>
                <a:gd name="connsiteY4" fmla="*/ 832523 h 1407178"/>
                <a:gd name="connsiteX5" fmla="*/ 1336914 w 1407178"/>
                <a:gd name="connsiteY5" fmla="*/ 981030 h 1407178"/>
                <a:gd name="connsiteX6" fmla="*/ 1260523 w 1407178"/>
                <a:gd name="connsiteY6" fmla="*/ 1113344 h 1407178"/>
                <a:gd name="connsiteX7" fmla="*/ 1052917 w 1407178"/>
                <a:gd name="connsiteY7" fmla="*/ 1050776 h 1407178"/>
                <a:gd name="connsiteX8" fmla="*/ 829598 w 1407178"/>
                <a:gd name="connsiteY8" fmla="*/ 1179709 h 1407178"/>
                <a:gd name="connsiteX9" fmla="*/ 779980 w 1407178"/>
                <a:gd name="connsiteY9" fmla="*/ 1390786 h 1407178"/>
                <a:gd name="connsiteX10" fmla="*/ 627198 w 1407178"/>
                <a:gd name="connsiteY10" fmla="*/ 1390786 h 1407178"/>
                <a:gd name="connsiteX11" fmla="*/ 577580 w 1407178"/>
                <a:gd name="connsiteY11" fmla="*/ 1179709 h 1407178"/>
                <a:gd name="connsiteX12" fmla="*/ 354261 w 1407178"/>
                <a:gd name="connsiteY12" fmla="*/ 1050776 h 1407178"/>
                <a:gd name="connsiteX13" fmla="*/ 146655 w 1407178"/>
                <a:gd name="connsiteY13" fmla="*/ 1113344 h 1407178"/>
                <a:gd name="connsiteX14" fmla="*/ 70264 w 1407178"/>
                <a:gd name="connsiteY14" fmla="*/ 981030 h 1407178"/>
                <a:gd name="connsiteX15" fmla="*/ 228253 w 1407178"/>
                <a:gd name="connsiteY15" fmla="*/ 832522 h 1407178"/>
                <a:gd name="connsiteX16" fmla="*/ 228253 w 1407178"/>
                <a:gd name="connsiteY16" fmla="*/ 574655 h 1407178"/>
                <a:gd name="connsiteX17" fmla="*/ 70264 w 1407178"/>
                <a:gd name="connsiteY17" fmla="*/ 426148 h 1407178"/>
                <a:gd name="connsiteX18" fmla="*/ 146655 w 1407178"/>
                <a:gd name="connsiteY18" fmla="*/ 293834 h 1407178"/>
                <a:gd name="connsiteX19" fmla="*/ 354261 w 1407178"/>
                <a:gd name="connsiteY19" fmla="*/ 356402 h 1407178"/>
                <a:gd name="connsiteX20" fmla="*/ 577580 w 1407178"/>
                <a:gd name="connsiteY20" fmla="*/ 227469 h 1407178"/>
                <a:gd name="connsiteX21" fmla="*/ 627198 w 1407178"/>
                <a:gd name="connsiteY21" fmla="*/ 16392 h 1407178"/>
                <a:gd name="connsiteX22" fmla="*/ 779980 w 1407178"/>
                <a:gd name="connsiteY22" fmla="*/ 16392 h 1407178"/>
                <a:gd name="connsiteX23" fmla="*/ 829598 w 1407178"/>
                <a:gd name="connsiteY23" fmla="*/ 227469 h 1407178"/>
                <a:gd name="connsiteX24" fmla="*/ 1052917 w 1407178"/>
                <a:gd name="connsiteY24" fmla="*/ 356402 h 14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178" h="1407178">
                  <a:moveTo>
                    <a:pt x="905726" y="355950"/>
                  </a:moveTo>
                  <a:lnTo>
                    <a:pt x="1056237" y="262732"/>
                  </a:lnTo>
                  <a:lnTo>
                    <a:pt x="1144446" y="350941"/>
                  </a:lnTo>
                  <a:lnTo>
                    <a:pt x="1051228" y="501453"/>
                  </a:lnTo>
                  <a:cubicBezTo>
                    <a:pt x="1087131" y="563201"/>
                    <a:pt x="1105940" y="633398"/>
                    <a:pt x="1105721" y="704826"/>
                  </a:cubicBezTo>
                  <a:lnTo>
                    <a:pt x="1261706" y="788562"/>
                  </a:lnTo>
                  <a:lnTo>
                    <a:pt x="1229420" y="909058"/>
                  </a:lnTo>
                  <a:lnTo>
                    <a:pt x="1052464" y="903585"/>
                  </a:lnTo>
                  <a:cubicBezTo>
                    <a:pt x="1016940" y="965552"/>
                    <a:pt x="965552" y="1016940"/>
                    <a:pt x="903585" y="1052464"/>
                  </a:cubicBezTo>
                  <a:lnTo>
                    <a:pt x="909058" y="1229420"/>
                  </a:lnTo>
                  <a:lnTo>
                    <a:pt x="788563" y="1261707"/>
                  </a:lnTo>
                  <a:lnTo>
                    <a:pt x="704825" y="1105721"/>
                  </a:lnTo>
                  <a:cubicBezTo>
                    <a:pt x="633398" y="1105941"/>
                    <a:pt x="563200" y="1087132"/>
                    <a:pt x="501452" y="1051228"/>
                  </a:cubicBezTo>
                  <a:lnTo>
                    <a:pt x="350941" y="1144446"/>
                  </a:lnTo>
                  <a:lnTo>
                    <a:pt x="262732" y="1056237"/>
                  </a:lnTo>
                  <a:lnTo>
                    <a:pt x="355950" y="905725"/>
                  </a:lnTo>
                  <a:cubicBezTo>
                    <a:pt x="320047" y="843977"/>
                    <a:pt x="301238" y="773780"/>
                    <a:pt x="301457" y="702352"/>
                  </a:cubicBezTo>
                  <a:lnTo>
                    <a:pt x="145472" y="618616"/>
                  </a:lnTo>
                  <a:lnTo>
                    <a:pt x="177758" y="498120"/>
                  </a:lnTo>
                  <a:lnTo>
                    <a:pt x="354714" y="503593"/>
                  </a:lnTo>
                  <a:cubicBezTo>
                    <a:pt x="390238" y="441626"/>
                    <a:pt x="441626" y="390238"/>
                    <a:pt x="503593" y="354714"/>
                  </a:cubicBezTo>
                  <a:lnTo>
                    <a:pt x="498120" y="177758"/>
                  </a:lnTo>
                  <a:lnTo>
                    <a:pt x="618615" y="145471"/>
                  </a:lnTo>
                  <a:lnTo>
                    <a:pt x="702353" y="301457"/>
                  </a:lnTo>
                  <a:cubicBezTo>
                    <a:pt x="773780" y="301237"/>
                    <a:pt x="843978" y="320046"/>
                    <a:pt x="905726" y="355950"/>
                  </a:cubicBezTo>
                  <a:close/>
                </a:path>
              </a:pathLst>
            </a:custGeom>
          </p:spPr>
          <p:style>
            <a:lnRef idx="2">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txBody>
            <a:bodyPr spcFirstLastPara="0" vert="horz" wrap="square" lIns="497244" tIns="497244" rIns="497245" bIns="497245"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accent6"/>
                </a:solidFill>
              </a:endParaRPr>
            </a:p>
          </p:txBody>
        </p:sp>
        <p:sp>
          <p:nvSpPr>
            <p:cNvPr id="8" name="Arrow: Circular 7">
              <a:extLst>
                <a:ext uri="{FF2B5EF4-FFF2-40B4-BE49-F238E27FC236}">
                  <a16:creationId xmlns:a16="http://schemas.microsoft.com/office/drawing/2014/main" id="{E449421B-17D9-4007-A183-0F2F35908940}"/>
                </a:ext>
              </a:extLst>
            </p:cNvPr>
            <p:cNvSpPr/>
            <p:nvPr/>
          </p:nvSpPr>
          <p:spPr>
            <a:xfrm>
              <a:off x="6377501" y="2056017"/>
              <a:ext cx="2527704" cy="2527704"/>
            </a:xfrm>
            <a:prstGeom prst="circularArrow">
              <a:avLst>
                <a:gd name="adj1" fmla="val 4688"/>
                <a:gd name="adj2" fmla="val 299029"/>
                <a:gd name="adj3" fmla="val 2499943"/>
                <a:gd name="adj4" fmla="val 15896677"/>
                <a:gd name="adj5" fmla="val 5469"/>
              </a:avLst>
            </a:pr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9" name="Shape 8">
              <a:extLst>
                <a:ext uri="{FF2B5EF4-FFF2-40B4-BE49-F238E27FC236}">
                  <a16:creationId xmlns:a16="http://schemas.microsoft.com/office/drawing/2014/main" id="{77537BBD-A3F2-4BC4-8F6F-BD112C1ED1A9}"/>
                </a:ext>
              </a:extLst>
            </p:cNvPr>
            <p:cNvSpPr/>
            <p:nvPr/>
          </p:nvSpPr>
          <p:spPr>
            <a:xfrm>
              <a:off x="5132559" y="1568371"/>
              <a:ext cx="1836535" cy="1836535"/>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p:spPr>
          <p:style>
            <a:lnRef idx="0">
              <a:schemeClr val="lt1">
                <a:hueOff val="0"/>
                <a:satOff val="0"/>
                <a:lumOff val="0"/>
                <a:alphaOff val="0"/>
              </a:schemeClr>
            </a:lnRef>
            <a:fillRef idx="1">
              <a:schemeClr val="accent5">
                <a:hueOff val="9002498"/>
                <a:satOff val="-8109"/>
                <a:lumOff val="-5392"/>
                <a:alphaOff val="0"/>
              </a:schemeClr>
            </a:fillRef>
            <a:effectRef idx="0">
              <a:schemeClr val="accent5">
                <a:hueOff val="9002498"/>
                <a:satOff val="-8109"/>
                <a:lumOff val="-5392"/>
                <a:alphaOff val="0"/>
              </a:schemeClr>
            </a:effectRef>
            <a:fontRef idx="minor">
              <a:schemeClr val="lt1"/>
            </a:fontRef>
          </p:style>
        </p:sp>
        <p:sp>
          <p:nvSpPr>
            <p:cNvPr id="10" name="Arrow: Circular 9">
              <a:extLst>
                <a:ext uri="{FF2B5EF4-FFF2-40B4-BE49-F238E27FC236}">
                  <a16:creationId xmlns:a16="http://schemas.microsoft.com/office/drawing/2014/main" id="{C297E9D8-AD0E-498E-B3B9-BFFF154FCD76}"/>
                </a:ext>
              </a:extLst>
            </p:cNvPr>
            <p:cNvSpPr/>
            <p:nvPr/>
          </p:nvSpPr>
          <p:spPr>
            <a:xfrm>
              <a:off x="5865828" y="587094"/>
              <a:ext cx="1980154" cy="1980154"/>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sp>
      </p:grpSp>
      <p:sp>
        <p:nvSpPr>
          <p:cNvPr id="11" name="Text Placeholder 1">
            <a:extLst>
              <a:ext uri="{FF2B5EF4-FFF2-40B4-BE49-F238E27FC236}">
                <a16:creationId xmlns:a16="http://schemas.microsoft.com/office/drawing/2014/main" id="{B2973E8D-4992-441F-9A27-155AF88CEF10}"/>
              </a:ext>
            </a:extLst>
          </p:cNvPr>
          <p:cNvSpPr txBox="1">
            <a:spLocks/>
          </p:cNvSpPr>
          <p:nvPr/>
        </p:nvSpPr>
        <p:spPr>
          <a:xfrm>
            <a:off x="276551" y="118786"/>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tx2"/>
                </a:solidFill>
              </a:rPr>
              <a:t>One highlight….</a:t>
            </a:r>
          </a:p>
        </p:txBody>
      </p:sp>
    </p:spTree>
    <p:extLst>
      <p:ext uri="{BB962C8B-B14F-4D97-AF65-F5344CB8AC3E}">
        <p14:creationId xmlns:p14="http://schemas.microsoft.com/office/powerpoint/2010/main" val="31573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31772-E163-4ABA-A7DE-956257C50FA2}"/>
              </a:ext>
            </a:extLst>
          </p:cNvPr>
          <p:cNvSpPr/>
          <p:nvPr/>
        </p:nvSpPr>
        <p:spPr>
          <a:xfrm>
            <a:off x="3275029" y="314216"/>
            <a:ext cx="2679091" cy="3879194"/>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DF136E-8F45-4319-94E0-7460D27B0D24}"/>
              </a:ext>
            </a:extLst>
          </p:cNvPr>
          <p:cNvSpPr/>
          <p:nvPr/>
        </p:nvSpPr>
        <p:spPr>
          <a:xfrm>
            <a:off x="209935" y="1762787"/>
            <a:ext cx="2971799" cy="243062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BDFD142-2CE2-46F5-BBE3-971323807CDA}"/>
              </a:ext>
            </a:extLst>
          </p:cNvPr>
          <p:cNvSpPr/>
          <p:nvPr/>
        </p:nvSpPr>
        <p:spPr>
          <a:xfrm>
            <a:off x="209935" y="314217"/>
            <a:ext cx="2971799" cy="208774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53D54A-6380-44B0-B0E3-B421CFAEE4E3}"/>
              </a:ext>
            </a:extLst>
          </p:cNvPr>
          <p:cNvSpPr/>
          <p:nvPr/>
        </p:nvSpPr>
        <p:spPr>
          <a:xfrm>
            <a:off x="716703" y="434416"/>
            <a:ext cx="1940769" cy="914400"/>
          </a:xfrm>
          <a:prstGeom prst="rect">
            <a:avLst/>
          </a:prstGeom>
          <a:solidFill>
            <a:schemeClr val="tx2">
              <a:lumMod val="60000"/>
              <a:lumOff val="40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MARC Uniform Title Record cluster</a:t>
            </a:r>
          </a:p>
        </p:txBody>
      </p:sp>
      <p:sp>
        <p:nvSpPr>
          <p:cNvPr id="6" name="Rectangle 5">
            <a:extLst>
              <a:ext uri="{FF2B5EF4-FFF2-40B4-BE49-F238E27FC236}">
                <a16:creationId xmlns:a16="http://schemas.microsoft.com/office/drawing/2014/main" id="{BEFA9413-8379-4424-9322-124C8E1B861D}"/>
              </a:ext>
            </a:extLst>
          </p:cNvPr>
          <p:cNvSpPr/>
          <p:nvPr/>
        </p:nvSpPr>
        <p:spPr>
          <a:xfrm>
            <a:off x="3938720" y="552517"/>
            <a:ext cx="1642189" cy="569168"/>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Work</a:t>
            </a:r>
          </a:p>
        </p:txBody>
      </p:sp>
      <p:sp>
        <p:nvSpPr>
          <p:cNvPr id="7" name="Rectangle 6">
            <a:extLst>
              <a:ext uri="{FF2B5EF4-FFF2-40B4-BE49-F238E27FC236}">
                <a16:creationId xmlns:a16="http://schemas.microsoft.com/office/drawing/2014/main" id="{F4C715DF-AB10-4644-AE07-69C93DE1C6EA}"/>
              </a:ext>
            </a:extLst>
          </p:cNvPr>
          <p:cNvSpPr/>
          <p:nvPr/>
        </p:nvSpPr>
        <p:spPr>
          <a:xfrm>
            <a:off x="522507" y="2677201"/>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records</a:t>
            </a:r>
          </a:p>
        </p:txBody>
      </p:sp>
      <p:sp>
        <p:nvSpPr>
          <p:cNvPr id="8" name="Rectangle 7">
            <a:extLst>
              <a:ext uri="{FF2B5EF4-FFF2-40B4-BE49-F238E27FC236}">
                <a16:creationId xmlns:a16="http://schemas.microsoft.com/office/drawing/2014/main" id="{33D3F634-4BA7-43EC-8D8E-7BCEB37BCF85}"/>
              </a:ext>
            </a:extLst>
          </p:cNvPr>
          <p:cNvSpPr/>
          <p:nvPr/>
        </p:nvSpPr>
        <p:spPr>
          <a:xfrm>
            <a:off x="727779" y="2845150"/>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87854C-8E23-4405-8908-4F0D8713D1F1}"/>
              </a:ext>
            </a:extLst>
          </p:cNvPr>
          <p:cNvSpPr/>
          <p:nvPr/>
        </p:nvSpPr>
        <p:spPr>
          <a:xfrm>
            <a:off x="6047415" y="314217"/>
            <a:ext cx="2886649" cy="3879194"/>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FFF20A-C239-4D02-AE3B-879DFEE5D240}"/>
              </a:ext>
            </a:extLst>
          </p:cNvPr>
          <p:cNvSpPr/>
          <p:nvPr/>
        </p:nvSpPr>
        <p:spPr>
          <a:xfrm>
            <a:off x="7234621" y="459053"/>
            <a:ext cx="1315628" cy="134261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lumMod val="25000"/>
                  </a:schemeClr>
                </a:solidFill>
              </a:rPr>
              <a:t>VIAF</a:t>
            </a:r>
          </a:p>
        </p:txBody>
      </p:sp>
      <p:sp>
        <p:nvSpPr>
          <p:cNvPr id="11" name="Rectangle 10">
            <a:extLst>
              <a:ext uri="{FF2B5EF4-FFF2-40B4-BE49-F238E27FC236}">
                <a16:creationId xmlns:a16="http://schemas.microsoft.com/office/drawing/2014/main" id="{F76F551C-3D26-4ED2-9126-91E119BCDB5B}"/>
              </a:ext>
            </a:extLst>
          </p:cNvPr>
          <p:cNvSpPr/>
          <p:nvPr/>
        </p:nvSpPr>
        <p:spPr>
          <a:xfrm>
            <a:off x="6536080" y="3574349"/>
            <a:ext cx="2238740" cy="472347"/>
          </a:xfrm>
          <a:prstGeom prst="rect">
            <a:avLst/>
          </a:prstGeom>
          <a:solidFill>
            <a:schemeClr val="bg1">
              <a:lumMod val="65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t>WorldCat</a:t>
            </a:r>
            <a:r>
              <a:rPr lang="en-US" b="1" dirty="0"/>
              <a:t> Works</a:t>
            </a:r>
          </a:p>
        </p:txBody>
      </p:sp>
      <p:sp>
        <p:nvSpPr>
          <p:cNvPr id="12" name="Rectangle 11">
            <a:extLst>
              <a:ext uri="{FF2B5EF4-FFF2-40B4-BE49-F238E27FC236}">
                <a16:creationId xmlns:a16="http://schemas.microsoft.com/office/drawing/2014/main" id="{12461DDC-FB33-44F2-9ADC-E3647E7F967C}"/>
              </a:ext>
            </a:extLst>
          </p:cNvPr>
          <p:cNvSpPr/>
          <p:nvPr/>
        </p:nvSpPr>
        <p:spPr>
          <a:xfrm>
            <a:off x="6269535" y="2838090"/>
            <a:ext cx="2598580" cy="469373"/>
          </a:xfrm>
          <a:prstGeom prst="rect">
            <a:avLst/>
          </a:prstGeom>
          <a:solidFill>
            <a:schemeClr val="bg1">
              <a:lumMod val="65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Research prototypes</a:t>
            </a:r>
          </a:p>
        </p:txBody>
      </p:sp>
      <p:sp>
        <p:nvSpPr>
          <p:cNvPr id="13" name="Rectangle 12">
            <a:extLst>
              <a:ext uri="{FF2B5EF4-FFF2-40B4-BE49-F238E27FC236}">
                <a16:creationId xmlns:a16="http://schemas.microsoft.com/office/drawing/2014/main" id="{64222BC5-AF77-46AE-89AA-2D320018E3A7}"/>
              </a:ext>
            </a:extLst>
          </p:cNvPr>
          <p:cNvSpPr/>
          <p:nvPr/>
        </p:nvSpPr>
        <p:spPr>
          <a:xfrm>
            <a:off x="3942189" y="1187804"/>
            <a:ext cx="1642189" cy="634482"/>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Expression</a:t>
            </a:r>
          </a:p>
        </p:txBody>
      </p:sp>
      <p:sp>
        <p:nvSpPr>
          <p:cNvPr id="14" name="Rectangle 13">
            <a:extLst>
              <a:ext uri="{FF2B5EF4-FFF2-40B4-BE49-F238E27FC236}">
                <a16:creationId xmlns:a16="http://schemas.microsoft.com/office/drawing/2014/main" id="{F0173CD9-67D0-4239-BB5C-CC486457B611}"/>
              </a:ext>
            </a:extLst>
          </p:cNvPr>
          <p:cNvSpPr/>
          <p:nvPr/>
        </p:nvSpPr>
        <p:spPr>
          <a:xfrm>
            <a:off x="299720" y="1449059"/>
            <a:ext cx="2737065" cy="952899"/>
          </a:xfrm>
          <a:prstGeom prst="rect">
            <a:avLst/>
          </a:prstGeom>
          <a:solidFill>
            <a:schemeClr val="tx2">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“Extended Relationship” (</a:t>
            </a:r>
            <a:r>
              <a:rPr lang="en-US" b="1" dirty="0" err="1"/>
              <a:t>xR</a:t>
            </a:r>
            <a:r>
              <a:rPr lang="en-US" b="1" dirty="0"/>
              <a:t>) record</a:t>
            </a:r>
          </a:p>
        </p:txBody>
      </p:sp>
      <p:sp>
        <p:nvSpPr>
          <p:cNvPr id="15" name="Right Brace 14">
            <a:extLst>
              <a:ext uri="{FF2B5EF4-FFF2-40B4-BE49-F238E27FC236}">
                <a16:creationId xmlns:a16="http://schemas.microsoft.com/office/drawing/2014/main" id="{92A8AFE3-314F-4D2C-A54C-D4595D1A95C8}"/>
              </a:ext>
            </a:extLst>
          </p:cNvPr>
          <p:cNvSpPr/>
          <p:nvPr/>
        </p:nvSpPr>
        <p:spPr>
          <a:xfrm>
            <a:off x="3076465" y="629740"/>
            <a:ext cx="423883" cy="1382082"/>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FA0FAE6-CF31-46E9-B0F5-265F1145CA96}"/>
              </a:ext>
            </a:extLst>
          </p:cNvPr>
          <p:cNvSpPr/>
          <p:nvPr/>
        </p:nvSpPr>
        <p:spPr>
          <a:xfrm>
            <a:off x="5879642" y="569977"/>
            <a:ext cx="449575" cy="1235653"/>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81C90589-0398-4DB5-B31B-E9011B254D9B}"/>
              </a:ext>
            </a:extLst>
          </p:cNvPr>
          <p:cNvCxnSpPr/>
          <p:nvPr/>
        </p:nvCxnSpPr>
        <p:spPr>
          <a:xfrm flipV="1">
            <a:off x="2869155" y="3168242"/>
            <a:ext cx="893439" cy="264725"/>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9345A0FC-43FB-4133-92D0-B00AF02233D7}"/>
              </a:ext>
            </a:extLst>
          </p:cNvPr>
          <p:cNvCxnSpPr>
            <a:cxnSpLocks/>
            <a:stCxn id="30" idx="7"/>
          </p:cNvCxnSpPr>
          <p:nvPr/>
        </p:nvCxnSpPr>
        <p:spPr>
          <a:xfrm rot="5400000" flipH="1" flipV="1">
            <a:off x="5557359" y="1896575"/>
            <a:ext cx="434870" cy="1149347"/>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D87B01CB-B390-4AFA-8785-697AABB086A6}"/>
              </a:ext>
            </a:extLst>
          </p:cNvPr>
          <p:cNvCxnSpPr>
            <a:cxnSpLocks/>
            <a:stCxn id="30" idx="6"/>
            <a:endCxn id="12" idx="1"/>
          </p:cNvCxnSpPr>
          <p:nvPr/>
        </p:nvCxnSpPr>
        <p:spPr>
          <a:xfrm flipV="1">
            <a:off x="5446762" y="3072777"/>
            <a:ext cx="822773" cy="156095"/>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8D9373C1-4FC2-4388-8285-4C07911FC0A5}"/>
              </a:ext>
            </a:extLst>
          </p:cNvPr>
          <p:cNvCxnSpPr>
            <a:cxnSpLocks/>
          </p:cNvCxnSpPr>
          <p:nvPr/>
        </p:nvCxnSpPr>
        <p:spPr>
          <a:xfrm>
            <a:off x="5446762" y="3360446"/>
            <a:ext cx="1089318" cy="452973"/>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7E7E22D-BA23-4050-8497-14C20EBF43E2}"/>
              </a:ext>
            </a:extLst>
          </p:cNvPr>
          <p:cNvSpPr txBox="1"/>
          <p:nvPr/>
        </p:nvSpPr>
        <p:spPr>
          <a:xfrm>
            <a:off x="116640" y="4173521"/>
            <a:ext cx="821059"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Inputs</a:t>
            </a:r>
          </a:p>
        </p:txBody>
      </p:sp>
      <p:sp>
        <p:nvSpPr>
          <p:cNvPr id="22" name="TextBox 21">
            <a:extLst>
              <a:ext uri="{FF2B5EF4-FFF2-40B4-BE49-F238E27FC236}">
                <a16:creationId xmlns:a16="http://schemas.microsoft.com/office/drawing/2014/main" id="{AA8B1468-0F15-49FB-A5FD-1B0CB4D075BF}"/>
              </a:ext>
            </a:extLst>
          </p:cNvPr>
          <p:cNvSpPr txBox="1"/>
          <p:nvPr/>
        </p:nvSpPr>
        <p:spPr>
          <a:xfrm>
            <a:off x="3181734" y="4173521"/>
            <a:ext cx="1689886"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Model outputs</a:t>
            </a:r>
          </a:p>
        </p:txBody>
      </p:sp>
      <p:sp>
        <p:nvSpPr>
          <p:cNvPr id="23" name="TextBox 22">
            <a:extLst>
              <a:ext uri="{FF2B5EF4-FFF2-40B4-BE49-F238E27FC236}">
                <a16:creationId xmlns:a16="http://schemas.microsoft.com/office/drawing/2014/main" id="{EF4A3050-AD58-420D-8B93-129718ED2581}"/>
              </a:ext>
            </a:extLst>
          </p:cNvPr>
          <p:cNvSpPr txBox="1"/>
          <p:nvPr/>
        </p:nvSpPr>
        <p:spPr>
          <a:xfrm>
            <a:off x="6039264" y="4201513"/>
            <a:ext cx="1694695"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Visible outputs</a:t>
            </a:r>
          </a:p>
        </p:txBody>
      </p:sp>
      <p:grpSp>
        <p:nvGrpSpPr>
          <p:cNvPr id="24" name="Group 23">
            <a:extLst>
              <a:ext uri="{FF2B5EF4-FFF2-40B4-BE49-F238E27FC236}">
                <a16:creationId xmlns:a16="http://schemas.microsoft.com/office/drawing/2014/main" id="{085AA8C7-F221-46EC-B838-45E20804DF96}"/>
              </a:ext>
            </a:extLst>
          </p:cNvPr>
          <p:cNvGrpSpPr/>
          <p:nvPr/>
        </p:nvGrpSpPr>
        <p:grpSpPr>
          <a:xfrm>
            <a:off x="3730541" y="1840948"/>
            <a:ext cx="1090363" cy="623981"/>
            <a:chOff x="3674556" y="2289516"/>
            <a:chExt cx="1090363" cy="623981"/>
          </a:xfrm>
        </p:grpSpPr>
        <p:cxnSp>
          <p:nvCxnSpPr>
            <p:cNvPr id="25" name="Straight Arrow Connector 24">
              <a:extLst>
                <a:ext uri="{FF2B5EF4-FFF2-40B4-BE49-F238E27FC236}">
                  <a16:creationId xmlns:a16="http://schemas.microsoft.com/office/drawing/2014/main" id="{471C46CB-0126-4D89-8F24-287EBEC4C483}"/>
                </a:ext>
              </a:extLst>
            </p:cNvPr>
            <p:cNvCxnSpPr>
              <a:cxnSpLocks/>
            </p:cNvCxnSpPr>
            <p:nvPr/>
          </p:nvCxnSpPr>
          <p:spPr>
            <a:xfrm flipH="1">
              <a:off x="4703828" y="2289516"/>
              <a:ext cx="3470" cy="623981"/>
            </a:xfrm>
            <a:prstGeom prst="straightConnector1">
              <a:avLst/>
            </a:prstGeom>
            <a:ln w="38100">
              <a:solidFill>
                <a:schemeClr val="accent6">
                  <a:lumMod val="7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DBC2990-0A53-415C-BEB7-A17D14ADB8B9}"/>
                </a:ext>
              </a:extLst>
            </p:cNvPr>
            <p:cNvSpPr txBox="1"/>
            <p:nvPr/>
          </p:nvSpPr>
          <p:spPr>
            <a:xfrm>
              <a:off x="3674556" y="2438435"/>
              <a:ext cx="1090363" cy="400110"/>
            </a:xfrm>
            <a:prstGeom prst="rect">
              <a:avLst/>
            </a:prstGeom>
            <a:noFill/>
          </p:spPr>
          <p:txBody>
            <a:bodyPr wrap="none" rtlCol="0">
              <a:spAutoFit/>
            </a:bodyPr>
            <a:lstStyle/>
            <a:p>
              <a:r>
                <a:rPr lang="en-US" sz="2000" b="1" dirty="0">
                  <a:solidFill>
                    <a:schemeClr val="accent6">
                      <a:lumMod val="75000"/>
                    </a:schemeClr>
                  </a:solidFill>
                </a:rPr>
                <a:t>“same”</a:t>
              </a:r>
            </a:p>
          </p:txBody>
        </p:sp>
      </p:grpSp>
      <p:cxnSp>
        <p:nvCxnSpPr>
          <p:cNvPr id="28" name="Straight Arrow Connector 27">
            <a:extLst>
              <a:ext uri="{FF2B5EF4-FFF2-40B4-BE49-F238E27FC236}">
                <a16:creationId xmlns:a16="http://schemas.microsoft.com/office/drawing/2014/main" id="{98754FC2-D493-46D1-A435-F9CE7B5541F5}"/>
              </a:ext>
            </a:extLst>
          </p:cNvPr>
          <p:cNvCxnSpPr/>
          <p:nvPr/>
        </p:nvCxnSpPr>
        <p:spPr>
          <a:xfrm>
            <a:off x="3582954" y="1320781"/>
            <a:ext cx="281118"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1CE7847-654D-4694-9791-D8112D1924EA}"/>
              </a:ext>
            </a:extLst>
          </p:cNvPr>
          <p:cNvCxnSpPr>
            <a:cxnSpLocks/>
          </p:cNvCxnSpPr>
          <p:nvPr/>
        </p:nvCxnSpPr>
        <p:spPr>
          <a:xfrm>
            <a:off x="6456784" y="1190152"/>
            <a:ext cx="63448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19EE612-DB3D-41D2-AF01-B8865A2026A1}"/>
              </a:ext>
            </a:extLst>
          </p:cNvPr>
          <p:cNvSpPr/>
          <p:nvPr/>
        </p:nvSpPr>
        <p:spPr>
          <a:xfrm>
            <a:off x="3762594" y="2464929"/>
            <a:ext cx="1684168" cy="1527886"/>
          </a:xfrm>
          <a:prstGeom prst="ellipse">
            <a:avLst/>
          </a:prstGeom>
          <a:solidFill>
            <a:schemeClr val="accent5">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Work cluster</a:t>
            </a:r>
          </a:p>
        </p:txBody>
      </p:sp>
      <p:sp>
        <p:nvSpPr>
          <p:cNvPr id="31" name="Rectangle 30">
            <a:extLst>
              <a:ext uri="{FF2B5EF4-FFF2-40B4-BE49-F238E27FC236}">
                <a16:creationId xmlns:a16="http://schemas.microsoft.com/office/drawing/2014/main" id="{AF229068-2A86-4DA5-9261-B9EA0DC1FEB1}"/>
              </a:ext>
            </a:extLst>
          </p:cNvPr>
          <p:cNvSpPr/>
          <p:nvPr/>
        </p:nvSpPr>
        <p:spPr>
          <a:xfrm>
            <a:off x="937717" y="3003767"/>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MARC bibliographic records</a:t>
            </a:r>
          </a:p>
        </p:txBody>
      </p:sp>
      <p:pic>
        <p:nvPicPr>
          <p:cNvPr id="33" name="Picture 32">
            <a:extLst>
              <a:ext uri="{FF2B5EF4-FFF2-40B4-BE49-F238E27FC236}">
                <a16:creationId xmlns:a16="http://schemas.microsoft.com/office/drawing/2014/main" id="{89E85053-5E8C-4C57-83A3-36C83DFCA9A2}"/>
              </a:ext>
            </a:extLst>
          </p:cNvPr>
          <p:cNvPicPr>
            <a:picLocks noChangeAspect="1"/>
          </p:cNvPicPr>
          <p:nvPr/>
        </p:nvPicPr>
        <p:blipFill>
          <a:blip r:embed="rId4"/>
          <a:stretch>
            <a:fillRect/>
          </a:stretch>
        </p:blipFill>
        <p:spPr>
          <a:xfrm>
            <a:off x="6414049" y="1726202"/>
            <a:ext cx="1034993" cy="1015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5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E0DFF-9ABF-4F9E-ABCD-5B051102C9C1}"/>
              </a:ext>
            </a:extLst>
          </p:cNvPr>
          <p:cNvSpPr>
            <a:spLocks noGrp="1"/>
          </p:cNvSpPr>
          <p:nvPr>
            <p:ph type="body" sz="quarter" idx="10"/>
          </p:nvPr>
        </p:nvSpPr>
        <p:spPr/>
        <p:txBody>
          <a:bodyPr/>
          <a:lstStyle/>
          <a:p>
            <a:r>
              <a:rPr lang="en-US" dirty="0"/>
              <a:t>Relationships to </a:t>
            </a:r>
            <a:r>
              <a:rPr lang="en-US" dirty="0" err="1"/>
              <a:t>bibframe</a:t>
            </a:r>
            <a:endParaRPr lang="en-US" dirty="0"/>
          </a:p>
        </p:txBody>
      </p:sp>
      <p:sp>
        <p:nvSpPr>
          <p:cNvPr id="3" name="Text Placeholder 2">
            <a:extLst>
              <a:ext uri="{FF2B5EF4-FFF2-40B4-BE49-F238E27FC236}">
                <a16:creationId xmlns:a16="http://schemas.microsoft.com/office/drawing/2014/main" id="{C5B543C6-A284-4510-A3EC-2DB5DABBB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15063CA-3659-4CC6-999D-480D069E798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594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spTree>
    <p:extLst>
      <p:ext uri="{BB962C8B-B14F-4D97-AF65-F5344CB8AC3E}">
        <p14:creationId xmlns:p14="http://schemas.microsoft.com/office/powerpoint/2010/main" val="266080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pic>
        <p:nvPicPr>
          <p:cNvPr id="6" name="Picture 5">
            <a:extLst>
              <a:ext uri="{FF2B5EF4-FFF2-40B4-BE49-F238E27FC236}">
                <a16:creationId xmlns:a16="http://schemas.microsoft.com/office/drawing/2014/main" id="{FE9E14C2-9383-4245-A815-79361E136313}"/>
              </a:ext>
            </a:extLst>
          </p:cNvPr>
          <p:cNvPicPr>
            <a:picLocks noChangeAspect="1"/>
          </p:cNvPicPr>
          <p:nvPr/>
        </p:nvPicPr>
        <p:blipFill>
          <a:blip r:embed="rId4"/>
          <a:stretch>
            <a:fillRect/>
          </a:stretch>
        </p:blipFill>
        <p:spPr>
          <a:xfrm>
            <a:off x="1661177" y="895740"/>
            <a:ext cx="5319953" cy="424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8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pic>
        <p:nvPicPr>
          <p:cNvPr id="6" name="Picture 5">
            <a:extLst>
              <a:ext uri="{FF2B5EF4-FFF2-40B4-BE49-F238E27FC236}">
                <a16:creationId xmlns:a16="http://schemas.microsoft.com/office/drawing/2014/main" id="{FE9E14C2-9383-4245-A815-79361E136313}"/>
              </a:ext>
            </a:extLst>
          </p:cNvPr>
          <p:cNvPicPr>
            <a:picLocks noChangeAspect="1"/>
          </p:cNvPicPr>
          <p:nvPr/>
        </p:nvPicPr>
        <p:blipFill>
          <a:blip r:embed="rId4"/>
          <a:stretch>
            <a:fillRect/>
          </a:stretch>
        </p:blipFill>
        <p:spPr>
          <a:xfrm>
            <a:off x="1661177" y="895740"/>
            <a:ext cx="5319953" cy="42477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C94121A-4A07-49B9-BDAC-8B4E80897333}"/>
              </a:ext>
            </a:extLst>
          </p:cNvPr>
          <p:cNvPicPr>
            <a:picLocks noChangeAspect="1"/>
          </p:cNvPicPr>
          <p:nvPr/>
        </p:nvPicPr>
        <p:blipFill>
          <a:blip r:embed="rId5"/>
          <a:stretch>
            <a:fillRect/>
          </a:stretch>
        </p:blipFill>
        <p:spPr>
          <a:xfrm>
            <a:off x="4321153" y="1040364"/>
            <a:ext cx="4763193" cy="395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76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61FDA-325C-4ECB-ADC2-73CD594A4821}"/>
              </a:ext>
            </a:extLst>
          </p:cNvPr>
          <p:cNvPicPr>
            <a:picLocks noChangeAspect="1"/>
          </p:cNvPicPr>
          <p:nvPr/>
        </p:nvPicPr>
        <p:blipFill>
          <a:blip r:embed="rId3"/>
          <a:stretch>
            <a:fillRect/>
          </a:stretch>
        </p:blipFill>
        <p:spPr>
          <a:xfrm>
            <a:off x="481810" y="289684"/>
            <a:ext cx="7677810" cy="4955963"/>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D39B0145-D0EE-4027-BD43-3D88CB7A1EF8}"/>
              </a:ext>
            </a:extLst>
          </p:cNvPr>
          <p:cNvSpPr/>
          <p:nvPr/>
        </p:nvSpPr>
        <p:spPr>
          <a:xfrm>
            <a:off x="101632" y="232840"/>
            <a:ext cx="8265639" cy="799056"/>
          </a:xfrm>
          <a:prstGeom prst="round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2F136F9-380B-4800-A390-AB34186F15DC}"/>
              </a:ext>
            </a:extLst>
          </p:cNvPr>
          <p:cNvPicPr>
            <a:picLocks noChangeAspect="1"/>
          </p:cNvPicPr>
          <p:nvPr/>
        </p:nvPicPr>
        <p:blipFill>
          <a:blip r:embed="rId4"/>
          <a:stretch>
            <a:fillRect/>
          </a:stretch>
        </p:blipFill>
        <p:spPr>
          <a:xfrm>
            <a:off x="3490448" y="1361885"/>
            <a:ext cx="4669172" cy="4213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9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e867eb-0ccf-46b3-a8be-678a344b568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E7E988F0-95B4-4FCA-A550-26E1636850FD}">
  <ds:schemaRefs>
    <ds:schemaRef ds:uri="http://www.w3.org/XML/1998/namespace"/>
    <ds:schemaRef ds:uri="6b67d80f-331f-4b51-b18e-81b8c101c29d"/>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32166</TotalTime>
  <Words>2805</Words>
  <Application>Microsoft Office PowerPoint</Application>
  <PresentationFormat>On-screen Show (16:9)</PresentationFormat>
  <Paragraphs>246</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Calibri Light</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Godby,Jean</cp:lastModifiedBy>
  <cp:revision>398</cp:revision>
  <dcterms:created xsi:type="dcterms:W3CDTF">2015-04-17T19:58:50Z</dcterms:created>
  <dcterms:modified xsi:type="dcterms:W3CDTF">2017-06-25T15:24:44Z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