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3" r:id="rId28"/>
    <p:sldId id="282" r:id="rId29"/>
    <p:sldId id="287" r:id="rId30"/>
    <p:sldId id="288" r:id="rId31"/>
    <p:sldId id="284" r:id="rId32"/>
    <p:sldId id="305" r:id="rId33"/>
    <p:sldId id="285" r:id="rId34"/>
    <p:sldId id="290" r:id="rId35"/>
    <p:sldId id="291" r:id="rId36"/>
    <p:sldId id="295" r:id="rId37"/>
    <p:sldId id="292" r:id="rId38"/>
    <p:sldId id="293" r:id="rId39"/>
    <p:sldId id="294" r:id="rId40"/>
    <p:sldId id="303" r:id="rId41"/>
    <p:sldId id="296" r:id="rId42"/>
    <p:sldId id="297" r:id="rId43"/>
    <p:sldId id="299" r:id="rId44"/>
    <p:sldId id="298" r:id="rId45"/>
    <p:sldId id="300" r:id="rId46"/>
    <p:sldId id="302" r:id="rId47"/>
    <p:sldId id="301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/>
  </p:normalViewPr>
  <p:slideViewPr>
    <p:cSldViewPr snapToGrid="0">
      <p:cViewPr>
        <p:scale>
          <a:sx n="87" d="100"/>
          <a:sy n="87" d="100"/>
        </p:scale>
        <p:origin x="-8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34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4E04D-E709-4E5A-ABC2-5CB3B9959352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B2518-25FE-4577-B02C-EAC39FD3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7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9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7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2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4959-7828-4874-9FFE-BD869B07CDD3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5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4959-7828-4874-9FFE-BD869B07CDD3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3659-302C-4C82-A074-46563C6259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38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METS Workshop, DL 2014,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1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mets/wiki/blob/master/wiki%20documents/METS%202.0/METSNextGeneration_vs16April2011.doc?raw=tru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d.loc.gov/vocabulary/preservation/relationshipSubType.html" TargetMode="External"/><Relationship Id="rId2" Type="http://schemas.openxmlformats.org/officeDocument/2006/relationships/hyperlink" Target="http://id.loc.gov/vocabulary/preservation/relationshipType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Content-in-RDF10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media-frags/" TargetMode="External"/><Relationship Id="rId2" Type="http://schemas.openxmlformats.org/officeDocument/2006/relationships/hyperlink" Target="http://www.openannotation.org/spec/core/specific.html#Selector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remis/rdf/v1" TargetMode="External"/><Relationship Id="rId7" Type="http://schemas.openxmlformats.org/officeDocument/2006/relationships/hyperlink" Target="http://www.w3.org/2000/01/rdf-schema" TargetMode="External"/><Relationship Id="rId2" Type="http://schemas.openxmlformats.org/officeDocument/2006/relationships/hyperlink" Target="http://www.loc.gov/METS2/rdf/v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1999/02/22-rdf-syntax-ns" TargetMode="External"/><Relationship Id="rId5" Type="http://schemas.openxmlformats.org/officeDocument/2006/relationships/hyperlink" Target="http://www.w3.org/2011/content" TargetMode="External"/><Relationship Id="rId4" Type="http://schemas.openxmlformats.org/officeDocument/2006/relationships/hyperlink" Target="http://www.w3.org/ns/oa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METS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This is an early-stage proposal for community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Successful Uses of METS (Exchange / Interoperability)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very flexible, loosely defined</a:t>
            </a:r>
          </a:p>
          <a:p>
            <a:pPr lvl="1"/>
            <a:r>
              <a:rPr lang="en-US" dirty="0" smtClean="0"/>
              <a:t>Successful exchange requires external profiles and close cooperation between parties</a:t>
            </a:r>
          </a:p>
          <a:p>
            <a:r>
              <a:rPr lang="en-US" dirty="0" smtClean="0"/>
              <a:t>Linking between sections in a METS document using ID/IDREFS attributes is inconsistently applied</a:t>
            </a:r>
          </a:p>
          <a:p>
            <a:r>
              <a:rPr lang="en-US" dirty="0" smtClean="0"/>
              <a:t>For interoperability with other schema, such as OAI-ORE, much useful information is somewhat buried in various attributes</a:t>
            </a:r>
          </a:p>
          <a:p>
            <a:pPr lvl="1"/>
            <a:r>
              <a:rPr lang="en-US" dirty="0" smtClean="0"/>
              <a:t>Often embedded schema have overlapping properties with METS, such as PREMIS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49" y="5155630"/>
            <a:ext cx="2126423" cy="159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Successful Uses of METS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(Example of Fedora Commons)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Fedora initially opted to use METS as their model for digital objects</a:t>
            </a:r>
          </a:p>
          <a:p>
            <a:pPr lvl="1"/>
            <a:r>
              <a:rPr lang="en-US" dirty="0" smtClean="0"/>
              <a:t>Changes were made to METS to accommodate this (</a:t>
            </a:r>
            <a:r>
              <a:rPr lang="en-US" dirty="0" err="1" smtClean="0"/>
              <a:t>behaviorSec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However, Fedora eventually decided to drop METS and design their own schema (FOXML)</a:t>
            </a:r>
          </a:p>
          <a:p>
            <a:pPr lvl="1"/>
            <a:r>
              <a:rPr lang="en-US" dirty="0" smtClean="0"/>
              <a:t>METS was deemed too complex by Fedora’s users</a:t>
            </a:r>
          </a:p>
          <a:p>
            <a:pPr lvl="1"/>
            <a:r>
              <a:rPr lang="en-US" dirty="0" smtClean="0"/>
              <a:t>METS was not abstract enough and testing indicated that its internal structures and linking mechanisms led to inefficient processing at large-scale</a:t>
            </a:r>
          </a:p>
          <a:p>
            <a:pPr lvl="1"/>
            <a:r>
              <a:rPr lang="en-US" dirty="0" smtClean="0"/>
              <a:t>METS was not flexible enough to quickly respond to changes in the Fedora software or architecture </a:t>
            </a:r>
          </a:p>
          <a:p>
            <a:r>
              <a:rPr lang="en-US" dirty="0" smtClean="0"/>
              <a:t>Even so, Fedora still has some support for METS as an import and exchange format under tightly controlled conditions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80" y="-1"/>
            <a:ext cx="1451020" cy="18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0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Successful Uses of METS </a:t>
            </a:r>
            <a:r>
              <a:rPr lang="en-US" dirty="0" smtClean="0"/>
              <a:t>(Interoperability and METS Profiles)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METS is fundamentally a packaging format and not an exchange/interoperability  format</a:t>
            </a:r>
          </a:p>
          <a:p>
            <a:pPr lvl="1"/>
            <a:r>
              <a:rPr lang="en-US" dirty="0" smtClean="0"/>
              <a:t>Lacks specificity needed for a consistent interpretation of the encoding</a:t>
            </a:r>
          </a:p>
          <a:p>
            <a:pPr lvl="1"/>
            <a:r>
              <a:rPr lang="en-US" dirty="0" smtClean="0"/>
              <a:t>The goals of flexibility</a:t>
            </a:r>
            <a:r>
              <a:rPr lang="en-US" dirty="0"/>
              <a:t>, extensibility, </a:t>
            </a:r>
            <a:r>
              <a:rPr lang="en-US" dirty="0" smtClean="0"/>
              <a:t>modularity, </a:t>
            </a:r>
            <a:r>
              <a:rPr lang="en-US" dirty="0"/>
              <a:t>and </a:t>
            </a:r>
            <a:r>
              <a:rPr lang="en-US" dirty="0" smtClean="0"/>
              <a:t>abstraction can be at odds with the goal of interoperability</a:t>
            </a:r>
          </a:p>
          <a:p>
            <a:pPr lvl="1"/>
            <a:r>
              <a:rPr lang="en-US" dirty="0" smtClean="0"/>
              <a:t>In reality interoperability may not be as important to the community as is widely held</a:t>
            </a:r>
          </a:p>
          <a:p>
            <a:r>
              <a:rPr lang="en-US" dirty="0" smtClean="0"/>
              <a:t>METS Profiles were developed to facilitate interoperability between people, not between systems</a:t>
            </a:r>
          </a:p>
          <a:p>
            <a:pPr lvl="1"/>
            <a:r>
              <a:rPr lang="en-US" dirty="0" smtClean="0"/>
              <a:t>Profiles are monolithic, no easy way to mix and match features between different profiles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0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2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Flexibility versus constraints</a:t>
            </a:r>
          </a:p>
          <a:p>
            <a:pPr lvl="1"/>
            <a:r>
              <a:rPr lang="en-US" dirty="0" smtClean="0"/>
              <a:t>Would a semantic web/linked data approach reduce some of the tension</a:t>
            </a:r>
          </a:p>
          <a:p>
            <a:pPr lvl="1"/>
            <a:r>
              <a:rPr lang="en-US" dirty="0" smtClean="0"/>
              <a:t>A more tightly constrained XML schema with well defined extensibility points</a:t>
            </a:r>
          </a:p>
          <a:p>
            <a:pPr lvl="1"/>
            <a:r>
              <a:rPr lang="en-US" dirty="0" smtClean="0"/>
              <a:t>Provide more formally defined relationships</a:t>
            </a:r>
          </a:p>
          <a:p>
            <a:r>
              <a:rPr lang="en-US" dirty="0" smtClean="0"/>
              <a:t>Improve the use of global identifiers</a:t>
            </a:r>
          </a:p>
          <a:p>
            <a:pPr lvl="1"/>
            <a:r>
              <a:rPr lang="en-US" dirty="0" smtClean="0"/>
              <a:t>Currently many METS elements only have an identity internal to the METS document</a:t>
            </a:r>
          </a:p>
          <a:p>
            <a:pPr lvl="1"/>
            <a:r>
              <a:rPr lang="en-US" dirty="0" smtClean="0"/>
              <a:t>There is no formally defined mapping between internal METS elements and a global identifier, such as a URI</a:t>
            </a:r>
          </a:p>
          <a:p>
            <a:pPr lvl="1"/>
            <a:r>
              <a:rPr lang="en-US" dirty="0" smtClean="0"/>
              <a:t>Difficult to extract and reuse specific parts of an object defined in METS</a:t>
            </a:r>
          </a:p>
          <a:p>
            <a:pPr lvl="1"/>
            <a:r>
              <a:rPr lang="en-US" dirty="0"/>
              <a:t>Would a </a:t>
            </a:r>
            <a:r>
              <a:rPr lang="en-US" dirty="0" smtClean="0"/>
              <a:t>semantic </a:t>
            </a:r>
            <a:r>
              <a:rPr lang="en-US" dirty="0"/>
              <a:t>web/linked data approach </a:t>
            </a:r>
            <a:r>
              <a:rPr lang="en-US" dirty="0" smtClean="0"/>
              <a:t>provide a solution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097" y="154949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0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Future </a:t>
            </a:r>
            <a:r>
              <a:rPr lang="en-US" dirty="0" smtClean="0"/>
              <a:t>Directions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core functions of METS should be in a new version</a:t>
            </a:r>
          </a:p>
          <a:p>
            <a:pPr lvl="1"/>
            <a:r>
              <a:rPr lang="en-US" dirty="0" smtClean="0"/>
              <a:t>Packaging of files and metadata together (file manifest along with related metadata)</a:t>
            </a:r>
          </a:p>
          <a:p>
            <a:pPr lvl="1"/>
            <a:r>
              <a:rPr lang="en-US" dirty="0" smtClean="0"/>
              <a:t>Structural representations of a objects (compound objects)</a:t>
            </a:r>
          </a:p>
          <a:p>
            <a:pPr lvl="1"/>
            <a:r>
              <a:rPr lang="en-US" dirty="0" smtClean="0"/>
              <a:t>Relationships between related objects (datasets and the articles about the datasets) (OAI-ORE)</a:t>
            </a:r>
          </a:p>
          <a:p>
            <a:pPr lvl="1"/>
            <a:r>
              <a:rPr lang="en-US" dirty="0" smtClean="0"/>
              <a:t>Behaviors, such as how objects should be rendered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1435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Future Directions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support for automated workflows</a:t>
            </a:r>
          </a:p>
          <a:p>
            <a:pPr lvl="1"/>
            <a:r>
              <a:rPr lang="en-US" dirty="0" smtClean="0"/>
              <a:t>Minimize file size</a:t>
            </a:r>
          </a:p>
          <a:p>
            <a:pPr lvl="1"/>
            <a:r>
              <a:rPr lang="en-US" dirty="0" smtClean="0"/>
              <a:t>Minimize redundancy</a:t>
            </a:r>
          </a:p>
          <a:p>
            <a:pPr lvl="1"/>
            <a:r>
              <a:rPr lang="en-US" dirty="0" smtClean="0"/>
              <a:t>Restructure to optimize processing</a:t>
            </a:r>
          </a:p>
          <a:p>
            <a:r>
              <a:rPr lang="en-US" dirty="0" smtClean="0"/>
              <a:t>How to better deal with standard vocabularies</a:t>
            </a:r>
          </a:p>
          <a:p>
            <a:r>
              <a:rPr lang="en-US" dirty="0" smtClean="0"/>
              <a:t>How can METS utilize aspects of other related standards such OAI-ORE, </a:t>
            </a:r>
            <a:r>
              <a:rPr lang="en-US" dirty="0" err="1" smtClean="0"/>
              <a:t>BagIt</a:t>
            </a:r>
            <a:r>
              <a:rPr lang="en-US" dirty="0" smtClean="0"/>
              <a:t>, FOXML, PREMIS, etc.</a:t>
            </a:r>
          </a:p>
          <a:p>
            <a:r>
              <a:rPr lang="en-US" dirty="0" smtClean="0"/>
              <a:t>Improved machine-actionable Profiles, maybe </a:t>
            </a:r>
            <a:r>
              <a:rPr lang="en-US" dirty="0" err="1" smtClean="0"/>
              <a:t>Schematron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6" y="1863546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6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Future Directions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METS is good enough as is?</a:t>
            </a:r>
          </a:p>
          <a:p>
            <a:r>
              <a:rPr lang="en-US" dirty="0" smtClean="0"/>
              <a:t>Instead of focusing effort on the design of METS, the Editorial Board should concentrate on the application of METS</a:t>
            </a:r>
          </a:p>
          <a:p>
            <a:pPr lvl="1"/>
            <a:r>
              <a:rPr lang="en-US" dirty="0" smtClean="0"/>
              <a:t>Better usage guides</a:t>
            </a:r>
          </a:p>
          <a:p>
            <a:pPr lvl="1"/>
            <a:r>
              <a:rPr lang="en-US" dirty="0" smtClean="0"/>
              <a:t>Best practices</a:t>
            </a:r>
          </a:p>
          <a:p>
            <a:pPr lvl="1"/>
            <a:r>
              <a:rPr lang="en-US" dirty="0" smtClean="0"/>
              <a:t>Improving profiles</a:t>
            </a:r>
          </a:p>
          <a:p>
            <a:pPr lvl="1"/>
            <a:r>
              <a:rPr lang="en-US" dirty="0" smtClean="0"/>
              <a:t>Continuing small incremental, and backward compatible changes as needed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335" y="513974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50" y="426664"/>
            <a:ext cx="11243361" cy="63759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0625" y="1257229"/>
            <a:ext cx="6568225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Brainstorming and Affinity Analysis </a:t>
            </a:r>
            <a:r>
              <a:rPr lang="en-US" b="1" dirty="0"/>
              <a:t>(May 2012)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130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68685" cy="4351338"/>
          </a:xfrm>
        </p:spPr>
        <p:txBody>
          <a:bodyPr/>
          <a:lstStyle/>
          <a:p>
            <a:r>
              <a:rPr lang="en-US" dirty="0" smtClean="0"/>
              <a:t>Compatible with or mapping to RDF/Link Data</a:t>
            </a:r>
          </a:p>
          <a:p>
            <a:r>
              <a:rPr lang="en-US" dirty="0" smtClean="0"/>
              <a:t>Make internal linking ID/IDREFS work more like PREMIS</a:t>
            </a:r>
          </a:p>
          <a:p>
            <a:r>
              <a:rPr lang="en-US" dirty="0" smtClean="0"/>
              <a:t>Use KEY/KEYREFS instead of ID/IDREFS</a:t>
            </a:r>
          </a:p>
          <a:p>
            <a:r>
              <a:rPr lang="en-US" dirty="0" smtClean="0"/>
              <a:t>Do not segregate metadata into buckets</a:t>
            </a:r>
          </a:p>
          <a:p>
            <a:r>
              <a:rPr lang="en-US" dirty="0" smtClean="0"/>
              <a:t>Instead of linking to metadata embed the metadata with the file or file groups or the structural divisions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86" b="29488"/>
          <a:stretch/>
        </p:blipFill>
        <p:spPr bwMode="auto">
          <a:xfrm>
            <a:off x="10365638" y="616376"/>
            <a:ext cx="1508683" cy="449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122"/>
            <a:ext cx="10515600" cy="588712"/>
          </a:xfrm>
        </p:spPr>
        <p:txBody>
          <a:bodyPr/>
          <a:lstStyle/>
          <a:p>
            <a:r>
              <a:rPr lang="en-US" dirty="0" smtClean="0"/>
              <a:t>How to maintain METS 1.x and also a new METS 2.x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193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MPTR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268538"/>
            <a:ext cx="9258837" cy="107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Should </a:t>
            </a:r>
            <a:r>
              <a:rPr lang="en-US" dirty="0" err="1" smtClean="0"/>
              <a:t>mptr</a:t>
            </a:r>
            <a:r>
              <a:rPr lang="en-US" dirty="0" smtClean="0"/>
              <a:t> be allowed in more places than just  under the div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0708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Semantic Web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202489"/>
            <a:ext cx="10515600" cy="152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to make METS compatible with RDF</a:t>
            </a:r>
          </a:p>
          <a:p>
            <a:r>
              <a:rPr lang="en-US" dirty="0" smtClean="0"/>
              <a:t>Provide URIs for internal METS elements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r="72960" b="31305"/>
          <a:stretch/>
        </p:blipFill>
        <p:spPr bwMode="auto">
          <a:xfrm>
            <a:off x="10264462" y="1015788"/>
            <a:ext cx="1493949" cy="438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7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Reintroduce past work</a:t>
            </a:r>
          </a:p>
          <a:p>
            <a:pPr lvl="1"/>
            <a:r>
              <a:rPr lang="en-US" dirty="0" smtClean="0"/>
              <a:t>Reimagining METS</a:t>
            </a:r>
          </a:p>
          <a:p>
            <a:pPr lvl="1"/>
            <a:r>
              <a:rPr lang="en-US" dirty="0" smtClean="0"/>
              <a:t>Brainstorming and Affinity Analysis</a:t>
            </a:r>
          </a:p>
          <a:p>
            <a:r>
              <a:rPr lang="en-US" dirty="0" smtClean="0"/>
              <a:t>Overarching Principles and Goals</a:t>
            </a:r>
          </a:p>
          <a:p>
            <a:r>
              <a:rPr lang="en-US" dirty="0" smtClean="0"/>
              <a:t>New Model </a:t>
            </a:r>
          </a:p>
          <a:p>
            <a:pPr lvl="1"/>
            <a:r>
              <a:rPr lang="en-US" dirty="0" smtClean="0"/>
              <a:t>Concrete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365125"/>
            <a:ext cx="11006070" cy="1325563"/>
          </a:xfrm>
        </p:spPr>
        <p:txBody>
          <a:bodyPr/>
          <a:lstStyle/>
          <a:p>
            <a:r>
              <a:rPr lang="en-US" dirty="0" smtClean="0"/>
              <a:t>Extensibility, Ontology, Controlled Vocabs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SKOS</a:t>
            </a:r>
          </a:p>
          <a:p>
            <a:r>
              <a:rPr lang="en-US" dirty="0" smtClean="0"/>
              <a:t>Point to existing vocabularies</a:t>
            </a:r>
          </a:p>
          <a:p>
            <a:r>
              <a:rPr lang="en-US" dirty="0" smtClean="0"/>
              <a:t>Reuse elements from other schema in METS</a:t>
            </a:r>
          </a:p>
          <a:p>
            <a:r>
              <a:rPr lang="en-US" dirty="0" smtClean="0"/>
              <a:t>Add extensibility to </a:t>
            </a:r>
            <a:r>
              <a:rPr lang="en-US" dirty="0" err="1" smtClean="0"/>
              <a:t>metsHdr</a:t>
            </a:r>
            <a:r>
              <a:rPr lang="en-US" dirty="0" smtClean="0"/>
              <a:t> (add </a:t>
            </a:r>
            <a:r>
              <a:rPr lang="en-US" dirty="0" err="1" smtClean="0"/>
              <a:t>xmlData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 extensibility to attributes (already done in METS 1.10)</a:t>
            </a:r>
          </a:p>
          <a:p>
            <a:r>
              <a:rPr lang="en-US" dirty="0" smtClean="0"/>
              <a:t>Do not enumerate controlled vocabs in XML Schema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8" r="53265"/>
          <a:stretch/>
        </p:blipFill>
        <p:spPr bwMode="auto">
          <a:xfrm>
            <a:off x="9865217" y="178494"/>
            <a:ext cx="2163651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45958" cy="4351338"/>
          </a:xfrm>
        </p:spPr>
        <p:txBody>
          <a:bodyPr/>
          <a:lstStyle/>
          <a:p>
            <a:r>
              <a:rPr lang="en-US" dirty="0" smtClean="0"/>
              <a:t>Is there an implicit object model behind METS? Can this be made explicit? (yesterday’s presentation).</a:t>
            </a:r>
          </a:p>
          <a:p>
            <a:r>
              <a:rPr lang="en-US" dirty="0" smtClean="0"/>
              <a:t>Should METS have a data dictionary (similar to PREMIS)?</a:t>
            </a:r>
          </a:p>
          <a:p>
            <a:r>
              <a:rPr lang="en-US" dirty="0" smtClean="0"/>
              <a:t>Treat content and metadata the same in terms of the core model</a:t>
            </a:r>
          </a:p>
          <a:p>
            <a:r>
              <a:rPr lang="en-US" dirty="0" smtClean="0"/>
              <a:t>How can METS be dynamically constrained?  </a:t>
            </a:r>
            <a:r>
              <a:rPr lang="en-US" dirty="0" err="1" smtClean="0"/>
              <a:t>Schematron</a:t>
            </a:r>
            <a:r>
              <a:rPr lang="en-US" dirty="0" smtClean="0"/>
              <a:t>, Creating redefinitions/restrictions of the base XML Schema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8" r="39067" b="32921"/>
          <a:stretch/>
        </p:blipFill>
        <p:spPr bwMode="auto">
          <a:xfrm>
            <a:off x="10277342" y="989863"/>
            <a:ext cx="1558344" cy="427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6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</a:t>
            </a:r>
            <a:r>
              <a:rPr lang="en-US" dirty="0" err="1" smtClean="0"/>
              <a:t>structMap</a:t>
            </a:r>
            <a:r>
              <a:rPr lang="en-US" dirty="0" smtClean="0"/>
              <a:t> and </a:t>
            </a:r>
            <a:r>
              <a:rPr lang="en-US" dirty="0" err="1" smtClean="0"/>
              <a:t>fileSec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97473" cy="4351338"/>
          </a:xfrm>
        </p:spPr>
        <p:txBody>
          <a:bodyPr/>
          <a:lstStyle/>
          <a:p>
            <a:r>
              <a:rPr lang="en-US" dirty="0" smtClean="0"/>
              <a:t>Improve the modeling of non-hierarchical structures</a:t>
            </a:r>
          </a:p>
          <a:p>
            <a:r>
              <a:rPr lang="en-US" dirty="0" smtClean="0"/>
              <a:t>Define a way to establish semantically defined relationships between files.</a:t>
            </a:r>
          </a:p>
          <a:p>
            <a:r>
              <a:rPr lang="en-US" dirty="0" smtClean="0"/>
              <a:t>Better support for complex relationships, such as chapters versus pages, audio streams that span multiple files, etc.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9" r="27960" b="62407"/>
          <a:stretch/>
        </p:blipFill>
        <p:spPr bwMode="auto">
          <a:xfrm>
            <a:off x="10496281" y="1904263"/>
            <a:ext cx="1262130" cy="239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1786988"/>
            <a:ext cx="9014138" cy="4351338"/>
          </a:xfrm>
        </p:spPr>
        <p:txBody>
          <a:bodyPr/>
          <a:lstStyle/>
          <a:p>
            <a:r>
              <a:rPr lang="en-US" dirty="0" err="1" smtClean="0"/>
              <a:t>Schematron</a:t>
            </a:r>
            <a:endParaRPr lang="en-US" dirty="0" smtClean="0"/>
          </a:p>
          <a:p>
            <a:pPr lvl="1"/>
            <a:r>
              <a:rPr lang="en-US" dirty="0" smtClean="0"/>
              <a:t>Add appendix to profile schema for </a:t>
            </a:r>
            <a:r>
              <a:rPr lang="en-US" dirty="0" err="1" smtClean="0"/>
              <a:t>schematron</a:t>
            </a:r>
            <a:r>
              <a:rPr lang="en-US" dirty="0" smtClean="0"/>
              <a:t> validation code</a:t>
            </a:r>
          </a:p>
          <a:p>
            <a:pPr lvl="1"/>
            <a:r>
              <a:rPr lang="en-US" dirty="0" smtClean="0"/>
              <a:t>Develop a modular library of </a:t>
            </a:r>
            <a:r>
              <a:rPr lang="en-US" dirty="0" err="1" smtClean="0"/>
              <a:t>schematron</a:t>
            </a:r>
            <a:r>
              <a:rPr lang="en-US" dirty="0" smtClean="0"/>
              <a:t> validations</a:t>
            </a:r>
          </a:p>
          <a:p>
            <a:r>
              <a:rPr lang="en-US" dirty="0" smtClean="0"/>
              <a:t>Provide some “endorsed” profiles that embody best practices</a:t>
            </a:r>
          </a:p>
          <a:p>
            <a:r>
              <a:rPr lang="en-US" dirty="0" smtClean="0"/>
              <a:t>Deprecate profiles altogether</a:t>
            </a:r>
          </a:p>
          <a:p>
            <a:pPr lvl="1"/>
            <a:r>
              <a:rPr lang="en-US" dirty="0" smtClean="0"/>
              <a:t>Instead tighten up core model/schema so profiles would not be needed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55" r="9181" b="27266"/>
          <a:stretch/>
        </p:blipFill>
        <p:spPr bwMode="auto">
          <a:xfrm>
            <a:off x="9852338" y="564860"/>
            <a:ext cx="2099257" cy="463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0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METS 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48989" cy="4351338"/>
          </a:xfrm>
        </p:spPr>
        <p:txBody>
          <a:bodyPr/>
          <a:lstStyle/>
          <a:p>
            <a:r>
              <a:rPr lang="en-US" dirty="0" smtClean="0"/>
              <a:t>Create a “METS Light” simplified schema with transformation to the complete schema</a:t>
            </a:r>
          </a:p>
          <a:p>
            <a:r>
              <a:rPr lang="en-US" dirty="0" smtClean="0"/>
              <a:t>Do not allow nested file groups</a:t>
            </a:r>
          </a:p>
          <a:p>
            <a:r>
              <a:rPr lang="en-US" dirty="0" smtClean="0"/>
              <a:t>Get rid of file group altogether</a:t>
            </a:r>
          </a:p>
          <a:p>
            <a:r>
              <a:rPr lang="en-US" dirty="0" smtClean="0"/>
              <a:t>Get rid of behavior section</a:t>
            </a:r>
          </a:p>
          <a:p>
            <a:r>
              <a:rPr lang="en-US" dirty="0" smtClean="0"/>
              <a:t>Simplify to what METS does best</a:t>
            </a:r>
          </a:p>
          <a:p>
            <a:pPr lvl="1"/>
            <a:r>
              <a:rPr lang="en-US" dirty="0" smtClean="0"/>
              <a:t>Just structural maps with multiple serializations</a:t>
            </a:r>
          </a:p>
          <a:p>
            <a:pPr lvl="1"/>
            <a:r>
              <a:rPr lang="en-US" dirty="0" smtClean="0"/>
              <a:t>Maybe structural maps contained in a Bag-It</a:t>
            </a:r>
          </a:p>
          <a:p>
            <a:r>
              <a:rPr lang="en-US" dirty="0" smtClean="0"/>
              <a:t>Find an alternative to </a:t>
            </a:r>
            <a:r>
              <a:rPr lang="en-US" dirty="0" err="1" smtClean="0"/>
              <a:t>xlink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5" b="12322"/>
          <a:stretch/>
        </p:blipFill>
        <p:spPr bwMode="auto">
          <a:xfrm>
            <a:off x="10753859" y="680771"/>
            <a:ext cx="1071272" cy="559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7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 or Goals for METS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Closer alignment with peer standards such as PREMIS and MODS</a:t>
            </a:r>
          </a:p>
          <a:p>
            <a:pPr lvl="1"/>
            <a:r>
              <a:rPr lang="en-US" dirty="0" smtClean="0"/>
              <a:t>Also related standards like OAI-ORE and </a:t>
            </a:r>
            <a:r>
              <a:rPr lang="en-US" dirty="0" err="1" smtClean="0"/>
              <a:t>BagIt</a:t>
            </a:r>
            <a:endParaRPr lang="en-US" dirty="0" smtClean="0"/>
          </a:p>
          <a:p>
            <a:r>
              <a:rPr lang="en-US" dirty="0" smtClean="0"/>
              <a:t>Support for Semantic Web/Linked Data, but also with a standard XML Schema (maybe similar to what PREMIS has done)</a:t>
            </a:r>
          </a:p>
          <a:p>
            <a:r>
              <a:rPr lang="en-US" dirty="0" smtClean="0"/>
              <a:t>Does not need to be backward compatible with METS 1.x</a:t>
            </a:r>
          </a:p>
          <a:p>
            <a:pPr lvl="1"/>
            <a:r>
              <a:rPr lang="en-US" dirty="0" smtClean="0"/>
              <a:t>Path from 1.x to 2.0 would be nice</a:t>
            </a:r>
          </a:p>
          <a:p>
            <a:r>
              <a:rPr lang="en-US" dirty="0" smtClean="0"/>
              <a:t>Improved extensibility</a:t>
            </a:r>
          </a:p>
          <a:p>
            <a:pPr lvl="1"/>
            <a:r>
              <a:rPr lang="en-US" dirty="0" smtClean="0"/>
              <a:t>Controlled vocabularies can be added or modified w/o requiring schema changes</a:t>
            </a:r>
          </a:p>
          <a:p>
            <a:pPr lvl="1"/>
            <a:r>
              <a:rPr lang="en-US" dirty="0" smtClean="0"/>
              <a:t>Reuse existing schema when possible, especially PREMIS</a:t>
            </a:r>
          </a:p>
          <a:p>
            <a:r>
              <a:rPr lang="en-US" dirty="0" smtClean="0"/>
              <a:t>Supports Core Functions</a:t>
            </a:r>
          </a:p>
          <a:p>
            <a:pPr lvl="1"/>
            <a:r>
              <a:rPr lang="en-US" dirty="0" smtClean="0"/>
              <a:t>Packaging/File Manifest/Inventory of collections of files and associated metadata</a:t>
            </a:r>
          </a:p>
          <a:p>
            <a:pPr lvl="1"/>
            <a:r>
              <a:rPr lang="en-US" dirty="0" smtClean="0"/>
              <a:t>Represent Complex/Compound Objects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0"/>
            <a:ext cx="2171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4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52011" cy="2113380"/>
          </a:xfrm>
        </p:spPr>
        <p:txBody>
          <a:bodyPr>
            <a:normAutofit/>
          </a:bodyPr>
          <a:lstStyle/>
          <a:p>
            <a:r>
              <a:rPr lang="en-US" dirty="0" smtClean="0"/>
              <a:t>Recap of Yesterday’s 1.x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074" y="438779"/>
            <a:ext cx="6280484" cy="6175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80" y="4341478"/>
            <a:ext cx="3967440" cy="202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9889"/>
          </a:xfrm>
        </p:spPr>
        <p:txBody>
          <a:bodyPr>
            <a:normAutofit fontScale="90000"/>
          </a:bodyPr>
          <a:lstStyle/>
          <a:p>
            <a:r>
              <a:rPr lang="en-US" dirty="0"/>
              <a:t>Simplifications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based on 1.x model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yesterday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1849" y="365125"/>
            <a:ext cx="3456525" cy="6259258"/>
          </a:xfrm>
          <a:prstGeom prst="rect">
            <a:avLst/>
          </a:prstGeom>
        </p:spPr>
      </p:pic>
      <p:pic>
        <p:nvPicPr>
          <p:cNvPr id="5" name="Picture 2" descr="METS_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4" y="2390920"/>
            <a:ext cx="4763165" cy="357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Together METS, PREMIS, OAI-ORE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857500"/>
            <a:ext cx="2524125" cy="293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94873" y="4506739"/>
            <a:ext cx="1457325" cy="86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OAI-ORE</a:t>
            </a:r>
          </a:p>
          <a:p>
            <a:pPr algn="ctr"/>
            <a:r>
              <a:rPr lang="en-US" dirty="0" smtClean="0"/>
              <a:t>REM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839501" y="3198243"/>
            <a:ext cx="1666876" cy="86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</a:t>
            </a:r>
          </a:p>
          <a:p>
            <a:pPr algn="ctr"/>
            <a:r>
              <a:rPr lang="en-US" dirty="0" smtClean="0"/>
              <a:t>Document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64878" y="2878535"/>
            <a:ext cx="2524125" cy="293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46447" y="4891187"/>
            <a:ext cx="1952625" cy="86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OAI-ORE</a:t>
            </a:r>
          </a:p>
          <a:p>
            <a:pPr algn="ctr"/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45891" y="3019674"/>
            <a:ext cx="1565645" cy="865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</a:t>
            </a:r>
          </a:p>
          <a:p>
            <a:pPr algn="ctr"/>
            <a:r>
              <a:rPr lang="en-US" dirty="0" smtClean="0"/>
              <a:t>Structural Map</a:t>
            </a:r>
          </a:p>
        </p:txBody>
      </p:sp>
      <p:sp>
        <p:nvSpPr>
          <p:cNvPr id="10" name="Oval 9"/>
          <p:cNvSpPr/>
          <p:nvPr/>
        </p:nvSpPr>
        <p:spPr>
          <a:xfrm>
            <a:off x="5050019" y="3970140"/>
            <a:ext cx="2035970" cy="86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</a:t>
            </a:r>
          </a:p>
          <a:p>
            <a:pPr algn="ctr"/>
            <a:r>
              <a:rPr lang="en-US" dirty="0" smtClean="0"/>
              <a:t>Intellectual</a:t>
            </a:r>
          </a:p>
          <a:p>
            <a:pPr algn="ctr"/>
            <a:r>
              <a:rPr lang="en-US" dirty="0" smtClean="0"/>
              <a:t>Entity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68867" y="2878535"/>
            <a:ext cx="2918233" cy="293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56973" y="3933626"/>
            <a:ext cx="2468177" cy="868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Object (representation, file, </a:t>
            </a:r>
            <a:r>
              <a:rPr lang="en-US" dirty="0" err="1" smtClean="0"/>
              <a:t>bitstream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8510566" y="4813150"/>
            <a:ext cx="2024063" cy="86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OAI-ORE</a:t>
            </a:r>
          </a:p>
          <a:p>
            <a:pPr algn="ctr"/>
            <a:r>
              <a:rPr lang="en-US" dirty="0" smtClean="0"/>
              <a:t>Aggregated</a:t>
            </a:r>
          </a:p>
          <a:p>
            <a:pPr algn="ctr"/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>
            <a:off x="3890961" y="4001294"/>
            <a:ext cx="858442" cy="500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7299714" y="4040585"/>
            <a:ext cx="858442" cy="5000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rcular Arrow 17"/>
          <p:cNvSpPr/>
          <p:nvPr/>
        </p:nvSpPr>
        <p:spPr>
          <a:xfrm rot="10800000">
            <a:off x="8778179" y="4978499"/>
            <a:ext cx="1699607" cy="166747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ircular Arrow 19"/>
          <p:cNvSpPr/>
          <p:nvPr/>
        </p:nvSpPr>
        <p:spPr>
          <a:xfrm rot="10800000">
            <a:off x="5177136" y="4961881"/>
            <a:ext cx="1699607" cy="166747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05091" y="3030834"/>
            <a:ext cx="1077526" cy="86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</a:t>
            </a:r>
          </a:p>
          <a:p>
            <a:pPr algn="ctr"/>
            <a:r>
              <a:rPr lang="en-US" dirty="0" err="1" smtClean="0"/>
              <a:t>Div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8995124" y="3006287"/>
            <a:ext cx="1077526" cy="86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</a:t>
            </a:r>
          </a:p>
          <a:p>
            <a:pPr algn="ctr"/>
            <a:r>
              <a:rPr lang="en-US" dirty="0" smtClean="0"/>
              <a:t>File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9785156" y="2995611"/>
            <a:ext cx="1231856" cy="8675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</a:t>
            </a:r>
          </a:p>
          <a:p>
            <a:pPr algn="ctr"/>
            <a:r>
              <a:rPr lang="en-US" dirty="0" smtClean="0"/>
              <a:t>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285"/>
          </a:xfrm>
        </p:spPr>
        <p:txBody>
          <a:bodyPr/>
          <a:lstStyle/>
          <a:p>
            <a:r>
              <a:rPr lang="en-US" dirty="0" smtClean="0"/>
              <a:t>Very Quick Intro to RDF and RDFS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79315" y="2703095"/>
            <a:ext cx="1387642" cy="529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ubject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6"/>
            <a:endCxn id="13" idx="2"/>
          </p:cNvCxnSpPr>
          <p:nvPr/>
        </p:nvCxnSpPr>
        <p:spPr>
          <a:xfrm flipV="1">
            <a:off x="2466957" y="2965785"/>
            <a:ext cx="1844842" cy="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11799" y="2701090"/>
            <a:ext cx="1387642" cy="529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bject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79315" y="4303295"/>
            <a:ext cx="1387642" cy="529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6" idx="4"/>
            <a:endCxn id="16" idx="0"/>
          </p:cNvCxnSpPr>
          <p:nvPr/>
        </p:nvCxnSpPr>
        <p:spPr>
          <a:xfrm>
            <a:off x="1773136" y="3232484"/>
            <a:ext cx="0" cy="1070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8200" y="3501941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79315" y="5849853"/>
            <a:ext cx="1387642" cy="5293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Class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6" idx="4"/>
            <a:endCxn id="20" idx="0"/>
          </p:cNvCxnSpPr>
          <p:nvPr/>
        </p:nvCxnSpPr>
        <p:spPr>
          <a:xfrm>
            <a:off x="1773136" y="4832684"/>
            <a:ext cx="0" cy="101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7113" y="5156602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dfs:subClassOf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32" idx="0"/>
            <a:endCxn id="33" idx="2"/>
          </p:cNvCxnSpPr>
          <p:nvPr/>
        </p:nvCxnSpPr>
        <p:spPr>
          <a:xfrm flipV="1">
            <a:off x="3262382" y="1890567"/>
            <a:ext cx="1490405" cy="67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42888" y="1927163"/>
            <a:ext cx="19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rdfs:subPropertyOf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05913" y="1075073"/>
            <a:ext cx="3629520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Turtle Syntax (optional)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&lt;subject&gt; a &lt;Class&gt; .</a:t>
            </a:r>
          </a:p>
          <a:p>
            <a:endParaRPr lang="en-US" dirty="0"/>
          </a:p>
          <a:p>
            <a:r>
              <a:rPr lang="en-US" dirty="0" smtClean="0"/>
              <a:t>_:</a:t>
            </a:r>
            <a:r>
              <a:rPr lang="en-US" dirty="0" err="1" smtClean="0"/>
              <a:t>blanknode</a:t>
            </a:r>
            <a:r>
              <a:rPr lang="en-US" dirty="0" smtClean="0"/>
              <a:t> a &lt;Class&gt; .</a:t>
            </a:r>
          </a:p>
          <a:p>
            <a:endParaRPr lang="en-US" dirty="0" smtClean="0"/>
          </a:p>
          <a:p>
            <a:r>
              <a:rPr lang="en-US" dirty="0" smtClean="0"/>
              <a:t>&lt;subject&gt; &lt;predicate&gt; &lt;object&gt; .</a:t>
            </a:r>
          </a:p>
          <a:p>
            <a:r>
              <a:rPr lang="en-US" dirty="0" smtClean="0"/>
              <a:t>&lt;subject&gt; &lt;predicate&gt; “literal” 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&lt;subject&gt; &lt;predicate1&gt; &lt;object1&gt; ;</a:t>
            </a:r>
            <a:br>
              <a:rPr lang="en-US" dirty="0" smtClean="0"/>
            </a:br>
            <a:r>
              <a:rPr lang="en-US" dirty="0" smtClean="0"/>
              <a:t>	&lt;predicate2&gt; &lt;object2&gt; ;</a:t>
            </a:r>
            <a:br>
              <a:rPr lang="en-US" dirty="0" smtClean="0"/>
            </a:br>
            <a:r>
              <a:rPr lang="en-US" dirty="0" smtClean="0"/>
              <a:t>	&lt;predicate3&gt; &lt;object3&gt; .</a:t>
            </a:r>
          </a:p>
          <a:p>
            <a:endParaRPr lang="en-US" dirty="0"/>
          </a:p>
          <a:p>
            <a:r>
              <a:rPr lang="en-US" dirty="0" smtClean="0"/>
              <a:t>&lt;subject&gt; &lt;predicate&gt; &lt;object1&gt; 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&lt;object2&gt; 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&lt;object3&gt; .</a:t>
            </a:r>
          </a:p>
          <a:p>
            <a:endParaRPr lang="en-US" dirty="0"/>
          </a:p>
          <a:p>
            <a:r>
              <a:rPr lang="en-US" dirty="0" smtClean="0"/>
              <a:t>&lt;subject&gt; &lt;predicate&gt; ( &lt;object1&gt;</a:t>
            </a:r>
          </a:p>
          <a:p>
            <a:r>
              <a:rPr lang="en-US" dirty="0" smtClean="0"/>
              <a:t>                                           &lt;object2&gt;</a:t>
            </a:r>
            <a:br>
              <a:rPr lang="en-US" dirty="0" smtClean="0"/>
            </a:br>
            <a:r>
              <a:rPr lang="en-US" dirty="0" smtClean="0"/>
              <a:t>                                           &lt;object3&gt; ) 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57544" y="2565952"/>
            <a:ext cx="1209675" cy="45870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47949" y="1365585"/>
            <a:ext cx="1209675" cy="52498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arent predicate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11799" y="3600450"/>
            <a:ext cx="150797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“literal”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6" idx="5"/>
            <a:endCxn id="39" idx="1"/>
          </p:cNvCxnSpPr>
          <p:nvPr/>
        </p:nvCxnSpPr>
        <p:spPr>
          <a:xfrm>
            <a:off x="2263742" y="3154957"/>
            <a:ext cx="2048057" cy="71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03726" y="3327951"/>
            <a:ext cx="1209675" cy="458704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predicate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15863" cy="1325563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Reimagining METS:  An Exploration for Discussion</a:t>
            </a:r>
            <a:r>
              <a:rPr lang="en-GB" b="1" dirty="0"/>
              <a:t> </a:t>
            </a:r>
            <a:r>
              <a:rPr lang="en-GB" b="1" dirty="0" smtClean="0"/>
              <a:t>(White Paper April 2011</a:t>
            </a:r>
            <a:r>
              <a:rPr lang="en-GB" b="1" dirty="0"/>
              <a:t>)</a:t>
            </a:r>
            <a:br>
              <a:rPr lang="en-GB" b="1" dirty="0"/>
            </a:br>
            <a:r>
              <a:rPr lang="en-GB" sz="1800" b="1" dirty="0">
                <a:hlinkClick r:id="rId2"/>
              </a:rPr>
              <a:t>https://</a:t>
            </a:r>
            <a:r>
              <a:rPr lang="en-GB" sz="1800" b="1" dirty="0" smtClean="0">
                <a:hlinkClick r:id="rId2"/>
              </a:rPr>
              <a:t>github.com/mets/wiki/blob/master/wiki%20documents/METS%202.0/METSNextGeneration_vs16April2011.doc?raw=true</a:t>
            </a:r>
            <a:r>
              <a:rPr lang="en-GB" sz="1800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4566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METS has an almost 15-year history (yesterday’s presentation)</a:t>
            </a:r>
          </a:p>
          <a:p>
            <a:r>
              <a:rPr lang="en-US" dirty="0" smtClean="0"/>
              <a:t>Given the changing digital library landscape:</a:t>
            </a:r>
          </a:p>
          <a:p>
            <a:pPr lvl="1"/>
            <a:r>
              <a:rPr lang="en-US" dirty="0" smtClean="0"/>
              <a:t>Is the current METS Schema and data model adequate for the communities’ changing needs?</a:t>
            </a:r>
          </a:p>
          <a:p>
            <a:pPr lvl="1"/>
            <a:r>
              <a:rPr lang="en-US" dirty="0" smtClean="0"/>
              <a:t>How can METS evolve to better support the communities' needs?</a:t>
            </a:r>
          </a:p>
          <a:p>
            <a:pPr lvl="1"/>
            <a:r>
              <a:rPr lang="en-US" dirty="0" smtClean="0"/>
              <a:t>Is there still a need for METS?</a:t>
            </a:r>
          </a:p>
          <a:p>
            <a:r>
              <a:rPr lang="en-US" dirty="0" smtClean="0"/>
              <a:t>METS Strengths</a:t>
            </a:r>
          </a:p>
          <a:p>
            <a:r>
              <a:rPr lang="en-US" dirty="0" smtClean="0"/>
              <a:t>METS Weaknesses</a:t>
            </a:r>
          </a:p>
          <a:p>
            <a:r>
              <a:rPr lang="en-US" dirty="0" smtClean="0"/>
              <a:t>New Metadata Technologies and Trends</a:t>
            </a:r>
          </a:p>
          <a:p>
            <a:r>
              <a:rPr lang="en-US" dirty="0" smtClean="0"/>
              <a:t>Successful Uses of METS</a:t>
            </a:r>
          </a:p>
          <a:p>
            <a:r>
              <a:rPr lang="en-US" dirty="0" smtClean="0"/>
              <a:t>METS Issues and Annoyances</a:t>
            </a:r>
          </a:p>
          <a:p>
            <a:r>
              <a:rPr lang="en-US" dirty="0" smtClean="0"/>
              <a:t>Options for Future Directions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77" y="357120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2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1300" cy="4351338"/>
          </a:xfrm>
        </p:spPr>
        <p:txBody>
          <a:bodyPr/>
          <a:lstStyle/>
          <a:p>
            <a:r>
              <a:rPr lang="en-US" dirty="0" smtClean="0"/>
              <a:t>Postcard </a:t>
            </a:r>
          </a:p>
          <a:p>
            <a:pPr lvl="1"/>
            <a:r>
              <a:rPr lang="en-US" dirty="0" smtClean="0"/>
              <a:t>Each side digitized as a separate hi-res images along with a derived thumbnail images</a:t>
            </a:r>
          </a:p>
          <a:p>
            <a:pPr lvl="1"/>
            <a:r>
              <a:rPr lang="en-US" dirty="0" smtClean="0"/>
              <a:t>A transcription of the written text on the back</a:t>
            </a:r>
          </a:p>
          <a:p>
            <a:pPr lvl="1"/>
            <a:r>
              <a:rPr lang="en-US" dirty="0" smtClean="0"/>
              <a:t>MODS descriptive metadata record for the postcard</a:t>
            </a:r>
          </a:p>
          <a:p>
            <a:pPr lvl="1"/>
            <a:r>
              <a:rPr lang="en-US" dirty="0" smtClean="0"/>
              <a:t>Basic technical metadata for all files: format, size, checksum</a:t>
            </a:r>
            <a:endParaRPr lang="en-US" dirty="0"/>
          </a:p>
        </p:txBody>
      </p:sp>
      <p:pic>
        <p:nvPicPr>
          <p:cNvPr id="1028" name="Picture 4" descr="Ernest Hemingway Post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825625"/>
            <a:ext cx="2933700" cy="37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8304"/>
          </a:xfrm>
        </p:spPr>
        <p:txBody>
          <a:bodyPr/>
          <a:lstStyle/>
          <a:p>
            <a:r>
              <a:rPr lang="en-US" dirty="0" smtClean="0"/>
              <a:t>METS Document </a:t>
            </a:r>
            <a:r>
              <a:rPr lang="en-US" sz="2400" dirty="0" smtClean="0"/>
              <a:t>(similar to OAI-ORE REM?)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74033"/>
            <a:ext cx="10515600" cy="1385727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rovenance information about the METS Document by way of PREMIS Events (Likewise for rights if needed)</a:t>
            </a:r>
          </a:p>
        </p:txBody>
      </p:sp>
      <p:sp>
        <p:nvSpPr>
          <p:cNvPr id="4" name="Oval 3"/>
          <p:cNvSpPr/>
          <p:nvPr/>
        </p:nvSpPr>
        <p:spPr>
          <a:xfrm>
            <a:off x="491793" y="2550618"/>
            <a:ext cx="2372228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&lt;Postcard METS Document&gt;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372727" y="2550618"/>
            <a:ext cx="2329881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&lt;Creation Event&gt;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546150" y="2541339"/>
            <a:ext cx="1829660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&lt;Curator Agent&gt;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6"/>
            <a:endCxn id="5" idx="2"/>
          </p:cNvCxnSpPr>
          <p:nvPr/>
        </p:nvCxnSpPr>
        <p:spPr>
          <a:xfrm>
            <a:off x="2864021" y="2915576"/>
            <a:ext cx="15087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6"/>
            <a:endCxn id="6" idx="2"/>
          </p:cNvCxnSpPr>
          <p:nvPr/>
        </p:nvCxnSpPr>
        <p:spPr>
          <a:xfrm flipV="1">
            <a:off x="6702608" y="2906297"/>
            <a:ext cx="2843542" cy="9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2560" y="2550618"/>
            <a:ext cx="17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remis:hasEvent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15651" y="2541582"/>
            <a:ext cx="299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premis:hasEventRelatedAgent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38201" y="5452942"/>
            <a:ext cx="1724527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File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4"/>
            <a:endCxn id="60" idx="0"/>
          </p:cNvCxnSpPr>
          <p:nvPr/>
        </p:nvCxnSpPr>
        <p:spPr>
          <a:xfrm>
            <a:off x="1677907" y="3280534"/>
            <a:ext cx="22557" cy="629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413" y="4963831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838200" y="3910072"/>
            <a:ext cx="1724528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Document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0" idx="4"/>
            <a:endCxn id="30" idx="0"/>
          </p:cNvCxnSpPr>
          <p:nvPr/>
        </p:nvCxnSpPr>
        <p:spPr>
          <a:xfrm>
            <a:off x="1700464" y="4639988"/>
            <a:ext cx="1" cy="812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31869" y="3396946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525127" y="4238532"/>
            <a:ext cx="2329881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&lt;Rights&gt;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9698550" y="4229253"/>
            <a:ext cx="216289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Rightsholder</a:t>
            </a:r>
            <a:r>
              <a:rPr lang="en-US" dirty="0" smtClean="0"/>
              <a:t> Agent&gt;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4" idx="5"/>
            <a:endCxn id="29" idx="2"/>
          </p:cNvCxnSpPr>
          <p:nvPr/>
        </p:nvCxnSpPr>
        <p:spPr>
          <a:xfrm>
            <a:off x="2516616" y="3173640"/>
            <a:ext cx="2008511" cy="1429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6"/>
            <a:endCxn id="31" idx="2"/>
          </p:cNvCxnSpPr>
          <p:nvPr/>
        </p:nvCxnSpPr>
        <p:spPr>
          <a:xfrm flipV="1">
            <a:off x="6855008" y="4594211"/>
            <a:ext cx="2843542" cy="9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80655" y="3638667"/>
            <a:ext cx="17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premis:hasRights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768051" y="4229496"/>
            <a:ext cx="304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premis:hasRightsRelatedAgent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69736"/>
          </a:xfrm>
        </p:spPr>
        <p:txBody>
          <a:bodyPr>
            <a:normAutofit/>
          </a:bodyPr>
          <a:lstStyle/>
          <a:p>
            <a:r>
              <a:rPr lang="en-US" dirty="0"/>
              <a:t>METS Document describes one or more structural </a:t>
            </a:r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36424" y="2300826"/>
            <a:ext cx="2372228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&lt;Postcard METS Document&gt;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7627850" y="3049240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&lt;Root METS Division&gt;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4" idx="5"/>
            <a:endCxn id="24" idx="2"/>
          </p:cNvCxnSpPr>
          <p:nvPr/>
        </p:nvCxnSpPr>
        <p:spPr>
          <a:xfrm>
            <a:off x="3461247" y="2923848"/>
            <a:ext cx="4166603" cy="49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920569" y="5229327"/>
            <a:ext cx="1724527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File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4" idx="4"/>
            <a:endCxn id="60" idx="0"/>
          </p:cNvCxnSpPr>
          <p:nvPr/>
        </p:nvCxnSpPr>
        <p:spPr>
          <a:xfrm flipH="1">
            <a:off x="1782831" y="3030742"/>
            <a:ext cx="839707" cy="597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77436" y="4564821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509503" y="5544423"/>
            <a:ext cx="227547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Representation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24" idx="4"/>
            <a:endCxn id="70" idx="0"/>
          </p:cNvCxnSpPr>
          <p:nvPr/>
        </p:nvCxnSpPr>
        <p:spPr>
          <a:xfrm>
            <a:off x="8627850" y="3779156"/>
            <a:ext cx="19390" cy="430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666630" y="5018484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46" idx="2"/>
            <a:endCxn id="48" idx="0"/>
          </p:cNvCxnSpPr>
          <p:nvPr/>
        </p:nvCxnSpPr>
        <p:spPr>
          <a:xfrm>
            <a:off x="5654059" y="3533981"/>
            <a:ext cx="0" cy="917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00682" y="3840572"/>
            <a:ext cx="19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dfs:subPropertyOf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283792" y="3164649"/>
            <a:ext cx="2740534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mets:hasStructuralMap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83792" y="4451612"/>
            <a:ext cx="2740534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remis:hasRelationship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20567" y="3627838"/>
            <a:ext cx="1724528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Document</a:t>
            </a:r>
            <a:endParaRPr lang="en-US" dirty="0"/>
          </a:p>
        </p:txBody>
      </p:sp>
      <p:cxnSp>
        <p:nvCxnSpPr>
          <p:cNvPr id="62" name="Straight Arrow Connector 61"/>
          <p:cNvCxnSpPr>
            <a:stCxn id="60" idx="4"/>
            <a:endCxn id="30" idx="0"/>
          </p:cNvCxnSpPr>
          <p:nvPr/>
        </p:nvCxnSpPr>
        <p:spPr>
          <a:xfrm>
            <a:off x="1782831" y="4357754"/>
            <a:ext cx="2" cy="871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676500" y="3147154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7647240" y="4209904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Division</a:t>
            </a:r>
            <a:endParaRPr lang="en-US" dirty="0"/>
          </a:p>
        </p:txBody>
      </p:sp>
      <p:cxnSp>
        <p:nvCxnSpPr>
          <p:cNvPr id="2061" name="Straight Arrow Connector 2060"/>
          <p:cNvCxnSpPr>
            <a:stCxn id="70" idx="4"/>
            <a:endCxn id="37" idx="0"/>
          </p:cNvCxnSpPr>
          <p:nvPr/>
        </p:nvCxnSpPr>
        <p:spPr>
          <a:xfrm flipH="1">
            <a:off x="8647239" y="4939820"/>
            <a:ext cx="1" cy="604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637545" y="3744428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en-US" dirty="0" smtClean="0"/>
              <a:t>Descriptive Metadata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40450" y="1610859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&lt;Root METS Division&gt;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8172451" y="1610859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&lt;MODS File&gt;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172451" y="3066985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File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8" idx="4"/>
            <a:endCxn id="19" idx="0"/>
          </p:cNvCxnSpPr>
          <p:nvPr/>
        </p:nvCxnSpPr>
        <p:spPr>
          <a:xfrm>
            <a:off x="9172451" y="2340775"/>
            <a:ext cx="0" cy="72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04983" y="2517078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0" idx="6"/>
            <a:endCxn id="18" idx="2"/>
          </p:cNvCxnSpPr>
          <p:nvPr/>
        </p:nvCxnSpPr>
        <p:spPr>
          <a:xfrm>
            <a:off x="2940449" y="1975817"/>
            <a:ext cx="5232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034713" y="4428177"/>
            <a:ext cx="227547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File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72449" y="3842276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9" idx="4"/>
            <a:endCxn id="26" idx="0"/>
          </p:cNvCxnSpPr>
          <p:nvPr/>
        </p:nvCxnSpPr>
        <p:spPr>
          <a:xfrm flipH="1">
            <a:off x="9172449" y="3796901"/>
            <a:ext cx="2" cy="63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58403" y="1975817"/>
            <a:ext cx="3013105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mets:hasDescriptiveMetadata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658403" y="4608469"/>
            <a:ext cx="3013105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premis:hasRelationship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29" idx="2"/>
            <a:endCxn id="20" idx="0"/>
          </p:cNvCxnSpPr>
          <p:nvPr/>
        </p:nvCxnSpPr>
        <p:spPr>
          <a:xfrm flipH="1">
            <a:off x="5164955" y="2345149"/>
            <a:ext cx="1" cy="90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97488" y="2643784"/>
            <a:ext cx="19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dfs:subPropertyOf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5504" y="5202337"/>
            <a:ext cx="10745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For other relationships see also</a:t>
            </a:r>
            <a:r>
              <a:rPr lang="en-US" sz="2400" dirty="0"/>
              <a:t>: </a:t>
            </a:r>
            <a:endParaRPr lang="en-US" sz="2400" dirty="0" smtClean="0"/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id.loc.gov/vocabulary/preservation/relationshipType.html</a:t>
            </a:r>
            <a:r>
              <a:rPr lang="en-US" sz="2400" dirty="0" smtClean="0"/>
              <a:t> and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id.loc.gov/vocabulary/preservation/relationshipSubType.html</a:t>
            </a:r>
            <a:endParaRPr lang="en-US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3658402" y="3247277"/>
            <a:ext cx="3013105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mets:hasMetadata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20" idx="2"/>
            <a:endCxn id="39" idx="0"/>
          </p:cNvCxnSpPr>
          <p:nvPr/>
        </p:nvCxnSpPr>
        <p:spPr>
          <a:xfrm>
            <a:off x="5164955" y="3616609"/>
            <a:ext cx="1" cy="991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49888" y="3927873"/>
            <a:ext cx="19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dfs:subPropertyOf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08" y="308046"/>
            <a:ext cx="10515600" cy="720725"/>
          </a:xfrm>
        </p:spPr>
        <p:txBody>
          <a:bodyPr/>
          <a:lstStyle/>
          <a:p>
            <a:r>
              <a:rPr lang="en-US" dirty="0" smtClean="0"/>
              <a:t>Compound Object </a:t>
            </a:r>
            <a:r>
              <a:rPr lang="en-US" dirty="0"/>
              <a:t>Divisions </a:t>
            </a:r>
          </a:p>
        </p:txBody>
      </p:sp>
      <p:sp>
        <p:nvSpPr>
          <p:cNvPr id="10" name="Oval 9"/>
          <p:cNvSpPr/>
          <p:nvPr/>
        </p:nvSpPr>
        <p:spPr>
          <a:xfrm>
            <a:off x="742168" y="1282298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&lt;Root METS Division&gt;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583268" y="1302482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&lt;Postcard Front&gt;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0" idx="6"/>
            <a:endCxn id="18" idx="2"/>
          </p:cNvCxnSpPr>
          <p:nvPr/>
        </p:nvCxnSpPr>
        <p:spPr>
          <a:xfrm>
            <a:off x="2742167" y="1647256"/>
            <a:ext cx="1841101" cy="20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49274" y="2465682"/>
            <a:ext cx="1660126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mets:hasPart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583370" y="2956523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&lt;Postcard Back&gt;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0" idx="5"/>
            <a:endCxn id="30" idx="2"/>
          </p:cNvCxnSpPr>
          <p:nvPr/>
        </p:nvCxnSpPr>
        <p:spPr>
          <a:xfrm>
            <a:off x="2449274" y="1905320"/>
            <a:ext cx="2134096" cy="1416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42168" y="1302482"/>
            <a:ext cx="1660126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mets:hasPart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187363" y="1282298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&lt;Front Image&gt;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8290475" y="2956523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&lt;Back Image&gt;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214275" y="4867563"/>
            <a:ext cx="2152398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&lt;Back transcription&gt;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6"/>
            <a:endCxn id="32" idx="2"/>
          </p:cNvCxnSpPr>
          <p:nvPr/>
        </p:nvCxnSpPr>
        <p:spPr>
          <a:xfrm flipV="1">
            <a:off x="6583267" y="1647256"/>
            <a:ext cx="1604096" cy="20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0" idx="6"/>
            <a:endCxn id="33" idx="2"/>
          </p:cNvCxnSpPr>
          <p:nvPr/>
        </p:nvCxnSpPr>
        <p:spPr>
          <a:xfrm>
            <a:off x="6583369" y="3321481"/>
            <a:ext cx="17071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0" idx="5"/>
            <a:endCxn id="34" idx="2"/>
          </p:cNvCxnSpPr>
          <p:nvPr/>
        </p:nvCxnSpPr>
        <p:spPr>
          <a:xfrm>
            <a:off x="6290476" y="3579545"/>
            <a:ext cx="1923799" cy="1652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527236" y="1242474"/>
            <a:ext cx="1660126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mets:hasPart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27236" y="2902632"/>
            <a:ext cx="1660126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mets:hasPart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38315" y="4313776"/>
            <a:ext cx="1660126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mets:hasPart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7111" y="4330432"/>
            <a:ext cx="3013105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premis:hasRelationship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29" idx="2"/>
            <a:endCxn id="46" idx="0"/>
          </p:cNvCxnSpPr>
          <p:nvPr/>
        </p:nvCxnSpPr>
        <p:spPr>
          <a:xfrm flipH="1">
            <a:off x="1713664" y="2835014"/>
            <a:ext cx="1565673" cy="1495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08239" y="3243432"/>
            <a:ext cx="19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dfs:subPropertyOf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3290475" y="4674498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Division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9" idx="2"/>
            <a:endCxn id="50" idx="0"/>
          </p:cNvCxnSpPr>
          <p:nvPr/>
        </p:nvCxnSpPr>
        <p:spPr>
          <a:xfrm>
            <a:off x="4279336" y="4322386"/>
            <a:ext cx="11139" cy="352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287878" y="4283478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150142" y="5930206"/>
            <a:ext cx="227547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Representation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306797" y="5440249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50" idx="4"/>
            <a:endCxn id="53" idx="0"/>
          </p:cNvCxnSpPr>
          <p:nvPr/>
        </p:nvCxnSpPr>
        <p:spPr>
          <a:xfrm flipH="1">
            <a:off x="4287878" y="5404414"/>
            <a:ext cx="2597" cy="52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22695" y="395305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08" y="333805"/>
            <a:ext cx="10515600" cy="720725"/>
          </a:xfrm>
        </p:spPr>
        <p:txBody>
          <a:bodyPr/>
          <a:lstStyle/>
          <a:p>
            <a:r>
              <a:rPr lang="en-US" dirty="0" smtClean="0"/>
              <a:t>Manifestations of a Division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27608" y="1441215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&lt;Front Image&gt;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27608" y="3480398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&lt;Back Image&gt;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351408" y="5391438"/>
            <a:ext cx="2152398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&lt;Back transcription&gt;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839346" y="1441215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&lt;Front Hi-res TIFF&gt;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839346" y="2296809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&lt;Front Thumbnail PNG&gt;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839346" y="3480398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&lt;Back Hi-res TIFF&gt;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839346" y="4335992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&lt;Back Thumbnail PNG&gt;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839345" y="5391438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&lt;Back Text&gt;</a:t>
            </a:r>
            <a:endParaRPr lang="en-US" dirty="0"/>
          </a:p>
        </p:txBody>
      </p:sp>
      <p:cxnSp>
        <p:nvCxnSpPr>
          <p:cNvPr id="4" name="Straight Arrow Connector 3"/>
          <p:cNvCxnSpPr>
            <a:stCxn id="32" idx="6"/>
            <a:endCxn id="35" idx="2"/>
          </p:cNvCxnSpPr>
          <p:nvPr/>
        </p:nvCxnSpPr>
        <p:spPr>
          <a:xfrm>
            <a:off x="2427607" y="1806173"/>
            <a:ext cx="2411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2" idx="5"/>
            <a:endCxn id="37" idx="2"/>
          </p:cNvCxnSpPr>
          <p:nvPr/>
        </p:nvCxnSpPr>
        <p:spPr>
          <a:xfrm>
            <a:off x="2134714" y="2064237"/>
            <a:ext cx="2704632" cy="597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3" idx="6"/>
            <a:endCxn id="38" idx="2"/>
          </p:cNvCxnSpPr>
          <p:nvPr/>
        </p:nvCxnSpPr>
        <p:spPr>
          <a:xfrm>
            <a:off x="2427607" y="3845356"/>
            <a:ext cx="2411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3" idx="5"/>
            <a:endCxn id="39" idx="2"/>
          </p:cNvCxnSpPr>
          <p:nvPr/>
        </p:nvCxnSpPr>
        <p:spPr>
          <a:xfrm>
            <a:off x="2134714" y="4103420"/>
            <a:ext cx="2704632" cy="597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4" idx="6"/>
            <a:endCxn id="40" idx="2"/>
          </p:cNvCxnSpPr>
          <p:nvPr/>
        </p:nvCxnSpPr>
        <p:spPr>
          <a:xfrm>
            <a:off x="2503806" y="5756396"/>
            <a:ext cx="2335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677121" y="3246645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File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35" idx="6"/>
            <a:endCxn id="49" idx="1"/>
          </p:cNvCxnSpPr>
          <p:nvPr/>
        </p:nvCxnSpPr>
        <p:spPr>
          <a:xfrm>
            <a:off x="6839345" y="1806173"/>
            <a:ext cx="2130669" cy="1547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30429" y="3339451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8539384" y="5094088"/>
            <a:ext cx="227547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File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864108" y="4330582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49" idx="4"/>
            <a:endCxn id="58" idx="0"/>
          </p:cNvCxnSpPr>
          <p:nvPr/>
        </p:nvCxnSpPr>
        <p:spPr>
          <a:xfrm flipH="1">
            <a:off x="9677120" y="3976561"/>
            <a:ext cx="1" cy="1117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7" idx="6"/>
          </p:cNvCxnSpPr>
          <p:nvPr/>
        </p:nvCxnSpPr>
        <p:spPr>
          <a:xfrm>
            <a:off x="6839345" y="2661767"/>
            <a:ext cx="1918913" cy="754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8" idx="6"/>
            <a:endCxn id="49" idx="2"/>
          </p:cNvCxnSpPr>
          <p:nvPr/>
        </p:nvCxnSpPr>
        <p:spPr>
          <a:xfrm flipV="1">
            <a:off x="6839345" y="3611603"/>
            <a:ext cx="1837776" cy="233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6"/>
          </p:cNvCxnSpPr>
          <p:nvPr/>
        </p:nvCxnSpPr>
        <p:spPr>
          <a:xfrm flipV="1">
            <a:off x="6839345" y="3741524"/>
            <a:ext cx="1918913" cy="959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6"/>
            <a:endCxn id="49" idx="3"/>
          </p:cNvCxnSpPr>
          <p:nvPr/>
        </p:nvCxnSpPr>
        <p:spPr>
          <a:xfrm flipV="1">
            <a:off x="6839344" y="3869667"/>
            <a:ext cx="2130670" cy="1886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427607" y="1476270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ets:hasManifestation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2427607" y="2255473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ets:hasManifestation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463156" y="3463428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ets:hasManifestation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463156" y="4188414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ets:hasManifestation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463155" y="5391438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ets:hasManifestation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812838" y="418056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ets:hasManifestation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812837" y="1490926"/>
            <a:ext cx="236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premis:hasRelationship</a:t>
            </a:r>
            <a:endParaRPr lang="en-US" dirty="0"/>
          </a:p>
        </p:txBody>
      </p:sp>
      <p:cxnSp>
        <p:nvCxnSpPr>
          <p:cNvPr id="5" name="Straight Arrow Connector 4"/>
          <p:cNvCxnSpPr>
            <a:stCxn id="31" idx="2"/>
            <a:endCxn id="36" idx="0"/>
          </p:cNvCxnSpPr>
          <p:nvPr/>
        </p:nvCxnSpPr>
        <p:spPr>
          <a:xfrm>
            <a:off x="9983159" y="787388"/>
            <a:ext cx="13881" cy="703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97040" y="954491"/>
            <a:ext cx="19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dfs:subPropertyOf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Local (or other) Vocabulary for Manifestations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04534" y="3703151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&lt;Front Image&gt;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21071" y="2919788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&lt;Front Hi-res TIFF&gt;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021072" y="4716237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&lt;Front Thumbnail PNG&gt;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 flipV="1">
            <a:off x="4304533" y="3284746"/>
            <a:ext cx="2716538" cy="783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5"/>
            <a:endCxn id="6" idx="2"/>
          </p:cNvCxnSpPr>
          <p:nvPr/>
        </p:nvCxnSpPr>
        <p:spPr>
          <a:xfrm>
            <a:off x="4011640" y="4326173"/>
            <a:ext cx="3009432" cy="755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25111" y="3388697"/>
            <a:ext cx="195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y:hasHiResImage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04533" y="4517409"/>
            <a:ext cx="242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my:hasThumbnailImage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39290" y="2091895"/>
            <a:ext cx="3013105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mets:hasManifestation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9" idx="0"/>
            <a:endCxn id="14" idx="2"/>
          </p:cNvCxnSpPr>
          <p:nvPr/>
        </p:nvCxnSpPr>
        <p:spPr>
          <a:xfrm flipH="1" flipV="1">
            <a:off x="2845843" y="2461227"/>
            <a:ext cx="2755337" cy="927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1640" y="2545569"/>
            <a:ext cx="19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dfs:subPropertyOf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39289" y="6033362"/>
            <a:ext cx="3013105" cy="369332"/>
          </a:xfrm>
          <a:prstGeom prst="rect">
            <a:avLst/>
          </a:prstGeom>
          <a:noFill/>
          <a:ln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mets:hasManifestation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0" idx="2"/>
            <a:endCxn id="19" idx="0"/>
          </p:cNvCxnSpPr>
          <p:nvPr/>
        </p:nvCxnSpPr>
        <p:spPr>
          <a:xfrm flipH="1">
            <a:off x="2845842" y="4886741"/>
            <a:ext cx="2673223" cy="1146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1640" y="5310033"/>
            <a:ext cx="19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dfs:subPropertyOf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Characteristics (use PREMIS properties)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79745" y="1695062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&lt;Front Hi-res TIFF&gt;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66119" y="1695062"/>
            <a:ext cx="2447925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_:characteristics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2179744" y="2060020"/>
            <a:ext cx="3286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79744" y="1690688"/>
            <a:ext cx="319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premis:hasObjectCharacteristics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02374" y="5573621"/>
            <a:ext cx="1866900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“0”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5" idx="3"/>
            <a:endCxn id="11" idx="0"/>
          </p:cNvCxnSpPr>
          <p:nvPr/>
        </p:nvCxnSpPr>
        <p:spPr>
          <a:xfrm flipH="1">
            <a:off x="4535824" y="2318084"/>
            <a:ext cx="1288785" cy="3255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0501" y="4761559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premis:hasCompositionLevel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275618" y="4101457"/>
            <a:ext cx="2828925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</a:t>
            </a:r>
            <a:r>
              <a:rPr lang="en-US" dirty="0" err="1"/>
              <a:t>info:pronom</a:t>
            </a:r>
            <a:r>
              <a:rPr lang="en-US" dirty="0"/>
              <a:t>/</a:t>
            </a:r>
            <a:r>
              <a:rPr lang="en-US" dirty="0" err="1"/>
              <a:t>fmt</a:t>
            </a:r>
            <a:r>
              <a:rPr lang="en-US" dirty="0"/>
              <a:t>/353&gt;</a:t>
            </a:r>
          </a:p>
        </p:txBody>
      </p:sp>
      <p:cxnSp>
        <p:nvCxnSpPr>
          <p:cNvPr id="20" name="Straight Arrow Connector 19"/>
          <p:cNvCxnSpPr>
            <a:stCxn id="5" idx="4"/>
            <a:endCxn id="16" idx="0"/>
          </p:cNvCxnSpPr>
          <p:nvPr/>
        </p:nvCxnSpPr>
        <p:spPr>
          <a:xfrm flipH="1">
            <a:off x="6690081" y="2424978"/>
            <a:ext cx="1" cy="1676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53049" y="3300355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premis:hasFormat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357581" y="1736534"/>
            <a:ext cx="1866900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“1234567”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5" idx="6"/>
            <a:endCxn id="23" idx="1"/>
          </p:cNvCxnSpPr>
          <p:nvPr/>
        </p:nvCxnSpPr>
        <p:spPr>
          <a:xfrm flipV="1">
            <a:off x="7914044" y="2036572"/>
            <a:ext cx="1443537" cy="2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838245" y="1681152"/>
            <a:ext cx="157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premis:hasSize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571491" y="3300355"/>
            <a:ext cx="2447925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_:fixity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5" idx="5"/>
            <a:endCxn id="30" idx="0"/>
          </p:cNvCxnSpPr>
          <p:nvPr/>
        </p:nvCxnSpPr>
        <p:spPr>
          <a:xfrm>
            <a:off x="7555554" y="2318084"/>
            <a:ext cx="2239900" cy="982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569576" y="2646606"/>
            <a:ext cx="170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premis:hasFixity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172523" y="5830652"/>
            <a:ext cx="2451257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</a:t>
            </a:r>
            <a:r>
              <a:rPr lang="en-US" dirty="0" smtClean="0"/>
              <a:t>7c9b35da…24419563</a:t>
            </a:r>
            <a:r>
              <a:rPr lang="en-US" dirty="0"/>
              <a:t>”</a:t>
            </a:r>
          </a:p>
        </p:txBody>
      </p:sp>
      <p:cxnSp>
        <p:nvCxnSpPr>
          <p:cNvPr id="37" name="Straight Arrow Connector 36"/>
          <p:cNvCxnSpPr>
            <a:stCxn id="30" idx="3"/>
            <a:endCxn id="35" idx="0"/>
          </p:cNvCxnSpPr>
          <p:nvPr/>
        </p:nvCxnSpPr>
        <p:spPr>
          <a:xfrm flipH="1">
            <a:off x="7398152" y="3923377"/>
            <a:ext cx="1531829" cy="1907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54610" y="5009453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premis:hasMessageDigest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8929981" y="5508701"/>
            <a:ext cx="2974813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&lt;http://</a:t>
            </a:r>
            <a:r>
              <a:rPr lang="en-US" dirty="0" smtClean="0"/>
              <a:t>id.loc.gov/.../md5</a:t>
            </a:r>
            <a:r>
              <a:rPr lang="en-US" dirty="0"/>
              <a:t>&gt;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410019" y="4459829"/>
            <a:ext cx="354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premis:hasMessageDigestAlgorithm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30" idx="5"/>
            <a:endCxn id="39" idx="0"/>
          </p:cNvCxnSpPr>
          <p:nvPr/>
        </p:nvCxnSpPr>
        <p:spPr>
          <a:xfrm flipH="1">
            <a:off x="10417388" y="3923377"/>
            <a:ext cx="243538" cy="1585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266950" y="3193461"/>
            <a:ext cx="2447925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premis:Object</a:t>
            </a:r>
            <a:r>
              <a:rPr lang="en-US" dirty="0" smtClean="0"/>
              <a:t> Characteristics&gt;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36" idx="7"/>
          </p:cNvCxnSpPr>
          <p:nvPr/>
        </p:nvCxnSpPr>
        <p:spPr>
          <a:xfrm flipH="1">
            <a:off x="3356385" y="2175935"/>
            <a:ext cx="2304698" cy="1124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699840" y="2442074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Content</a:t>
            </a:r>
            <a:br>
              <a:rPr lang="en-US" dirty="0"/>
            </a:br>
            <a:r>
              <a:rPr lang="en-US" sz="2800" dirty="0">
                <a:hlinkClick r:id="rId2"/>
              </a:rPr>
              <a:t>http://www.w3.org/TR/Content-in-RDF10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1284113" y="2153088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&lt;Back Text&gt;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9093" y="3136694"/>
            <a:ext cx="2451257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“Dear </a:t>
            </a:r>
          </a:p>
          <a:p>
            <a:pPr algn="ctr"/>
            <a:r>
              <a:rPr lang="en-US" dirty="0" smtClean="0"/>
              <a:t>…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Ernest Hemmingway”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6513" y="4075320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File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89301" y="4075320"/>
            <a:ext cx="2825624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</a:t>
            </a:r>
            <a:r>
              <a:rPr lang="en-US" dirty="0" err="1" smtClean="0"/>
              <a:t>nt:ContentAsText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6" idx="0"/>
          </p:cNvCxnSpPr>
          <p:nvPr/>
        </p:nvCxnSpPr>
        <p:spPr>
          <a:xfrm flipH="1">
            <a:off x="1166513" y="2776110"/>
            <a:ext cx="410493" cy="1299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4"/>
            <a:endCxn id="7" idx="0"/>
          </p:cNvCxnSpPr>
          <p:nvPr/>
        </p:nvCxnSpPr>
        <p:spPr>
          <a:xfrm>
            <a:off x="2284113" y="2883004"/>
            <a:ext cx="1418000" cy="1192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9355" y="3136694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78583" y="3147306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6"/>
            <a:endCxn id="5" idx="1"/>
          </p:cNvCxnSpPr>
          <p:nvPr/>
        </p:nvCxnSpPr>
        <p:spPr>
          <a:xfrm>
            <a:off x="3284112" y="2518046"/>
            <a:ext cx="2984981" cy="1333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03463" y="2410224"/>
            <a:ext cx="103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nt:chars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58746" y="4892717"/>
            <a:ext cx="1886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Also</a:t>
            </a:r>
          </a:p>
          <a:p>
            <a:pPr algn="ctr"/>
            <a:r>
              <a:rPr lang="en-US" dirty="0" smtClean="0"/>
              <a:t>ContentAsBase64 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err="1" smtClean="0"/>
              <a:t>ContentAsXML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269325"/>
            <a:ext cx="10515600" cy="613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3"/>
            <a:ext cx="10727028" cy="57941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&lt;http://.../postcard123.mets&gt; a &lt;</a:t>
            </a:r>
            <a:r>
              <a:rPr lang="en-US" dirty="0" err="1"/>
              <a:t>mets:MetsDocument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premis:hasEvent</a:t>
            </a:r>
            <a:r>
              <a:rPr lang="en-US" dirty="0"/>
              <a:t>&gt; _:creationEvent1 ;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mets:hasStructuralMap</a:t>
            </a:r>
            <a:r>
              <a:rPr lang="en-US" dirty="0"/>
              <a:t>&gt; &lt;http://.../postcard123.mets#div1&gt; .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http://.../postcard123.mets#div1&gt; a &lt;</a:t>
            </a:r>
            <a:r>
              <a:rPr lang="en-US" dirty="0" err="1"/>
              <a:t>mets:Division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	&lt;</a:t>
            </a:r>
            <a:r>
              <a:rPr lang="en-US" dirty="0" err="1"/>
              <a:t>mets:hasDescriptiveMetadata</a:t>
            </a:r>
            <a:r>
              <a:rPr lang="en-US" dirty="0"/>
              <a:t>&gt; &lt;http://.../postcard123.mods&gt;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	&lt;</a:t>
            </a:r>
            <a:r>
              <a:rPr lang="en-US" dirty="0" err="1"/>
              <a:t>mets:hasPart</a:t>
            </a:r>
            <a:r>
              <a:rPr lang="en-US" dirty="0"/>
              <a:t>&gt; &lt;http://.../postcard123.mets#front&gt;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	&lt;</a:t>
            </a:r>
            <a:r>
              <a:rPr lang="en-US" dirty="0" err="1"/>
              <a:t>mets:hasPart</a:t>
            </a:r>
            <a:r>
              <a:rPr lang="en-US" dirty="0"/>
              <a:t>&gt; &lt;http://.../postcard123.mets#back&gt; .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http://.../postcard123.mets#front&gt; a &lt;</a:t>
            </a:r>
            <a:r>
              <a:rPr lang="en-US" dirty="0" err="1"/>
              <a:t>mets:Division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mets:hasPart</a:t>
            </a:r>
            <a:r>
              <a:rPr lang="en-US" dirty="0"/>
              <a:t>&gt; &lt;http://.../postcard123.mets#frontImage&gt; .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http://.../postcard123.mets#back&gt; a &lt;</a:t>
            </a:r>
            <a:r>
              <a:rPr lang="en-US" dirty="0" err="1"/>
              <a:t>mets:Division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mets:hasPart</a:t>
            </a:r>
            <a:r>
              <a:rPr lang="en-US" dirty="0"/>
              <a:t>&gt; &lt;http://.../postcard123.mets#backImage&gt;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mets:hasPart</a:t>
            </a:r>
            <a:r>
              <a:rPr lang="en-US" dirty="0"/>
              <a:t>&gt; &lt;http://.../postcard123.mets#backTranscription&gt; .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 err="1"/>
              <a:t>my:hasThumbnailImage</a:t>
            </a:r>
            <a:r>
              <a:rPr lang="en-US" dirty="0"/>
              <a:t>&gt; &lt;</a:t>
            </a:r>
            <a:r>
              <a:rPr lang="en-US" dirty="0" err="1"/>
              <a:t>rdfs:isSubpropertyOf</a:t>
            </a:r>
            <a:r>
              <a:rPr lang="en-US" dirty="0"/>
              <a:t>&gt; &lt;</a:t>
            </a:r>
            <a:r>
              <a:rPr lang="en-US" dirty="0" err="1"/>
              <a:t>mets:hasManifestation</a:t>
            </a:r>
            <a:r>
              <a:rPr lang="en-US" dirty="0"/>
              <a:t>&gt; .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my:hasHiResImage</a:t>
            </a:r>
            <a:r>
              <a:rPr lang="en-US" dirty="0"/>
              <a:t>&gt; &lt;</a:t>
            </a:r>
            <a:r>
              <a:rPr lang="en-US" dirty="0" err="1"/>
              <a:t>rdfs:isSubpropertyOf</a:t>
            </a:r>
            <a:r>
              <a:rPr lang="en-US" dirty="0"/>
              <a:t>&gt; &lt;</a:t>
            </a:r>
            <a:r>
              <a:rPr lang="en-US" dirty="0" err="1"/>
              <a:t>mets:hasManifestation</a:t>
            </a:r>
            <a:r>
              <a:rPr lang="en-US" dirty="0"/>
              <a:t>&gt; .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http://.../postcard123.mets#frontImage&gt; a &lt;</a:t>
            </a:r>
            <a:r>
              <a:rPr lang="en-US" dirty="0" err="1"/>
              <a:t>mets:Division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my:hasHiResImage</a:t>
            </a:r>
            <a:r>
              <a:rPr lang="en-US" dirty="0"/>
              <a:t>&gt; &lt;http://.../postcard123_front.tif&gt;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my:hasThumbnailImage</a:t>
            </a:r>
            <a:r>
              <a:rPr lang="en-US" dirty="0"/>
              <a:t>&gt; &lt;http://.../postcard123_front.png&gt; .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http://.../postcard123.mets#backImage&gt; a &lt;</a:t>
            </a:r>
            <a:r>
              <a:rPr lang="en-US" dirty="0" err="1"/>
              <a:t>mets:Division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my:hasHiResImage</a:t>
            </a:r>
            <a:r>
              <a:rPr lang="en-US" dirty="0"/>
              <a:t>&gt; &lt;http://.../postcard123_back.tif&gt;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my:hasThumbnailImage</a:t>
            </a:r>
            <a:r>
              <a:rPr lang="en-US" dirty="0"/>
              <a:t>&gt; &lt;http://.../postcard123_back.png&gt; .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http://.../postcard123.mets#backTranscription&gt; a &lt;</a:t>
            </a:r>
            <a:r>
              <a:rPr lang="en-US" dirty="0" err="1"/>
              <a:t>mets:Division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mets:hasManifestation</a:t>
            </a:r>
            <a:r>
              <a:rPr lang="en-US" dirty="0"/>
              <a:t>&gt; &lt;http://.../postcard123_back.txt&gt; .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http://.../postcard123_back.txt&gt; a &lt;</a:t>
            </a:r>
            <a:r>
              <a:rPr lang="en-US" dirty="0" err="1"/>
              <a:t>mets:File</a:t>
            </a:r>
            <a:r>
              <a:rPr lang="en-US" dirty="0"/>
              <a:t>&gt;, &lt;</a:t>
            </a:r>
            <a:r>
              <a:rPr lang="en-US" dirty="0" err="1"/>
              <a:t>cnt:ContentAsText</a:t>
            </a:r>
            <a:r>
              <a:rPr lang="en-US" dirty="0"/>
              <a:t>&gt; 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premis:hasObjectCharacteristics</a:t>
            </a:r>
            <a:r>
              <a:rPr lang="en-US" dirty="0"/>
              <a:t>&gt; _:characterstics1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cnt:chars</a:t>
            </a:r>
            <a:r>
              <a:rPr lang="en-US" dirty="0"/>
              <a:t>&gt; "Dear ... Ernest Hemmingway" .</a:t>
            </a:r>
          </a:p>
          <a:p>
            <a:pPr marL="0" indent="0">
              <a:buNone/>
            </a:pPr>
            <a:r>
              <a:rPr lang="en-US" dirty="0" smtClean="0"/>
              <a:t>_:</a:t>
            </a:r>
            <a:r>
              <a:rPr lang="en-US" dirty="0"/>
              <a:t>characterstics1 a &lt;</a:t>
            </a:r>
            <a:r>
              <a:rPr lang="en-US" dirty="0" err="1"/>
              <a:t>premis:ObjectCharacteristics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premis:hasSize</a:t>
            </a:r>
            <a:r>
              <a:rPr lang="en-US" dirty="0"/>
              <a:t>&gt; "123"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premis:hasFormat</a:t>
            </a:r>
            <a:r>
              <a:rPr lang="en-US" dirty="0"/>
              <a:t>&gt; &lt;</a:t>
            </a:r>
            <a:r>
              <a:rPr lang="en-US" dirty="0" err="1"/>
              <a:t>info:pronom</a:t>
            </a:r>
            <a:r>
              <a:rPr lang="en-US" dirty="0"/>
              <a:t>/</a:t>
            </a:r>
            <a:r>
              <a:rPr lang="en-US" dirty="0" err="1"/>
              <a:t>fmt</a:t>
            </a:r>
            <a:r>
              <a:rPr lang="en-US" dirty="0"/>
              <a:t>/353&gt;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premis:hasCompositionLevel</a:t>
            </a:r>
            <a:r>
              <a:rPr lang="en-US" dirty="0"/>
              <a:t>&gt; "0"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premis:hasFixity</a:t>
            </a:r>
            <a:r>
              <a:rPr lang="en-US" dirty="0"/>
              <a:t>&gt; _:fixity1 .</a:t>
            </a:r>
          </a:p>
          <a:p>
            <a:pPr marL="0" indent="0">
              <a:buNone/>
            </a:pPr>
            <a:r>
              <a:rPr lang="en-US" dirty="0" smtClean="0"/>
              <a:t>_:</a:t>
            </a:r>
            <a:r>
              <a:rPr lang="en-US" dirty="0"/>
              <a:t>fixity1 a &lt;</a:t>
            </a:r>
            <a:r>
              <a:rPr lang="en-US" dirty="0" err="1"/>
              <a:t>premis:Fixity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premis:hasMessageDigestAlgorithm</a:t>
            </a:r>
            <a:r>
              <a:rPr lang="en-US" dirty="0"/>
              <a:t>&gt; &lt;http://id.loc.gov/vocabulary/cryptographicHashFunctions/md5&gt;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&lt;</a:t>
            </a:r>
            <a:r>
              <a:rPr lang="en-US" dirty="0" err="1"/>
              <a:t>premis:hasMessageDigest</a:t>
            </a:r>
            <a:r>
              <a:rPr lang="en-US" dirty="0"/>
              <a:t>&gt; "AAAAAAAAAAAAAAAAAAAAAAAAAAAAAAAA" .</a:t>
            </a:r>
          </a:p>
          <a:p>
            <a:pPr marL="0" indent="0">
              <a:buNone/>
            </a:pPr>
            <a:r>
              <a:rPr lang="en-US" dirty="0" smtClean="0"/>
              <a:t>_:</a:t>
            </a:r>
            <a:r>
              <a:rPr lang="en-US" dirty="0"/>
              <a:t>creationEvent1 a &lt;</a:t>
            </a:r>
            <a:r>
              <a:rPr lang="en-US" dirty="0" err="1"/>
              <a:t>premis:Event</a:t>
            </a:r>
            <a:r>
              <a:rPr lang="en-US" dirty="0"/>
              <a:t>&gt; 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/>
              <a:t>	...</a:t>
            </a:r>
          </a:p>
        </p:txBody>
      </p:sp>
    </p:spTree>
    <p:extLst>
      <p:ext uri="{BB962C8B-B14F-4D97-AF65-F5344CB8AC3E}">
        <p14:creationId xmlns:p14="http://schemas.microsoft.com/office/powerpoint/2010/main" val="7012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METS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Ability to express complex and varied structures for digital objects</a:t>
            </a:r>
          </a:p>
          <a:p>
            <a:pPr lvl="1"/>
            <a:r>
              <a:rPr lang="en-US" dirty="0" smtClean="0"/>
              <a:t>Not just hierarchies but also arbitrary hyperlinking between entity divisions</a:t>
            </a:r>
          </a:p>
          <a:p>
            <a:pPr lvl="1"/>
            <a:r>
              <a:rPr lang="en-US" dirty="0" smtClean="0"/>
              <a:t>Supports different media types including audio and video</a:t>
            </a:r>
          </a:p>
          <a:p>
            <a:r>
              <a:rPr lang="en-US" dirty="0" smtClean="0"/>
              <a:t>Ability to easily embed multiple different metadata schema in a controlled manner</a:t>
            </a:r>
          </a:p>
          <a:p>
            <a:r>
              <a:rPr lang="en-US" dirty="0" smtClean="0"/>
              <a:t>METS 1.x has been very stable almost since its first version</a:t>
            </a:r>
          </a:p>
          <a:p>
            <a:pPr lvl="1"/>
            <a:r>
              <a:rPr lang="en-US" dirty="0" smtClean="0"/>
              <a:t>Core </a:t>
            </a:r>
            <a:r>
              <a:rPr lang="en-US" dirty="0"/>
              <a:t>purposes and mechanisms </a:t>
            </a:r>
            <a:r>
              <a:rPr lang="en-US" dirty="0" smtClean="0"/>
              <a:t>for accomplishing those purposes unchanged</a:t>
            </a:r>
          </a:p>
          <a:p>
            <a:pPr lvl="1"/>
            <a:r>
              <a:rPr lang="en-US" dirty="0" smtClean="0"/>
              <a:t>Deliberative process followed for introducing changes</a:t>
            </a:r>
          </a:p>
          <a:p>
            <a:pPr lvl="1"/>
            <a:r>
              <a:rPr lang="en-US" dirty="0" smtClean="0"/>
              <a:t>Newer schema are backward compatible with all earlier documents</a:t>
            </a:r>
          </a:p>
          <a:p>
            <a:r>
              <a:rPr lang="en-US" dirty="0" smtClean="0"/>
              <a:t>METS Profiles provide a standard mechanism for METS producers and consumers to share details of a particular class of METS documents</a:t>
            </a:r>
          </a:p>
          <a:p>
            <a:r>
              <a:rPr lang="en-US" dirty="0" smtClean="0"/>
              <a:t>Widely adopted particularly by cultural heritage institutions, such as national libraries and archives.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20" y="264085"/>
            <a:ext cx="39528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4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/>
          <a:lstStyle/>
          <a:p>
            <a:r>
              <a:rPr lang="en-US" dirty="0" smtClean="0"/>
              <a:t>Other 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33341"/>
            <a:ext cx="10515600" cy="22924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METS Division, File, </a:t>
            </a:r>
            <a:r>
              <a:rPr lang="en-US" dirty="0" err="1" smtClean="0"/>
              <a:t>FilePart</a:t>
            </a:r>
            <a:r>
              <a:rPr lang="en-US" dirty="0" smtClean="0"/>
              <a:t>, and others are subclasses of PREMIS Representation, File, </a:t>
            </a:r>
            <a:r>
              <a:rPr lang="en-US" dirty="0" err="1" smtClean="0"/>
              <a:t>Bitstream</a:t>
            </a:r>
            <a:r>
              <a:rPr lang="en-US" dirty="0" smtClean="0"/>
              <a:t> and others, respectively</a:t>
            </a:r>
          </a:p>
          <a:p>
            <a:pPr lvl="1"/>
            <a:r>
              <a:rPr lang="en-US" dirty="0" smtClean="0"/>
              <a:t>Therefore, the various PREMIS properties can be used on the sub-classed METS classes</a:t>
            </a:r>
          </a:p>
          <a:p>
            <a:pPr lvl="1"/>
            <a:r>
              <a:rPr lang="en-US" dirty="0" smtClean="0"/>
              <a:t>This also includes linking PREMIS Events, Rights, and Agents to these classes</a:t>
            </a:r>
          </a:p>
          <a:p>
            <a:r>
              <a:rPr lang="en-US" dirty="0" smtClean="0"/>
              <a:t>Plus some of the existing METS properties will be used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50666" y="3502063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&lt;Back Image&gt;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50667" y="4726494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Division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4"/>
            <a:endCxn id="6" idx="0"/>
          </p:cNvCxnSpPr>
          <p:nvPr/>
        </p:nvCxnSpPr>
        <p:spPr>
          <a:xfrm>
            <a:off x="1950666" y="4231979"/>
            <a:ext cx="1" cy="494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15732" y="4291970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84427" y="6005133"/>
            <a:ext cx="2332478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</a:t>
            </a:r>
          </a:p>
          <a:p>
            <a:pPr algn="ctr"/>
            <a:r>
              <a:rPr lang="en-US" dirty="0" smtClean="0"/>
              <a:t>Representation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4642" y="5546105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dfs:subClassOf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6" idx="4"/>
            <a:endCxn id="15" idx="0"/>
          </p:cNvCxnSpPr>
          <p:nvPr/>
        </p:nvCxnSpPr>
        <p:spPr>
          <a:xfrm flipH="1">
            <a:off x="1950666" y="5456410"/>
            <a:ext cx="1" cy="548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528846" y="3502063"/>
            <a:ext cx="2850748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my:use_vocab</a:t>
            </a:r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5" idx="6"/>
            <a:endCxn id="19" idx="2"/>
          </p:cNvCxnSpPr>
          <p:nvPr/>
        </p:nvCxnSpPr>
        <p:spPr>
          <a:xfrm>
            <a:off x="2950665" y="3867021"/>
            <a:ext cx="157818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5537" y="3487873"/>
            <a:ext cx="1039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ets:use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331889" y="4361536"/>
            <a:ext cx="2850748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my:status_vocab</a:t>
            </a:r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5" idx="6"/>
            <a:endCxn id="27" idx="2"/>
          </p:cNvCxnSpPr>
          <p:nvPr/>
        </p:nvCxnSpPr>
        <p:spPr>
          <a:xfrm>
            <a:off x="2950665" y="3867021"/>
            <a:ext cx="3381224" cy="859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41277" y="4291970"/>
            <a:ext cx="127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mets:status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464989" y="4865656"/>
            <a:ext cx="1866900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“Some Text”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5" idx="6"/>
            <a:endCxn id="33" idx="1"/>
          </p:cNvCxnSpPr>
          <p:nvPr/>
        </p:nvCxnSpPr>
        <p:spPr>
          <a:xfrm>
            <a:off x="2950665" y="3867021"/>
            <a:ext cx="1514324" cy="1298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77471" y="4361536"/>
            <a:ext cx="116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mets:label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062812" y="5831407"/>
            <a:ext cx="199999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&lt;something&gt;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5" idx="5"/>
            <a:endCxn id="39" idx="2"/>
          </p:cNvCxnSpPr>
          <p:nvPr/>
        </p:nvCxnSpPr>
        <p:spPr>
          <a:xfrm>
            <a:off x="2657772" y="4125085"/>
            <a:ext cx="1405040" cy="2071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84333" y="5361439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remis</a:t>
            </a:r>
            <a:r>
              <a:rPr lang="en-US" dirty="0" smtClean="0"/>
              <a:t>:*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METS Parallel Files &lt;par&gt;</a:t>
            </a:r>
          </a:p>
          <a:p>
            <a:r>
              <a:rPr lang="en-US" dirty="0" smtClean="0"/>
              <a:t>METS Sequential Files &lt;</a:t>
            </a:r>
            <a:r>
              <a:rPr lang="en-US" dirty="0" err="1" smtClean="0"/>
              <a:t>seq</a:t>
            </a:r>
            <a:r>
              <a:rPr lang="en-US" dirty="0" smtClean="0"/>
              <a:t>&gt;</a:t>
            </a:r>
          </a:p>
          <a:p>
            <a:r>
              <a:rPr lang="en-US" dirty="0"/>
              <a:t>METS Portion or Area of File &lt;area&gt;</a:t>
            </a:r>
          </a:p>
          <a:p>
            <a:r>
              <a:rPr lang="en-US" dirty="0" smtClean="0"/>
              <a:t>Ordered and labeled divisions </a:t>
            </a:r>
          </a:p>
          <a:p>
            <a:pPr lvl="1"/>
            <a:r>
              <a:rPr lang="en-US" dirty="0" smtClean="0"/>
              <a:t>Possibly using &lt;</a:t>
            </a:r>
            <a:r>
              <a:rPr lang="en-US" dirty="0" err="1" smtClean="0"/>
              <a:t>premis:RelatedObjectIdentification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METS Parallel Files &lt;par&gt;</a:t>
            </a:r>
          </a:p>
        </p:txBody>
      </p:sp>
      <p:sp>
        <p:nvSpPr>
          <p:cNvPr id="6" name="Oval 5"/>
          <p:cNvSpPr/>
          <p:nvPr/>
        </p:nvSpPr>
        <p:spPr>
          <a:xfrm>
            <a:off x="4362943" y="2703384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&lt;movie&gt;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28811" y="1849234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&lt;video&gt;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928811" y="3653024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&lt;audio&gt;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206790" y="2742070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File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7"/>
            <a:endCxn id="11" idx="2"/>
          </p:cNvCxnSpPr>
          <p:nvPr/>
        </p:nvCxnSpPr>
        <p:spPr>
          <a:xfrm flipV="1">
            <a:off x="5742492" y="2214192"/>
            <a:ext cx="2186319" cy="59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5"/>
            <a:endCxn id="12" idx="2"/>
          </p:cNvCxnSpPr>
          <p:nvPr/>
        </p:nvCxnSpPr>
        <p:spPr>
          <a:xfrm>
            <a:off x="5742492" y="3326406"/>
            <a:ext cx="2186319" cy="691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6"/>
            <a:endCxn id="13" idx="1"/>
          </p:cNvCxnSpPr>
          <p:nvPr/>
        </p:nvCxnSpPr>
        <p:spPr>
          <a:xfrm>
            <a:off x="9545053" y="2214192"/>
            <a:ext cx="898430" cy="63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6"/>
            <a:endCxn id="13" idx="3"/>
          </p:cNvCxnSpPr>
          <p:nvPr/>
        </p:nvCxnSpPr>
        <p:spPr>
          <a:xfrm flipV="1">
            <a:off x="9545053" y="3365092"/>
            <a:ext cx="898430" cy="65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39322" y="2184988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844077" y="3540987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4362943" y="4467785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Parallel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6" idx="4"/>
            <a:endCxn id="28" idx="0"/>
          </p:cNvCxnSpPr>
          <p:nvPr/>
        </p:nvCxnSpPr>
        <p:spPr>
          <a:xfrm>
            <a:off x="5171064" y="3433300"/>
            <a:ext cx="0" cy="1034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01530" y="3777079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837004" y="2297777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mets:hasManifestation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56339" y="3468358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mets:hasManifestation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4033328" y="5723493"/>
            <a:ext cx="227547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Representation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554822" y="5275931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  <p:cxnSp>
        <p:nvCxnSpPr>
          <p:cNvPr id="47" name="Straight Arrow Connector 46"/>
          <p:cNvCxnSpPr>
            <a:endCxn id="45" idx="0"/>
          </p:cNvCxnSpPr>
          <p:nvPr/>
        </p:nvCxnSpPr>
        <p:spPr>
          <a:xfrm flipH="1">
            <a:off x="5171064" y="5197701"/>
            <a:ext cx="2597" cy="52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925"/>
            <a:ext cx="10515600" cy="1214622"/>
          </a:xfrm>
        </p:spPr>
        <p:txBody>
          <a:bodyPr>
            <a:normAutofit/>
          </a:bodyPr>
          <a:lstStyle/>
          <a:p>
            <a:r>
              <a:rPr lang="en-US" dirty="0"/>
              <a:t>METS Sequential Files </a:t>
            </a:r>
            <a:r>
              <a:rPr lang="en-US" dirty="0" smtClean="0"/>
              <a:t>&lt;</a:t>
            </a:r>
            <a:r>
              <a:rPr lang="en-US" dirty="0" err="1" smtClean="0"/>
              <a:t>seq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3257" y="1317547"/>
            <a:ext cx="2175951" cy="2987754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4484" y="2708147"/>
            <a:ext cx="1957793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&lt;slideshow&gt;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763942" y="1491918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&lt;image1&gt;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783111" y="2413380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&lt;image2&gt;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353807" y="2426226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File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6" idx="6"/>
          </p:cNvCxnSpPr>
          <p:nvPr/>
        </p:nvCxnSpPr>
        <p:spPr>
          <a:xfrm flipV="1">
            <a:off x="5952277" y="1856877"/>
            <a:ext cx="1536245" cy="121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6"/>
            <a:endCxn id="11" idx="1"/>
          </p:cNvCxnSpPr>
          <p:nvPr/>
        </p:nvCxnSpPr>
        <p:spPr>
          <a:xfrm>
            <a:off x="9380184" y="1856876"/>
            <a:ext cx="1210316" cy="676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6"/>
            <a:endCxn id="11" idx="2"/>
          </p:cNvCxnSpPr>
          <p:nvPr/>
        </p:nvCxnSpPr>
        <p:spPr>
          <a:xfrm>
            <a:off x="9399353" y="2778338"/>
            <a:ext cx="954454" cy="1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745310" y="1827377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380771" y="2641412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165259" y="4395849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Sequence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6" idx="4"/>
            <a:endCxn id="19" idx="0"/>
          </p:cNvCxnSpPr>
          <p:nvPr/>
        </p:nvCxnSpPr>
        <p:spPr>
          <a:xfrm flipH="1">
            <a:off x="4973380" y="3438063"/>
            <a:ext cx="1" cy="957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01530" y="3777079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981826" y="2056894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mets:hasManifestation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812637" y="5751268"/>
            <a:ext cx="227547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Representation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54822" y="5275931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9" idx="4"/>
            <a:endCxn id="24" idx="0"/>
          </p:cNvCxnSpPr>
          <p:nvPr/>
        </p:nvCxnSpPr>
        <p:spPr>
          <a:xfrm flipH="1">
            <a:off x="4950373" y="5125765"/>
            <a:ext cx="23007" cy="625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83111" y="3380076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&lt;image3&gt;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6"/>
            <a:endCxn id="11" idx="3"/>
          </p:cNvCxnSpPr>
          <p:nvPr/>
        </p:nvCxnSpPr>
        <p:spPr>
          <a:xfrm flipV="1">
            <a:off x="9399353" y="3049248"/>
            <a:ext cx="1191147" cy="69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26392" y="3397141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7460814" y="4846981"/>
            <a:ext cx="2284496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</a:t>
            </a:r>
            <a:r>
              <a:rPr lang="en-US" dirty="0" err="1" smtClean="0"/>
              <a:t>FileList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4" idx="2"/>
            <a:endCxn id="30" idx="0"/>
          </p:cNvCxnSpPr>
          <p:nvPr/>
        </p:nvCxnSpPr>
        <p:spPr>
          <a:xfrm>
            <a:off x="8591233" y="4305301"/>
            <a:ext cx="11829" cy="541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63942" y="4391475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799217" y="5961980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rdf:List</a:t>
            </a:r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0" idx="4"/>
            <a:endCxn id="33" idx="0"/>
          </p:cNvCxnSpPr>
          <p:nvPr/>
        </p:nvCxnSpPr>
        <p:spPr>
          <a:xfrm>
            <a:off x="8603062" y="5576897"/>
            <a:ext cx="4276" cy="38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605200" y="5566602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188"/>
          </a:xfrm>
        </p:spPr>
        <p:txBody>
          <a:bodyPr>
            <a:normAutofit fontScale="90000"/>
          </a:bodyPr>
          <a:lstStyle/>
          <a:p>
            <a:r>
              <a:rPr lang="en-US" dirty="0"/>
              <a:t>METS Portion or Area of File &lt;area&gt;</a:t>
            </a:r>
            <a:br>
              <a:rPr lang="en-US" dirty="0"/>
            </a:br>
            <a:r>
              <a:rPr lang="en-US" sz="3100" dirty="0">
                <a:hlinkClick r:id="rId2"/>
              </a:rPr>
              <a:t>http://www.openannotation.org/spec/core/specific.html#Selectors</a:t>
            </a:r>
            <a:endParaRPr lang="en-US" sz="3100" dirty="0"/>
          </a:p>
        </p:txBody>
      </p:sp>
      <p:sp>
        <p:nvSpPr>
          <p:cNvPr id="6" name="Oval 5"/>
          <p:cNvSpPr/>
          <p:nvPr/>
        </p:nvSpPr>
        <p:spPr>
          <a:xfrm>
            <a:off x="2793206" y="2736501"/>
            <a:ext cx="2019000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&lt;audio fragment&gt;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457576" y="4251646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</a:t>
            </a:r>
            <a:r>
              <a:rPr lang="en-US" dirty="0" err="1" smtClean="0"/>
              <a:t>FilePart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6" idx="3"/>
            <a:endCxn id="28" idx="0"/>
          </p:cNvCxnSpPr>
          <p:nvPr/>
        </p:nvCxnSpPr>
        <p:spPr>
          <a:xfrm flipH="1">
            <a:off x="2265697" y="3359523"/>
            <a:ext cx="823185" cy="892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65697" y="3619249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53813" y="5642359"/>
            <a:ext cx="1935704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</a:t>
            </a:r>
            <a:r>
              <a:rPr lang="en-US" dirty="0" err="1" smtClean="0"/>
              <a:t>Bitstream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08653" y="5034440"/>
            <a:ext cx="16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rdfs:subClassOf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28" idx="4"/>
            <a:endCxn id="45" idx="0"/>
          </p:cNvCxnSpPr>
          <p:nvPr/>
        </p:nvCxnSpPr>
        <p:spPr>
          <a:xfrm flipH="1">
            <a:off x="1621665" y="4981562"/>
            <a:ext cx="644032" cy="660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264243" y="4512905"/>
            <a:ext cx="1931270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oa:SpecificResource</a:t>
            </a:r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92" name="Straight Arrow Connector 91"/>
          <p:cNvCxnSpPr>
            <a:stCxn id="6" idx="4"/>
            <a:endCxn id="90" idx="0"/>
          </p:cNvCxnSpPr>
          <p:nvPr/>
        </p:nvCxnSpPr>
        <p:spPr>
          <a:xfrm>
            <a:off x="3802706" y="3466417"/>
            <a:ext cx="427172" cy="1046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704713" y="3810540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5611898" y="1687626"/>
            <a:ext cx="1850617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&lt;audio file&gt;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6" idx="7"/>
            <a:endCxn id="101" idx="2"/>
          </p:cNvCxnSpPr>
          <p:nvPr/>
        </p:nvCxnSpPr>
        <p:spPr>
          <a:xfrm flipV="1">
            <a:off x="4516530" y="2052584"/>
            <a:ext cx="1095368" cy="790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158785" y="2116941"/>
            <a:ext cx="144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oa:hasSource</a:t>
            </a:r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5790070" y="3623412"/>
            <a:ext cx="1850617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_:selector</a:t>
            </a:r>
            <a:endParaRPr lang="en-US" dirty="0"/>
          </a:p>
        </p:txBody>
      </p:sp>
      <p:cxnSp>
        <p:nvCxnSpPr>
          <p:cNvPr id="110" name="Straight Arrow Connector 109"/>
          <p:cNvCxnSpPr>
            <a:stCxn id="6" idx="6"/>
            <a:endCxn id="107" idx="1"/>
          </p:cNvCxnSpPr>
          <p:nvPr/>
        </p:nvCxnSpPr>
        <p:spPr>
          <a:xfrm>
            <a:off x="4812206" y="3101459"/>
            <a:ext cx="1248881" cy="628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910199" y="3149608"/>
            <a:ext cx="156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oa:hasSelector</a:t>
            </a:r>
            <a:endParaRPr lang="en-US" dirty="0"/>
          </a:p>
        </p:txBody>
      </p:sp>
      <p:sp>
        <p:nvSpPr>
          <p:cNvPr id="127" name="Oval 126"/>
          <p:cNvSpPr/>
          <p:nvPr/>
        </p:nvSpPr>
        <p:spPr>
          <a:xfrm>
            <a:off x="8895152" y="3623412"/>
            <a:ext cx="266298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oa:Data</a:t>
            </a:r>
            <a:r>
              <a:rPr lang="en-US" dirty="0" smtClean="0"/>
              <a:t> Position Selector&gt;</a:t>
            </a:r>
            <a:endParaRPr lang="en-US" dirty="0"/>
          </a:p>
        </p:txBody>
      </p:sp>
      <p:cxnSp>
        <p:nvCxnSpPr>
          <p:cNvPr id="129" name="Straight Arrow Connector 128"/>
          <p:cNvCxnSpPr>
            <a:stCxn id="107" idx="6"/>
            <a:endCxn id="127" idx="2"/>
          </p:cNvCxnSpPr>
          <p:nvPr/>
        </p:nvCxnSpPr>
        <p:spPr>
          <a:xfrm>
            <a:off x="7640687" y="3988370"/>
            <a:ext cx="1254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7780048" y="3594661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131" name="Oval 130"/>
          <p:cNvSpPr/>
          <p:nvPr/>
        </p:nvSpPr>
        <p:spPr>
          <a:xfrm>
            <a:off x="249010" y="1560569"/>
            <a:ext cx="2019000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&lt;track 1&gt;</a:t>
            </a:r>
            <a:endParaRPr lang="en-US" dirty="0"/>
          </a:p>
        </p:txBody>
      </p:sp>
      <p:cxnSp>
        <p:nvCxnSpPr>
          <p:cNvPr id="137" name="Straight Arrow Connector 136"/>
          <p:cNvCxnSpPr>
            <a:stCxn id="131" idx="6"/>
            <a:endCxn id="6" idx="1"/>
          </p:cNvCxnSpPr>
          <p:nvPr/>
        </p:nvCxnSpPr>
        <p:spPr>
          <a:xfrm>
            <a:off x="2268010" y="1925527"/>
            <a:ext cx="820872" cy="91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636248" y="2242055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mets:hasManifestation</a:t>
            </a:r>
            <a:endParaRPr lang="en-US" dirty="0"/>
          </a:p>
        </p:txBody>
      </p:sp>
      <p:sp>
        <p:nvSpPr>
          <p:cNvPr id="139" name="Oval 138"/>
          <p:cNvSpPr/>
          <p:nvPr/>
        </p:nvSpPr>
        <p:spPr>
          <a:xfrm>
            <a:off x="46176" y="3420130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Division</a:t>
            </a:r>
            <a:endParaRPr lang="en-US" dirty="0"/>
          </a:p>
        </p:txBody>
      </p:sp>
      <p:cxnSp>
        <p:nvCxnSpPr>
          <p:cNvPr id="141" name="Straight Arrow Connector 140"/>
          <p:cNvCxnSpPr>
            <a:stCxn id="131" idx="4"/>
            <a:endCxn id="139" idx="0"/>
          </p:cNvCxnSpPr>
          <p:nvPr/>
        </p:nvCxnSpPr>
        <p:spPr>
          <a:xfrm flipH="1">
            <a:off x="854297" y="2290485"/>
            <a:ext cx="404213" cy="1129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422372" y="2749067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6584176" y="6007315"/>
            <a:ext cx="1866900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“4321”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4331169" y="6007315"/>
            <a:ext cx="1866900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“0”</a:t>
            </a:r>
            <a:endParaRPr lang="en-US" dirty="0"/>
          </a:p>
        </p:txBody>
      </p:sp>
      <p:cxnSp>
        <p:nvCxnSpPr>
          <p:cNvPr id="146" name="Straight Arrow Connector 145"/>
          <p:cNvCxnSpPr>
            <a:stCxn id="107" idx="5"/>
            <a:endCxn id="143" idx="0"/>
          </p:cNvCxnSpPr>
          <p:nvPr/>
        </p:nvCxnSpPr>
        <p:spPr>
          <a:xfrm>
            <a:off x="7369670" y="4246434"/>
            <a:ext cx="147956" cy="1760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07" idx="3"/>
            <a:endCxn id="144" idx="0"/>
          </p:cNvCxnSpPr>
          <p:nvPr/>
        </p:nvCxnSpPr>
        <p:spPr>
          <a:xfrm flipH="1">
            <a:off x="5264619" y="4246434"/>
            <a:ext cx="796468" cy="1760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5285412" y="5047701"/>
            <a:ext cx="908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a:start</a:t>
            </a:r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7077169" y="49934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oa:end</a:t>
            </a:r>
            <a:endParaRPr lang="en-US" dirty="0"/>
          </a:p>
        </p:txBody>
      </p:sp>
      <p:sp>
        <p:nvSpPr>
          <p:cNvPr id="174" name="Oval 173"/>
          <p:cNvSpPr/>
          <p:nvPr/>
        </p:nvSpPr>
        <p:spPr>
          <a:xfrm>
            <a:off x="9254344" y="1670346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File</a:t>
            </a:r>
            <a:endParaRPr lang="en-US" dirty="0"/>
          </a:p>
        </p:txBody>
      </p:sp>
      <p:cxnSp>
        <p:nvCxnSpPr>
          <p:cNvPr id="176" name="Straight Arrow Connector 175"/>
          <p:cNvCxnSpPr>
            <a:stCxn id="101" idx="6"/>
            <a:endCxn id="174" idx="2"/>
          </p:cNvCxnSpPr>
          <p:nvPr/>
        </p:nvCxnSpPr>
        <p:spPr>
          <a:xfrm flipV="1">
            <a:off x="7462515" y="2035304"/>
            <a:ext cx="1791829" cy="1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7780048" y="1662829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193" name="TextBox 192"/>
          <p:cNvSpPr txBox="1"/>
          <p:nvPr/>
        </p:nvSpPr>
        <p:spPr>
          <a:xfrm>
            <a:off x="8538686" y="4512905"/>
            <a:ext cx="345921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Also</a:t>
            </a:r>
          </a:p>
          <a:p>
            <a:pPr algn="ctr"/>
            <a:r>
              <a:rPr lang="en-US" sz="1600" dirty="0"/>
              <a:t>Fragment Selector </a:t>
            </a:r>
            <a:endParaRPr lang="en-US" sz="1600" dirty="0" smtClean="0"/>
          </a:p>
          <a:p>
            <a:pPr algn="ctr"/>
            <a:r>
              <a:rPr lang="en-US" sz="1600" dirty="0" smtClean="0"/>
              <a:t>(</a:t>
            </a:r>
            <a:r>
              <a:rPr lang="en-US" sz="1600" dirty="0">
                <a:hlinkClick r:id="rId3"/>
              </a:rPr>
              <a:t>http://www.w3.org/TR/media-frags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) ,</a:t>
            </a:r>
          </a:p>
          <a:p>
            <a:pPr algn="ctr"/>
            <a:r>
              <a:rPr lang="en-US" sz="1600" dirty="0" smtClean="0"/>
              <a:t>Text Position Selector,</a:t>
            </a:r>
          </a:p>
          <a:p>
            <a:pPr algn="ctr"/>
            <a:r>
              <a:rPr lang="en-US" sz="1600" dirty="0" smtClean="0"/>
              <a:t>Text Quote Selector,</a:t>
            </a:r>
          </a:p>
          <a:p>
            <a:pPr algn="ctr"/>
            <a:r>
              <a:rPr lang="en-US" sz="1600" dirty="0" smtClean="0"/>
              <a:t>SVG Selector,</a:t>
            </a:r>
          </a:p>
          <a:p>
            <a:pPr algn="ctr"/>
            <a:r>
              <a:rPr lang="en-US" sz="1600" dirty="0" smtClean="0"/>
              <a:t>and other local selectors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17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95"/>
            <a:ext cx="10515600" cy="1079669"/>
          </a:xfrm>
        </p:spPr>
        <p:txBody>
          <a:bodyPr>
            <a:normAutofit/>
          </a:bodyPr>
          <a:lstStyle/>
          <a:p>
            <a:r>
              <a:rPr lang="en-US" dirty="0"/>
              <a:t>Ordered and labeled </a:t>
            </a:r>
            <a:r>
              <a:rPr lang="en-US" dirty="0" smtClean="0"/>
              <a:t>METS divisions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27029" y="1013398"/>
            <a:ext cx="2019000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&lt;chapter 1&gt;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160281" y="1019510"/>
            <a:ext cx="2019000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&lt;page 1&gt;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71998" y="4705707"/>
            <a:ext cx="2019000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&lt;page 2&gt;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912357" y="1013398"/>
            <a:ext cx="2019000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_:related1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219693" y="4705707"/>
            <a:ext cx="2019000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_:related2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6" idx="6"/>
            <a:endCxn id="11" idx="2"/>
          </p:cNvCxnSpPr>
          <p:nvPr/>
        </p:nvCxnSpPr>
        <p:spPr>
          <a:xfrm>
            <a:off x="2546029" y="1378356"/>
            <a:ext cx="1366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96328" y="1013398"/>
            <a:ext cx="141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ets:hasPart</a:t>
            </a:r>
            <a:endParaRPr lang="en-US" dirty="0"/>
          </a:p>
        </p:txBody>
      </p:sp>
      <p:cxnSp>
        <p:nvCxnSpPr>
          <p:cNvPr id="4" name="Straight Arrow Connector 3"/>
          <p:cNvCxnSpPr>
            <a:stCxn id="6" idx="4"/>
            <a:endCxn id="12" idx="2"/>
          </p:cNvCxnSpPr>
          <p:nvPr/>
        </p:nvCxnSpPr>
        <p:spPr>
          <a:xfrm>
            <a:off x="1536529" y="1743314"/>
            <a:ext cx="683164" cy="3327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4417" y="2860396"/>
            <a:ext cx="141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ets:hasPart</a:t>
            </a:r>
            <a:endParaRPr lang="en-US" dirty="0"/>
          </a:p>
        </p:txBody>
      </p:sp>
      <p:cxnSp>
        <p:nvCxnSpPr>
          <p:cNvPr id="7" name="Straight Arrow Connector 6"/>
          <p:cNvCxnSpPr>
            <a:stCxn id="11" idx="6"/>
            <a:endCxn id="8" idx="2"/>
          </p:cNvCxnSpPr>
          <p:nvPr/>
        </p:nvCxnSpPr>
        <p:spPr>
          <a:xfrm>
            <a:off x="5931357" y="1378356"/>
            <a:ext cx="2228924" cy="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6"/>
            <a:endCxn id="10" idx="2"/>
          </p:cNvCxnSpPr>
          <p:nvPr/>
        </p:nvCxnSpPr>
        <p:spPr>
          <a:xfrm>
            <a:off x="4238693" y="5070665"/>
            <a:ext cx="403330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75498" y="995186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mets:hasManifestation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47278" y="4719130"/>
            <a:ext cx="234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mets:hasManifestation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072368" y="3786751"/>
            <a:ext cx="3886044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PREMIS </a:t>
            </a:r>
            <a:r>
              <a:rPr lang="en-US" dirty="0" err="1" smtClean="0"/>
              <a:t>RelatedObjectIdentification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290998" y="3074117"/>
            <a:ext cx="1616242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File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8" idx="6"/>
            <a:endCxn id="20" idx="0"/>
          </p:cNvCxnSpPr>
          <p:nvPr/>
        </p:nvCxnSpPr>
        <p:spPr>
          <a:xfrm>
            <a:off x="10179281" y="1384468"/>
            <a:ext cx="919838" cy="1689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6"/>
            <a:endCxn id="20" idx="4"/>
          </p:cNvCxnSpPr>
          <p:nvPr/>
        </p:nvCxnSpPr>
        <p:spPr>
          <a:xfrm flipV="1">
            <a:off x="10290998" y="3804033"/>
            <a:ext cx="808121" cy="1266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39199" y="1636420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695058" y="4516667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575238" y="2657167"/>
            <a:ext cx="2138429" cy="729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METS </a:t>
            </a:r>
            <a:r>
              <a:rPr lang="en-US" dirty="0" err="1" smtClean="0"/>
              <a:t>RelatedObject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1" idx="3"/>
            <a:endCxn id="29" idx="0"/>
          </p:cNvCxnSpPr>
          <p:nvPr/>
        </p:nvCxnSpPr>
        <p:spPr>
          <a:xfrm flipH="1">
            <a:off x="3644453" y="1636420"/>
            <a:ext cx="563580" cy="1020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5"/>
            <a:endCxn id="18" idx="2"/>
          </p:cNvCxnSpPr>
          <p:nvPr/>
        </p:nvCxnSpPr>
        <p:spPr>
          <a:xfrm>
            <a:off x="4400501" y="3280189"/>
            <a:ext cx="671867" cy="87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39223" y="2044626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482318" y="3500888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12" idx="0"/>
            <a:endCxn id="29" idx="4"/>
          </p:cNvCxnSpPr>
          <p:nvPr/>
        </p:nvCxnSpPr>
        <p:spPr>
          <a:xfrm flipV="1">
            <a:off x="3229193" y="3387083"/>
            <a:ext cx="415260" cy="1318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61725" y="3776990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rdf:type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053766" y="2657167"/>
            <a:ext cx="1866900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“1”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238790" y="2657167"/>
            <a:ext cx="1866900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“Page 1”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11" idx="4"/>
            <a:endCxn id="63" idx="0"/>
          </p:cNvCxnSpPr>
          <p:nvPr/>
        </p:nvCxnSpPr>
        <p:spPr>
          <a:xfrm>
            <a:off x="4921857" y="1743314"/>
            <a:ext cx="1065359" cy="913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1" idx="5"/>
            <a:endCxn id="64" idx="0"/>
          </p:cNvCxnSpPr>
          <p:nvPr/>
        </p:nvCxnSpPr>
        <p:spPr>
          <a:xfrm>
            <a:off x="5635681" y="1636420"/>
            <a:ext cx="2536559" cy="1020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508075" y="2044626"/>
            <a:ext cx="12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mets:order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217599" y="2041580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mets:orderLabel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2615418" y="6055043"/>
            <a:ext cx="1866900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“2”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5072368" y="6055042"/>
            <a:ext cx="1866900" cy="600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“Page 2”</a:t>
            </a:r>
            <a:endParaRPr lang="en-US" dirty="0"/>
          </a:p>
        </p:txBody>
      </p:sp>
      <p:cxnSp>
        <p:nvCxnSpPr>
          <p:cNvPr id="78" name="Straight Arrow Connector 77"/>
          <p:cNvCxnSpPr>
            <a:stCxn id="12" idx="4"/>
            <a:endCxn id="75" idx="0"/>
          </p:cNvCxnSpPr>
          <p:nvPr/>
        </p:nvCxnSpPr>
        <p:spPr>
          <a:xfrm>
            <a:off x="3229193" y="5435623"/>
            <a:ext cx="319675" cy="619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2" idx="5"/>
            <a:endCxn id="76" idx="0"/>
          </p:cNvCxnSpPr>
          <p:nvPr/>
        </p:nvCxnSpPr>
        <p:spPr>
          <a:xfrm>
            <a:off x="3943017" y="5328729"/>
            <a:ext cx="2062801" cy="726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037110" y="5507219"/>
            <a:ext cx="122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mets:order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66728" y="5507219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mets:orderLabel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mets</a:t>
            </a:r>
            <a:r>
              <a:rPr lang="en-US" dirty="0" smtClean="0"/>
              <a:t> --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www.loc.gov/METS2/rdf/v1#</a:t>
            </a:r>
            <a:r>
              <a:rPr lang="en-US" dirty="0" smtClean="0"/>
              <a:t> 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remis</a:t>
            </a:r>
            <a:r>
              <a:rPr lang="en-US" dirty="0" smtClean="0"/>
              <a:t> --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www.loc.gov/premis/rdf/v1#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o</a:t>
            </a:r>
            <a:r>
              <a:rPr lang="en-US" dirty="0" err="1" smtClean="0"/>
              <a:t>a</a:t>
            </a:r>
            <a:r>
              <a:rPr lang="en-US" dirty="0" smtClean="0"/>
              <a:t> -- </a:t>
            </a:r>
            <a:r>
              <a:rPr lang="en-US" dirty="0">
                <a:hlinkClick r:id="rId4"/>
              </a:rPr>
              <a:t>http://www.w3.org/ns/oa</a:t>
            </a:r>
            <a:r>
              <a:rPr lang="en-US" dirty="0" smtClean="0">
                <a:hlinkClick r:id="rId4"/>
              </a:rPr>
              <a:t>#</a:t>
            </a:r>
            <a:endParaRPr lang="en-US" dirty="0" smtClean="0"/>
          </a:p>
          <a:p>
            <a:r>
              <a:rPr lang="en-US" dirty="0" err="1" smtClean="0"/>
              <a:t>cnt</a:t>
            </a:r>
            <a:r>
              <a:rPr lang="en-US" dirty="0" smtClean="0"/>
              <a:t> --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://www.w3.org/2011/content</a:t>
            </a:r>
            <a:r>
              <a:rPr lang="en-US" dirty="0" smtClean="0">
                <a:hlinkClick r:id="rId5"/>
              </a:rPr>
              <a:t>#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rdf</a:t>
            </a:r>
            <a:r>
              <a:rPr lang="en-US" dirty="0" smtClean="0"/>
              <a:t> --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www.w3.org/1999/02/22-rdf-syntax-ns#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rdfs</a:t>
            </a:r>
            <a:r>
              <a:rPr lang="en-US" dirty="0" smtClean="0"/>
              <a:t> --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://www.w3.org/2000/01/rdf-schema</a:t>
            </a:r>
            <a:r>
              <a:rPr lang="en-US" dirty="0" smtClean="0">
                <a:hlinkClick r:id="rId7"/>
              </a:rPr>
              <a:t>#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METS Classes and Properties used in these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</a:p>
          <a:p>
            <a:pPr lvl="1"/>
            <a:r>
              <a:rPr lang="en-US" dirty="0" err="1" smtClean="0"/>
              <a:t>mets:Document</a:t>
            </a:r>
            <a:r>
              <a:rPr lang="en-US" dirty="0" smtClean="0"/>
              <a:t>, </a:t>
            </a:r>
            <a:r>
              <a:rPr lang="en-US" dirty="0" err="1" smtClean="0"/>
              <a:t>mets:Division</a:t>
            </a:r>
            <a:r>
              <a:rPr lang="en-US" dirty="0" smtClean="0"/>
              <a:t>, </a:t>
            </a:r>
            <a:r>
              <a:rPr lang="en-US" dirty="0" err="1" smtClean="0"/>
              <a:t>mets:File</a:t>
            </a:r>
            <a:r>
              <a:rPr lang="en-US" dirty="0" smtClean="0"/>
              <a:t>, </a:t>
            </a:r>
            <a:r>
              <a:rPr lang="en-US" dirty="0" err="1" smtClean="0"/>
              <a:t>mets:Parallel</a:t>
            </a:r>
            <a:r>
              <a:rPr lang="en-US" dirty="0" smtClean="0"/>
              <a:t>, </a:t>
            </a:r>
            <a:r>
              <a:rPr lang="en-US" dirty="0" err="1" smtClean="0"/>
              <a:t>mets:Sequence</a:t>
            </a:r>
            <a:r>
              <a:rPr lang="en-US" dirty="0" smtClean="0"/>
              <a:t>, </a:t>
            </a:r>
            <a:r>
              <a:rPr lang="en-US" dirty="0" err="1" smtClean="0"/>
              <a:t>mets:FilePart</a:t>
            </a:r>
            <a:r>
              <a:rPr lang="en-US" dirty="0" smtClean="0"/>
              <a:t>, </a:t>
            </a:r>
            <a:r>
              <a:rPr lang="en-US" dirty="0" err="1" smtClean="0"/>
              <a:t>mets:FileList</a:t>
            </a:r>
            <a:r>
              <a:rPr lang="en-US" dirty="0" smtClean="0"/>
              <a:t>, </a:t>
            </a:r>
            <a:r>
              <a:rPr lang="en-US" dirty="0" err="1" smtClean="0"/>
              <a:t>mets:RelatedObject</a:t>
            </a:r>
            <a:r>
              <a:rPr lang="en-US" dirty="0" smtClean="0"/>
              <a:t>, …</a:t>
            </a:r>
          </a:p>
          <a:p>
            <a:pPr lvl="1"/>
            <a:endParaRPr lang="en-US" dirty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err="1" smtClean="0"/>
              <a:t>mets:hasStructuralMap</a:t>
            </a:r>
            <a:r>
              <a:rPr lang="en-US" dirty="0" smtClean="0"/>
              <a:t>, </a:t>
            </a:r>
            <a:r>
              <a:rPr lang="en-US" dirty="0" err="1" smtClean="0"/>
              <a:t>mets:hasMetadata</a:t>
            </a:r>
            <a:r>
              <a:rPr lang="en-US" dirty="0" smtClean="0"/>
              <a:t>, </a:t>
            </a:r>
            <a:r>
              <a:rPr lang="en-US" dirty="0" err="1" smtClean="0"/>
              <a:t>mets:hasDescriptiveMetadata</a:t>
            </a:r>
            <a:r>
              <a:rPr lang="en-US" dirty="0" smtClean="0"/>
              <a:t>, </a:t>
            </a:r>
            <a:r>
              <a:rPr lang="en-US" dirty="0" err="1" smtClean="0"/>
              <a:t>mets:hasPart</a:t>
            </a:r>
            <a:r>
              <a:rPr lang="en-US" dirty="0" smtClean="0"/>
              <a:t>, </a:t>
            </a:r>
            <a:r>
              <a:rPr lang="en-US" dirty="0" err="1" smtClean="0"/>
              <a:t>mets:hasManifestation</a:t>
            </a:r>
            <a:r>
              <a:rPr lang="en-US" dirty="0" smtClean="0"/>
              <a:t>, </a:t>
            </a:r>
            <a:r>
              <a:rPr lang="en-US" dirty="0" err="1" smtClean="0"/>
              <a:t>mets:order</a:t>
            </a:r>
            <a:r>
              <a:rPr lang="en-US" dirty="0" smtClean="0"/>
              <a:t>, </a:t>
            </a:r>
            <a:r>
              <a:rPr lang="en-US" dirty="0" err="1" smtClean="0"/>
              <a:t>mets:orderLabel</a:t>
            </a:r>
            <a:r>
              <a:rPr lang="en-US" dirty="0" smtClean="0"/>
              <a:t>, </a:t>
            </a:r>
            <a:r>
              <a:rPr lang="en-US" dirty="0" err="1" smtClean="0"/>
              <a:t>met:use</a:t>
            </a:r>
            <a:r>
              <a:rPr lang="en-US" dirty="0" smtClean="0"/>
              <a:t>, </a:t>
            </a:r>
            <a:r>
              <a:rPr lang="en-US" dirty="0" err="1" smtClean="0"/>
              <a:t>mets:status</a:t>
            </a:r>
            <a:r>
              <a:rPr lang="en-US" dirty="0" smtClean="0"/>
              <a:t>, </a:t>
            </a:r>
            <a:r>
              <a:rPr lang="en-US" dirty="0" err="1" smtClean="0"/>
              <a:t>mets:label</a:t>
            </a:r>
            <a:r>
              <a:rPr lang="en-US" dirty="0" smtClean="0"/>
              <a:t>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Metadata Technologies and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Trend toward starting from generalized abstract data models</a:t>
            </a:r>
          </a:p>
          <a:p>
            <a:pPr lvl="1"/>
            <a:r>
              <a:rPr lang="en-US" dirty="0" smtClean="0"/>
              <a:t>METS lacks a formal data model and evolved more organically from pre-existing, pre-digital schema such as finding aids for analog content or MARC descriptive metadata</a:t>
            </a:r>
            <a:endParaRPr lang="en-US" dirty="0"/>
          </a:p>
          <a:p>
            <a:r>
              <a:rPr lang="en-US" dirty="0" smtClean="0"/>
              <a:t>Trend toward alternate serializations of the abstract model, such as RDF/Linked Open Data serializations (Turtle, etc.), or JSON, in addition to XML</a:t>
            </a:r>
          </a:p>
          <a:p>
            <a:pPr lvl="1"/>
            <a:r>
              <a:rPr lang="en-US" dirty="0" smtClean="0"/>
              <a:t>The entire METS standard is embodied in an XML Schema with supporting documentation, much of it derived from comments in the XML Schema</a:t>
            </a:r>
          </a:p>
          <a:p>
            <a:r>
              <a:rPr lang="en-US" dirty="0" smtClean="0"/>
              <a:t>Peer standards such as PREMIS, MODS, and others are evolving in this direction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341" y="474372"/>
            <a:ext cx="1193442" cy="11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Uses of METS (Encoding)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METS has dealt successfully with encoding varied complex digital objects (flexible structural map divisions)</a:t>
            </a:r>
          </a:p>
          <a:p>
            <a:pPr lvl="1"/>
            <a:r>
              <a:rPr lang="en-US" dirty="0" smtClean="0"/>
              <a:t>Image Content</a:t>
            </a:r>
          </a:p>
          <a:p>
            <a:pPr lvl="2"/>
            <a:r>
              <a:rPr lang="en-US" dirty="0" smtClean="0"/>
              <a:t>Multiple resolutions and formats</a:t>
            </a:r>
          </a:p>
          <a:p>
            <a:pPr lvl="2"/>
            <a:r>
              <a:rPr lang="en-US" dirty="0" smtClean="0"/>
              <a:t>Structure and sequencing</a:t>
            </a:r>
          </a:p>
          <a:p>
            <a:pPr lvl="1"/>
            <a:r>
              <a:rPr lang="en-US" dirty="0" smtClean="0"/>
              <a:t>Mixed Content</a:t>
            </a:r>
          </a:p>
          <a:p>
            <a:pPr lvl="2"/>
            <a:r>
              <a:rPr lang="en-US" dirty="0" smtClean="0"/>
              <a:t>Same and differing levels of granularity</a:t>
            </a:r>
          </a:p>
          <a:p>
            <a:pPr lvl="1"/>
            <a:r>
              <a:rPr lang="en-US" dirty="0" smtClean="0"/>
              <a:t>Audio/Video</a:t>
            </a:r>
          </a:p>
          <a:p>
            <a:pPr lvl="2"/>
            <a:r>
              <a:rPr lang="en-US" dirty="0" smtClean="0"/>
              <a:t>par, </a:t>
            </a:r>
            <a:r>
              <a:rPr lang="en-US" dirty="0" err="1" smtClean="0"/>
              <a:t>seq</a:t>
            </a:r>
            <a:r>
              <a:rPr lang="en-US" dirty="0" smtClean="0"/>
              <a:t>, and area for complex interrelated streams with component parts</a:t>
            </a:r>
          </a:p>
          <a:p>
            <a:pPr lvl="1"/>
            <a:r>
              <a:rPr lang="en-US" dirty="0" smtClean="0"/>
              <a:t>METS and EAD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556" y="2505679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6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Uses of METS (Preservation)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METS is widely used for aggregating, coordinating, and managing content and metadata for preservation purposes</a:t>
            </a:r>
          </a:p>
          <a:p>
            <a:pPr lvl="1"/>
            <a:r>
              <a:rPr lang="en-US" dirty="0" smtClean="0"/>
              <a:t>Aggregation of all content and metadata through embedding or referencing</a:t>
            </a:r>
          </a:p>
          <a:p>
            <a:pPr lvl="2"/>
            <a:r>
              <a:rPr lang="en-US" dirty="0" smtClean="0"/>
              <a:t>Inline XML</a:t>
            </a:r>
          </a:p>
          <a:p>
            <a:pPr lvl="2"/>
            <a:r>
              <a:rPr lang="en-US" dirty="0" smtClean="0"/>
              <a:t>Base-64 encoded binary content</a:t>
            </a:r>
          </a:p>
          <a:p>
            <a:pPr lvl="2"/>
            <a:r>
              <a:rPr lang="en-US" dirty="0" smtClean="0"/>
              <a:t>Reference external content and metadata</a:t>
            </a:r>
          </a:p>
          <a:p>
            <a:pPr lvl="2"/>
            <a:r>
              <a:rPr lang="en-US" dirty="0" smtClean="0"/>
              <a:t>Reference other METS documents with </a:t>
            </a:r>
            <a:r>
              <a:rPr lang="en-US" dirty="0" err="1" smtClean="0"/>
              <a:t>mptr</a:t>
            </a:r>
            <a:endParaRPr lang="en-US" dirty="0" smtClean="0"/>
          </a:p>
          <a:p>
            <a:pPr lvl="2"/>
            <a:r>
              <a:rPr lang="en-US" dirty="0" smtClean="0"/>
              <a:t>Segmented metadata for descriptive, administrative, and structural metadata</a:t>
            </a:r>
          </a:p>
          <a:p>
            <a:pPr lvl="2"/>
            <a:r>
              <a:rPr lang="en-US" dirty="0" smtClean="0"/>
              <a:t>File manifests</a:t>
            </a:r>
          </a:p>
          <a:p>
            <a:pPr lvl="1"/>
            <a:r>
              <a:rPr lang="en-US" dirty="0" smtClean="0"/>
              <a:t>Guidelines for using METS and PREMIS together</a:t>
            </a:r>
          </a:p>
          <a:p>
            <a:pPr lvl="1"/>
            <a:r>
              <a:rPr lang="en-US" dirty="0" smtClean="0"/>
              <a:t>OAIS Information Packages (SIPs, AIPs, DIPs)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29" y="5021553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9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Successful Uses of METS (Web Archiving)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METS and WARC (standard web archiving format) not easily integrated</a:t>
            </a:r>
          </a:p>
          <a:p>
            <a:pPr lvl="1"/>
            <a:r>
              <a:rPr lang="en-US" dirty="0" smtClean="0"/>
              <a:t>Treat WARC file as a whole</a:t>
            </a:r>
          </a:p>
          <a:p>
            <a:pPr lvl="1"/>
            <a:r>
              <a:rPr lang="en-US" dirty="0" smtClean="0"/>
              <a:t>Unpack WARC file</a:t>
            </a:r>
          </a:p>
          <a:p>
            <a:pPr lvl="1"/>
            <a:r>
              <a:rPr lang="en-US" dirty="0" smtClean="0"/>
              <a:t>Unmanageably large size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411" y="353538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Successful Uses of METS (Metadata Sections)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Segregating metadata into specialized containers</a:t>
            </a:r>
          </a:p>
          <a:p>
            <a:pPr lvl="1"/>
            <a:r>
              <a:rPr lang="en-US" dirty="0" smtClean="0"/>
              <a:t>Not always clear were certain metadata should reside</a:t>
            </a:r>
          </a:p>
          <a:p>
            <a:pPr lvl="1"/>
            <a:r>
              <a:rPr lang="en-US" dirty="0" smtClean="0"/>
              <a:t>Overlap between embedded schema</a:t>
            </a:r>
          </a:p>
          <a:p>
            <a:pPr lvl="1"/>
            <a:r>
              <a:rPr lang="en-US" dirty="0" smtClean="0"/>
              <a:t>Creates discrepancies between different profiles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392" y="4704881"/>
            <a:ext cx="3048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9935</TotalTime>
  <Words>2419</Words>
  <Application>Microsoft Office PowerPoint</Application>
  <PresentationFormat>Custom</PresentationFormat>
  <Paragraphs>508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METS 2.0</vt:lpstr>
      <vt:lpstr>Outline</vt:lpstr>
      <vt:lpstr>Reimagining METS:  An Exploration for Discussion (White Paper April 2011) https://github.com/mets/wiki/blob/master/wiki%20documents/METS%202.0/METSNextGeneration_vs16April2011.doc?raw=true </vt:lpstr>
      <vt:lpstr>METS Strengths</vt:lpstr>
      <vt:lpstr>New Metadata Technologies and Trends</vt:lpstr>
      <vt:lpstr>Successful Uses of METS (Encoding)</vt:lpstr>
      <vt:lpstr>Successful Uses of METS (Preservation)</vt:lpstr>
      <vt:lpstr>Not So Successful Uses of METS (Web Archiving)</vt:lpstr>
      <vt:lpstr>Not So Successful Uses of METS (Metadata Sections)</vt:lpstr>
      <vt:lpstr>Not So Successful Uses of METS (Exchange / Interoperability) </vt:lpstr>
      <vt:lpstr>Not So Successful Uses of METS  (Example of Fedora Commons)</vt:lpstr>
      <vt:lpstr>Not So Successful Uses of METS (Interoperability and METS Profiles)</vt:lpstr>
      <vt:lpstr>Possible Future Directions</vt:lpstr>
      <vt:lpstr>Possible Future Directions (continued)</vt:lpstr>
      <vt:lpstr>Possible Future Directions (continued)</vt:lpstr>
      <vt:lpstr>Possible Future Directions (continued)</vt:lpstr>
      <vt:lpstr>PowerPoint Presentation</vt:lpstr>
      <vt:lpstr>Linking</vt:lpstr>
      <vt:lpstr>Manage Process</vt:lpstr>
      <vt:lpstr>Extensibility, Ontology, Controlled Vocabs</vt:lpstr>
      <vt:lpstr>Modeling</vt:lpstr>
      <vt:lpstr>Semantics of structMap and fileSec</vt:lpstr>
      <vt:lpstr>Profiles</vt:lpstr>
      <vt:lpstr>METS Lite</vt:lpstr>
      <vt:lpstr>Core Principles or Goals for METS 2</vt:lpstr>
      <vt:lpstr>Recap of Yesterday’s 1.x Model</vt:lpstr>
      <vt:lpstr>Simplifications  (based on 1.x model  from yesterday)</vt:lpstr>
      <vt:lpstr>Tying Together METS, PREMIS, OAI-ORE</vt:lpstr>
      <vt:lpstr>Very Quick Intro to RDF and RDFS </vt:lpstr>
      <vt:lpstr>Simple Example</vt:lpstr>
      <vt:lpstr>METS Document (similar to OAI-ORE REM?)</vt:lpstr>
      <vt:lpstr>METS Document describes one or more structural maps</vt:lpstr>
      <vt:lpstr>Descriptive Metadata</vt:lpstr>
      <vt:lpstr>Compound Object Divisions </vt:lpstr>
      <vt:lpstr>Manifestations of a Division</vt:lpstr>
      <vt:lpstr>Using a Local (or other) Vocabulary for Manifestations</vt:lpstr>
      <vt:lpstr>File Characteristics (use PREMIS properties)</vt:lpstr>
      <vt:lpstr>Embedded Content http://www.w3.org/TR/Content-in-RDF10/ </vt:lpstr>
      <vt:lpstr>Turtle</vt:lpstr>
      <vt:lpstr>Other Properties</vt:lpstr>
      <vt:lpstr>More Examples</vt:lpstr>
      <vt:lpstr>METS Parallel Files &lt;par&gt;</vt:lpstr>
      <vt:lpstr>METS Sequential Files &lt;seq&gt;</vt:lpstr>
      <vt:lpstr>METS Portion or Area of File &lt;area&gt; http://www.openannotation.org/spec/core/specific.html#Selectors</vt:lpstr>
      <vt:lpstr>Ordered and labeled METS divisions </vt:lpstr>
      <vt:lpstr>Namespaces</vt:lpstr>
      <vt:lpstr>METS Classes and Properties used in these examples</vt:lpstr>
      <vt:lpstr>Where to go from here?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METS 2.0</dc:title>
  <dc:creator>Habing, Thomas Gerald</dc:creator>
  <cp:lastModifiedBy>Gardner Glenn</cp:lastModifiedBy>
  <cp:revision>151</cp:revision>
  <dcterms:created xsi:type="dcterms:W3CDTF">2014-08-20T14:38:13Z</dcterms:created>
  <dcterms:modified xsi:type="dcterms:W3CDTF">2014-12-04T22:24:45Z</dcterms:modified>
</cp:coreProperties>
</file>