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</p:sldMasterIdLst>
  <p:notesMasterIdLst>
    <p:notesMasterId r:id="rId59"/>
  </p:notesMasterIdLst>
  <p:sldIdLst>
    <p:sldId id="256" r:id="rId2"/>
    <p:sldId id="257" r:id="rId3"/>
    <p:sldId id="258" r:id="rId4"/>
    <p:sldId id="354" r:id="rId5"/>
    <p:sldId id="355" r:id="rId6"/>
    <p:sldId id="356" r:id="rId7"/>
    <p:sldId id="318" r:id="rId8"/>
    <p:sldId id="259" r:id="rId9"/>
    <p:sldId id="371" r:id="rId10"/>
    <p:sldId id="320" r:id="rId11"/>
    <p:sldId id="317" r:id="rId12"/>
    <p:sldId id="260" r:id="rId13"/>
    <p:sldId id="261" r:id="rId14"/>
    <p:sldId id="263" r:id="rId15"/>
    <p:sldId id="321" r:id="rId16"/>
    <p:sldId id="311" r:id="rId17"/>
    <p:sldId id="313" r:id="rId18"/>
    <p:sldId id="337" r:id="rId19"/>
    <p:sldId id="336" r:id="rId20"/>
    <p:sldId id="335" r:id="rId21"/>
    <p:sldId id="339" r:id="rId22"/>
    <p:sldId id="340" r:id="rId23"/>
    <p:sldId id="338" r:id="rId24"/>
    <p:sldId id="341" r:id="rId25"/>
    <p:sldId id="322" r:id="rId26"/>
    <p:sldId id="312" r:id="rId27"/>
    <p:sldId id="314" r:id="rId28"/>
    <p:sldId id="315" r:id="rId29"/>
    <p:sldId id="316" r:id="rId30"/>
    <p:sldId id="357" r:id="rId31"/>
    <p:sldId id="358" r:id="rId32"/>
    <p:sldId id="372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3" r:id="rId46"/>
    <p:sldId id="323" r:id="rId47"/>
    <p:sldId id="262" r:id="rId48"/>
    <p:sldId id="264" r:id="rId49"/>
    <p:sldId id="326" r:id="rId50"/>
    <p:sldId id="266" r:id="rId51"/>
    <p:sldId id="265" r:id="rId52"/>
    <p:sldId id="267" r:id="rId53"/>
    <p:sldId id="268" r:id="rId54"/>
    <p:sldId id="324" r:id="rId55"/>
    <p:sldId id="269" r:id="rId56"/>
    <p:sldId id="327" r:id="rId57"/>
    <p:sldId id="374" r:id="rId58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C6CD"/>
    <a:srgbClr val="804C19"/>
    <a:srgbClr val="CA9C4E"/>
    <a:srgbClr val="99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1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246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3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defTabSz="487363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3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7363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247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1750" cy="38338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3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defTabSz="487363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3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C2DD0A25-B6EB-4BF0-B291-7767AFB82783}" type="slidenum">
              <a:rPr lang="de-AT" altLang="it-IT"/>
              <a:pPr/>
              <a:t>‹N›</a:t>
            </a:fld>
            <a:endParaRPr lang="de-A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664868-4E3F-426E-AC16-4621D2A1F281}" type="slidenum">
              <a:rPr lang="de-AT" altLang="it-IT">
                <a:solidFill>
                  <a:srgbClr val="000000"/>
                </a:solidFill>
              </a:rPr>
              <a:pPr/>
              <a:t>1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AB5D3D-3DF5-49C9-BC86-C433A1F94DEA}" type="slidenum">
              <a:rPr lang="de-AT" altLang="it-IT">
                <a:solidFill>
                  <a:srgbClr val="000000"/>
                </a:solidFill>
              </a:rPr>
              <a:pPr/>
              <a:t>10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5AC0B8-45F4-4B91-AB70-E3D6FE1C4AC4}" type="slidenum">
              <a:rPr lang="de-AT" altLang="it-IT">
                <a:solidFill>
                  <a:srgbClr val="000000"/>
                </a:solidFill>
              </a:rPr>
              <a:pPr/>
              <a:t>12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30A1CE-8C92-48A9-8734-D01AF0285A74}" type="slidenum">
              <a:rPr lang="de-AT" altLang="it-IT">
                <a:solidFill>
                  <a:srgbClr val="000000"/>
                </a:solidFill>
              </a:rPr>
              <a:pPr/>
              <a:t>13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BC9997-C9A6-4E28-92C4-89D9C3058C11}" type="slidenum">
              <a:rPr lang="de-AT" altLang="it-IT">
                <a:solidFill>
                  <a:srgbClr val="000000"/>
                </a:solidFill>
              </a:rPr>
              <a:pPr/>
              <a:t>14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EB8F8E-716E-4235-8D3A-29E4892DEE51}" type="slidenum">
              <a:rPr lang="de-AT" altLang="it-IT">
                <a:solidFill>
                  <a:srgbClr val="000000"/>
                </a:solidFill>
              </a:rPr>
              <a:pPr/>
              <a:t>15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97829F-98E0-4320-959D-726B755ADFF4}" type="slidenum">
              <a:rPr lang="de-AT" altLang="it-IT">
                <a:solidFill>
                  <a:srgbClr val="000000"/>
                </a:solidFill>
              </a:rPr>
              <a:pPr/>
              <a:t>16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C79E1E-4EB9-4A30-9F19-B4763B508E68}" type="slidenum">
              <a:rPr lang="de-AT" altLang="it-IT">
                <a:solidFill>
                  <a:srgbClr val="000000"/>
                </a:solidFill>
              </a:rPr>
              <a:pPr/>
              <a:t>17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007850-F688-4803-A393-8E9903240C9A}" type="slidenum">
              <a:rPr lang="de-AT" altLang="it-IT">
                <a:solidFill>
                  <a:srgbClr val="000000"/>
                </a:solidFill>
              </a:rPr>
              <a:pPr/>
              <a:t>18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7F36D4-A3BB-4B98-B522-143143CDF1CF}" type="slidenum">
              <a:rPr lang="de-AT" altLang="it-IT">
                <a:solidFill>
                  <a:srgbClr val="000000"/>
                </a:solidFill>
              </a:rPr>
              <a:pPr/>
              <a:t>19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F85C28-8E01-43DB-8D12-83DF999579DB}" type="slidenum">
              <a:rPr lang="de-AT" altLang="it-IT">
                <a:solidFill>
                  <a:srgbClr val="000000"/>
                </a:solidFill>
              </a:rPr>
              <a:pPr/>
              <a:t>2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EE55E1-EC90-478F-9FE0-0108015D6611}" type="slidenum">
              <a:rPr lang="de-AT" altLang="it-IT">
                <a:solidFill>
                  <a:srgbClr val="000000"/>
                </a:solidFill>
              </a:rPr>
              <a:pPr/>
              <a:t>20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628549-8D1D-454A-A91B-D47A036A80F2}" type="slidenum">
              <a:rPr lang="de-AT" altLang="it-IT">
                <a:solidFill>
                  <a:srgbClr val="000000"/>
                </a:solidFill>
              </a:rPr>
              <a:pPr/>
              <a:t>21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B88022-7A27-41EF-B531-86A426DC9B9A}" type="slidenum">
              <a:rPr lang="de-AT" altLang="it-IT">
                <a:solidFill>
                  <a:srgbClr val="000000"/>
                </a:solidFill>
              </a:rPr>
              <a:pPr/>
              <a:t>22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E28D9F-019C-4F89-857B-218E40BD898A}" type="slidenum">
              <a:rPr lang="de-AT" altLang="it-IT">
                <a:solidFill>
                  <a:srgbClr val="000000"/>
                </a:solidFill>
              </a:rPr>
              <a:pPr/>
              <a:t>23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11FB3B-9EB6-468A-A06D-3A2E55EC287F}" type="slidenum">
              <a:rPr lang="de-AT" altLang="it-IT">
                <a:solidFill>
                  <a:srgbClr val="000000"/>
                </a:solidFill>
              </a:rPr>
              <a:pPr/>
              <a:t>24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CE0236-95B3-4420-A875-890A8FD50EEC}" type="slidenum">
              <a:rPr lang="de-AT" altLang="it-IT">
                <a:solidFill>
                  <a:srgbClr val="000000"/>
                </a:solidFill>
              </a:rPr>
              <a:pPr/>
              <a:t>25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27F1DA-C163-4C7C-8901-C76940A8A6FE}" type="slidenum">
              <a:rPr lang="de-AT" altLang="it-IT">
                <a:solidFill>
                  <a:srgbClr val="000000"/>
                </a:solidFill>
              </a:rPr>
              <a:pPr/>
              <a:t>26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650957-5E8E-440F-83C4-B4856EC6654B}" type="slidenum">
              <a:rPr lang="de-AT" altLang="it-IT">
                <a:solidFill>
                  <a:srgbClr val="000000"/>
                </a:solidFill>
              </a:rPr>
              <a:pPr/>
              <a:t>3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EEA0E3-B8EC-4867-8AD3-3758F73C3A2C}" type="slidenum">
              <a:rPr lang="de-AT" altLang="it-IT">
                <a:solidFill>
                  <a:srgbClr val="000000"/>
                </a:solidFill>
              </a:rPr>
              <a:pPr/>
              <a:t>30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931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EB32A4-D592-461A-BD19-C6A9AC062E1C}" type="slidenum">
              <a:rPr lang="de-AT" altLang="it-IT">
                <a:solidFill>
                  <a:srgbClr val="000000"/>
                </a:solidFill>
              </a:rPr>
              <a:pPr/>
              <a:t>31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F8AA56-9F82-4F83-8ADE-7E6784E8BCB5}" type="slidenum">
              <a:rPr lang="de-AT" altLang="it-IT">
                <a:solidFill>
                  <a:srgbClr val="000000"/>
                </a:solidFill>
              </a:rPr>
              <a:pPr/>
              <a:t>32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952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42942B-1631-4115-8869-24A370B189B5}" type="slidenum">
              <a:rPr lang="de-AT" altLang="it-IT">
                <a:solidFill>
                  <a:srgbClr val="000000"/>
                </a:solidFill>
              </a:rPr>
              <a:pPr/>
              <a:t>33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96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2C084C-D205-4E30-AB5C-0FD4F6BD8EFD}" type="slidenum">
              <a:rPr lang="de-AT" altLang="it-IT">
                <a:solidFill>
                  <a:srgbClr val="000000"/>
                </a:solidFill>
              </a:rPr>
              <a:pPr/>
              <a:t>34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972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BDF321-C878-4C93-BFAB-60CF1C0721E2}" type="slidenum">
              <a:rPr lang="de-AT" altLang="it-IT">
                <a:solidFill>
                  <a:srgbClr val="000000"/>
                </a:solidFill>
              </a:rPr>
              <a:pPr/>
              <a:t>35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E812CB-9772-496F-A6F4-3860BD113ECF}" type="slidenum">
              <a:rPr lang="de-AT" altLang="it-IT">
                <a:solidFill>
                  <a:srgbClr val="000000"/>
                </a:solidFill>
              </a:rPr>
              <a:pPr/>
              <a:t>36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993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BCCE7D-F9DC-4FE8-889F-AA886A094D12}" type="slidenum">
              <a:rPr lang="de-AT" altLang="it-IT">
                <a:solidFill>
                  <a:srgbClr val="000000"/>
                </a:solidFill>
              </a:rPr>
              <a:pPr/>
              <a:t>37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A81E20-899A-4DD5-808D-88481A5649A6}" type="slidenum">
              <a:rPr lang="de-AT" altLang="it-IT">
                <a:solidFill>
                  <a:srgbClr val="000000"/>
                </a:solidFill>
              </a:rPr>
              <a:pPr/>
              <a:t>38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01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DFBD4F-86C6-454D-9D7B-40B475509BF0}" type="slidenum">
              <a:rPr lang="de-AT" altLang="it-IT">
                <a:solidFill>
                  <a:srgbClr val="000000"/>
                </a:solidFill>
              </a:rPr>
              <a:pPr/>
              <a:t>39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659766-E564-4C76-9EE4-58B937C1044B}" type="slidenum">
              <a:rPr lang="de-AT" altLang="it-IT">
                <a:solidFill>
                  <a:srgbClr val="000000"/>
                </a:solidFill>
              </a:rPr>
              <a:pPr/>
              <a:t>4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03428" name="Segnaposto numero diapositiva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3B191-0B6C-4D92-B7F3-8A9B874B90ED}" type="slidenum">
              <a:rPr lang="de-AT" altLang="it-IT">
                <a:solidFill>
                  <a:srgbClr val="000000"/>
                </a:solidFill>
              </a:rPr>
              <a:pPr/>
              <a:t>40</a:t>
            </a:fld>
            <a:endParaRPr lang="de-A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2EB759-EA44-43B6-BC11-F312DF4ED483}" type="slidenum">
              <a:rPr lang="de-AT" altLang="it-IT">
                <a:solidFill>
                  <a:srgbClr val="000000"/>
                </a:solidFill>
              </a:rPr>
              <a:pPr/>
              <a:t>41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1DA477-7F1E-47EF-8D8E-C3114666B401}" type="slidenum">
              <a:rPr lang="de-AT" altLang="it-IT">
                <a:solidFill>
                  <a:srgbClr val="000000"/>
                </a:solidFill>
              </a:rPr>
              <a:pPr/>
              <a:t>42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054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4BDD33-529D-4F85-8230-C58DC73FAB44}" type="slidenum">
              <a:rPr lang="de-AT" altLang="it-IT">
                <a:solidFill>
                  <a:srgbClr val="000000"/>
                </a:solidFill>
              </a:rPr>
              <a:pPr/>
              <a:t>43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064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4AB9B9-616C-463C-96B6-798EDB033505}" type="slidenum">
              <a:rPr lang="de-AT" altLang="it-IT">
                <a:solidFill>
                  <a:srgbClr val="000000"/>
                </a:solidFill>
              </a:rPr>
              <a:pPr/>
              <a:t>44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08548" name="Segnaposto numero diapositiva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C3A431-C4C1-436C-A882-2697C9BC12C9}" type="slidenum">
              <a:rPr lang="de-AT" altLang="it-IT">
                <a:solidFill>
                  <a:srgbClr val="000000"/>
                </a:solidFill>
              </a:rPr>
              <a:pPr/>
              <a:t>45</a:t>
            </a:fld>
            <a:endParaRPr lang="de-A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4A1241-21B0-4818-91B7-59AA198F7EE1}" type="slidenum">
              <a:rPr lang="de-AT" altLang="it-IT">
                <a:solidFill>
                  <a:srgbClr val="000000"/>
                </a:solidFill>
              </a:rPr>
              <a:pPr/>
              <a:t>46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095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2B22DD-8B45-4729-9CCB-A944325BF458}" type="slidenum">
              <a:rPr lang="de-AT" altLang="it-IT">
                <a:solidFill>
                  <a:srgbClr val="000000"/>
                </a:solidFill>
              </a:rPr>
              <a:pPr/>
              <a:t>47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05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F3B125-C988-4168-95CB-9D985CD55AC6}" type="slidenum">
              <a:rPr lang="de-AT" altLang="it-IT">
                <a:solidFill>
                  <a:srgbClr val="000000"/>
                </a:solidFill>
              </a:rPr>
              <a:pPr/>
              <a:t>48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16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1BADDC-7513-4CE3-ADA8-A43B8B4656DD}" type="slidenum">
              <a:rPr lang="de-AT" altLang="it-IT">
                <a:solidFill>
                  <a:srgbClr val="000000"/>
                </a:solidFill>
              </a:rPr>
              <a:pPr/>
              <a:t>49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26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A6B02F-2F67-4617-BA21-E1177B0414B8}" type="slidenum">
              <a:rPr lang="de-AT" altLang="it-IT">
                <a:solidFill>
                  <a:srgbClr val="000000"/>
                </a:solidFill>
              </a:rPr>
              <a:pPr/>
              <a:t>5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E547C0-D210-4AB4-8651-010BB5D9B9B5}" type="slidenum">
              <a:rPr lang="de-AT" altLang="it-IT">
                <a:solidFill>
                  <a:srgbClr val="000000"/>
                </a:solidFill>
              </a:rPr>
              <a:pPr/>
              <a:t>50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36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A249AD-0571-46E2-B382-82A2503C8E1C}" type="slidenum">
              <a:rPr lang="de-AT" altLang="it-IT">
                <a:solidFill>
                  <a:srgbClr val="000000"/>
                </a:solidFill>
              </a:rPr>
              <a:pPr/>
              <a:t>51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46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C26E18-B77F-4809-81FF-DDF7CDE7840C}" type="slidenum">
              <a:rPr lang="de-AT" altLang="it-IT">
                <a:solidFill>
                  <a:srgbClr val="000000"/>
                </a:solidFill>
              </a:rPr>
              <a:pPr/>
              <a:t>52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57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953BF7-4760-4F19-B904-4F509B05A8E9}" type="slidenum">
              <a:rPr lang="de-AT" altLang="it-IT">
                <a:solidFill>
                  <a:srgbClr val="000000"/>
                </a:solidFill>
              </a:rPr>
              <a:pPr/>
              <a:t>53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67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40A38C-E340-4E93-A544-3FD3770AC1F8}" type="slidenum">
              <a:rPr lang="de-AT" altLang="it-IT">
                <a:solidFill>
                  <a:srgbClr val="000000"/>
                </a:solidFill>
              </a:rPr>
              <a:pPr/>
              <a:t>54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77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48A4BB-45FE-4BDB-A081-E95D0BC313A0}" type="slidenum">
              <a:rPr lang="de-AT" altLang="it-IT">
                <a:solidFill>
                  <a:srgbClr val="000000"/>
                </a:solidFill>
              </a:rPr>
              <a:pPr/>
              <a:t>55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87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11513A-4457-4059-B4F4-4B91633C4EFD}" type="slidenum">
              <a:rPr lang="de-AT" altLang="it-IT">
                <a:solidFill>
                  <a:srgbClr val="000000"/>
                </a:solidFill>
              </a:rPr>
              <a:pPr/>
              <a:t>56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C4359B-C7D9-455E-B6E6-277380187C6E}" type="slidenum">
              <a:rPr lang="de-AT" altLang="it-IT">
                <a:solidFill>
                  <a:srgbClr val="000000"/>
                </a:solidFill>
              </a:rPr>
              <a:pPr/>
              <a:t>57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A772E3-313C-4F97-B8A3-029710AEE8E8}" type="slidenum">
              <a:rPr lang="de-AT" altLang="it-IT">
                <a:solidFill>
                  <a:srgbClr val="000000"/>
                </a:solidFill>
              </a:rPr>
              <a:pPr/>
              <a:t>6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58ADBB-3882-4BE0-8E84-FAF7F38424F0}" type="slidenum">
              <a:rPr lang="de-AT" altLang="it-IT">
                <a:solidFill>
                  <a:srgbClr val="000000"/>
                </a:solidFill>
              </a:rPr>
              <a:pPr/>
              <a:t>7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6FCDA5-0895-404D-B808-50508E4E5754}" type="slidenum">
              <a:rPr lang="de-AT" altLang="it-IT">
                <a:solidFill>
                  <a:srgbClr val="000000"/>
                </a:solidFill>
              </a:rPr>
              <a:pPr/>
              <a:t>8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73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DCD510-3E29-48E9-90C8-8DC7EF5E2B0C}" type="slidenum">
              <a:rPr lang="de-AT" altLang="it-IT">
                <a:solidFill>
                  <a:srgbClr val="000000"/>
                </a:solidFill>
              </a:rPr>
              <a:pPr/>
              <a:t>9</a:t>
            </a:fld>
            <a:endParaRPr lang="de-AT" altLang="it-IT">
              <a:solidFill>
                <a:srgbClr val="000000"/>
              </a:solidFill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A9411-D7BC-4D90-B434-37B061142BE2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3358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86FA-3C53-4DD0-AEAA-BDFA16BA833B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8769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59888-8164-40C4-9F06-1A15B87D9415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218155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E941BA90-D39B-40AC-ADBE-300A0C834EA7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328084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037B6-1D8E-42E3-8B8D-CD4AA0EC4E66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37224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6FE23-58E8-4591-B621-82D9448C0011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195252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35B54-BD96-41C8-B7D9-7ECCE6D46D7D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156541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E06C6-0AC5-459E-A48C-7F96BD2D22DD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8717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895F4-929E-43F8-AC12-953306D0D010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69564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DA7F-7473-4A90-A402-0A394C19D356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330612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5E14A-2360-46E9-843C-D93840E9AE19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114483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7EDF3-41F9-4187-A20E-E7DE5FF768D5}" type="slidenum">
              <a:rPr lang="de-AT" altLang="it-IT"/>
              <a:pPr/>
              <a:t>‹N›</a:t>
            </a:fld>
            <a:endParaRPr lang="de-AT" altLang="it-IT"/>
          </a:p>
        </p:txBody>
      </p:sp>
    </p:spTree>
    <p:extLst>
      <p:ext uri="{BB962C8B-B14F-4D97-AF65-F5344CB8AC3E}">
        <p14:creationId xmlns:p14="http://schemas.microsoft.com/office/powerpoint/2010/main" val="121392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Modifica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7BD4813-143F-4163-8FFF-DB5E60FC8F40}" type="slidenum">
              <a:rPr lang="de-AT" altLang="it-IT"/>
              <a:pPr/>
              <a:t>‹N›</a:t>
            </a:fld>
            <a:endParaRPr lang="de-A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hyperlink" Target="http://creativecommons.org/licenses/by-nc-sa/4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id.loc.gov/vocabulary/preservation/objectCategory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premis/v3/index.html" TargetMode="External"/><Relationship Id="rId13" Type="http://schemas.openxmlformats.org/officeDocument/2006/relationships/hyperlink" Target="http://www.loc.gov/standards/premis/premis-mets.html" TargetMode="External"/><Relationship Id="rId18" Type="http://schemas.openxmlformats.org/officeDocument/2006/relationships/hyperlink" Target="http://id.loc.gov/vocabulary/preservation" TargetMode="External"/><Relationship Id="rId3" Type="http://schemas.openxmlformats.org/officeDocument/2006/relationships/image" Target="../media/image10.png"/><Relationship Id="rId21" Type="http://schemas.openxmlformats.org/officeDocument/2006/relationships/hyperlink" Target="http://www.loc.gov/standards/mix/" TargetMode="External"/><Relationship Id="rId7" Type="http://schemas.openxmlformats.org/officeDocument/2006/relationships/hyperlink" Target="http://www.loc.gov/standards/premis/v2/index.html" TargetMode="External"/><Relationship Id="rId12" Type="http://schemas.openxmlformats.org/officeDocument/2006/relationships/hyperlink" Target="http://www.loc.gov/standards/premis/premis-conformance-20150429.pdf" TargetMode="External"/><Relationship Id="rId17" Type="http://schemas.openxmlformats.org/officeDocument/2006/relationships/hyperlink" Target="http://www.loc.gov/standards/premis/examples.html" TargetMode="External"/><Relationship Id="rId2" Type="http://schemas.openxmlformats.org/officeDocument/2006/relationships/notesSlide" Target="../notesSlides/notesSlide57.xml"/><Relationship Id="rId16" Type="http://schemas.openxmlformats.org/officeDocument/2006/relationships/hyperlink" Target="http://www.loc.gov/standards/premis/v2/premis-v2-2.xsd" TargetMode="External"/><Relationship Id="rId20" Type="http://schemas.openxmlformats.org/officeDocument/2006/relationships/hyperlink" Target="http://www.cdlib.org/inside/projects/rights/schema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oc.gov/standards/premis/index.html" TargetMode="External"/><Relationship Id="rId11" Type="http://schemas.openxmlformats.org/officeDocument/2006/relationships/hyperlink" Target="http://www.loc.gov/standards/premis/premis-conformance-201010.pdf" TargetMode="External"/><Relationship Id="rId5" Type="http://schemas.openxmlformats.org/officeDocument/2006/relationships/hyperlink" Target="http://www.loc.gov/standards/premis/Understanding-PREMIS_italian.pdf" TargetMode="External"/><Relationship Id="rId15" Type="http://schemas.openxmlformats.org/officeDocument/2006/relationships/hyperlink" Target="http://www.loc.gov/standards/premis/v2/premis-v2-3.xsd" TargetMode="External"/><Relationship Id="rId23" Type="http://schemas.openxmlformats.org/officeDocument/2006/relationships/hyperlink" Target="http://www.oclc.org/content/dam/research/activities/trustedrep/repositories.pdf" TargetMode="External"/><Relationship Id="rId10" Type="http://schemas.openxmlformats.org/officeDocument/2006/relationships/hyperlink" Target="http://id.loc.gov/ontologies/premis.html" TargetMode="External"/><Relationship Id="rId19" Type="http://schemas.openxmlformats.org/officeDocument/2006/relationships/hyperlink" Target="http://www.loc.gov/standards/datetime/" TargetMode="External"/><Relationship Id="rId4" Type="http://schemas.openxmlformats.org/officeDocument/2006/relationships/hyperlink" Target="http://public.ccsds.org/publications/archive/650x0m2.pdf" TargetMode="External"/><Relationship Id="rId9" Type="http://schemas.openxmlformats.org/officeDocument/2006/relationships/hyperlink" Target="http://www.loc.gov/standards/premis/ontology-announcement.html" TargetMode="External"/><Relationship Id="rId14" Type="http://schemas.openxmlformats.org/officeDocument/2006/relationships/hyperlink" Target="http://www.loc.gov/standards/premis/premis.xsd" TargetMode="External"/><Relationship Id="rId22" Type="http://schemas.openxmlformats.org/officeDocument/2006/relationships/hyperlink" Target="http://www.loc.gov/standards/me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679450"/>
            <a:ext cx="44846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04775"/>
            <a:ext cx="21050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2438" y="2638425"/>
            <a:ext cx="83788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Lo </a:t>
            </a:r>
            <a:r>
              <a:rPr lang="de-AT" altLang="it-IT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standard</a:t>
            </a:r>
            <a:r>
              <a:rPr lang="de-AT" altLang="it-IT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PREMIS e la </a:t>
            </a:r>
            <a:r>
              <a:rPr lang="de-AT" altLang="it-IT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conservazione</a:t>
            </a:r>
            <a:r>
              <a:rPr lang="de-AT" altLang="it-IT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de-AT" altLang="it-IT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digitale </a:t>
            </a:r>
            <a:endParaRPr lang="de-AT" altLang="it-IT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7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85775"/>
            <a:ext cx="3248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5910263"/>
            <a:ext cx="22558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CasellaDiTesto 3"/>
          <p:cNvSpPr txBox="1">
            <a:spLocks noChangeArrowheads="1"/>
          </p:cNvSpPr>
          <p:nvPr/>
        </p:nvSpPr>
        <p:spPr bwMode="auto">
          <a:xfrm>
            <a:off x="2849737" y="3183235"/>
            <a:ext cx="3273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solidFill>
                  <a:srgbClr val="A50021"/>
                </a:solidFill>
              </a:rPr>
              <a:t>modulo di </a:t>
            </a:r>
            <a:r>
              <a:rPr lang="it-IT" altLang="it-IT" sz="2400" b="1" dirty="0" smtClean="0">
                <a:solidFill>
                  <a:srgbClr val="A50021"/>
                </a:solidFill>
              </a:rPr>
              <a:t>base – I parte</a:t>
            </a:r>
            <a:endParaRPr lang="it-IT" altLang="it-IT" sz="2400" b="1" dirty="0">
              <a:solidFill>
                <a:srgbClr val="A5002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00425" y="6453188"/>
            <a:ext cx="57086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DigiLab Centro Interpartimentale di Ricerca e Servizio</a:t>
            </a:r>
          </a:p>
        </p:txBody>
      </p:sp>
      <p:pic>
        <p:nvPicPr>
          <p:cNvPr id="3081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8913"/>
            <a:ext cx="34432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CasellaDiTesto 10"/>
          <p:cNvSpPr txBox="1">
            <a:spLocks noChangeArrowheads="1"/>
          </p:cNvSpPr>
          <p:nvPr/>
        </p:nvSpPr>
        <p:spPr bwMode="auto">
          <a:xfrm>
            <a:off x="307975" y="6348413"/>
            <a:ext cx="285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/>
              <a:t>Roma, 9-11 Giugno 2016</a:t>
            </a:r>
          </a:p>
        </p:txBody>
      </p:sp>
      <p:pic>
        <p:nvPicPr>
          <p:cNvPr id="3083" name="Picture 15" descr="LOGO Sapienz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029325"/>
            <a:ext cx="1571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</a:t>
            </a:fld>
            <a:endParaRPr lang="de-AT" altLang="it-IT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03482" y="3309938"/>
            <a:ext cx="2094899" cy="113877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hlinkClick r:id="rId9"/>
              </a:rPr>
              <a:t>  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</a:rPr>
              <a:t> 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</a:rPr>
              <a:t>                       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Quest'opera è distribuita con Licenza 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hlinkClick r:id="rId9"/>
              </a:rPr>
              <a:t>Creative </a:t>
            </a:r>
            <a:r>
              <a:rPr kumimoji="0" lang="it-IT" altLang="it-IT" sz="1000" b="0" i="0" u="none" strike="noStrike" cap="none" normalizeH="0" baseline="0" dirty="0" err="1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hlinkClick r:id="rId9"/>
              </a:rPr>
              <a:t>Commons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hlinkClick r:id="rId9"/>
              </a:rPr>
              <a:t> Attribuzione - Non commerciale - Condividi allo stesso modo 4.0 Internazionale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rgbClr val="428BCA"/>
              </a:solidFill>
              <a:effectLst/>
              <a:latin typeface="Helvetica Neue"/>
            </a:endParaRPr>
          </a:p>
        </p:txBody>
      </p:sp>
      <p:pic>
        <p:nvPicPr>
          <p:cNvPr id="1026" name="Picture 2" descr="Licenza Creative Common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70" y="3332307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473929" y="3578225"/>
            <a:ext cx="176190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2000" dirty="0">
                <a:solidFill>
                  <a:srgbClr val="000000"/>
                </a:solidFill>
                <a:latin typeface="Candara" panose="020E0502030303020204" pitchFamily="34" charset="0"/>
              </a:rPr>
              <a:t>Angela Di </a:t>
            </a:r>
            <a:r>
              <a:rPr lang="de-AT" altLang="it-IT" sz="2000" dirty="0" err="1">
                <a:solidFill>
                  <a:srgbClr val="000000"/>
                </a:solidFill>
                <a:latin typeface="Candara" panose="020E0502030303020204" pitchFamily="34" charset="0"/>
              </a:rPr>
              <a:t>Iorio</a:t>
            </a:r>
            <a:r>
              <a:rPr lang="de-AT" altLang="it-IT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0825" y="2014538"/>
            <a:ext cx="8569325" cy="709612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4000">
                <a:solidFill>
                  <a:srgbClr val="000000"/>
                </a:solidFill>
              </a:rPr>
              <a:t> </a:t>
            </a:r>
            <a:r>
              <a:rPr lang="fr-FR" altLang="it-IT" sz="4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Storia breve di PREMIS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692275" y="5002213"/>
            <a:ext cx="5400675" cy="1201737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993300"/>
              </a:buClr>
            </a:pPr>
            <a:r>
              <a:rPr lang="fr-FR" altLang="it-IT" sz="3600" b="1">
                <a:solidFill>
                  <a:srgbClr val="000000"/>
                </a:solidFill>
              </a:rPr>
              <a:t>Bisogni emersi dalla breve storia del mondo digitale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635375" y="2852738"/>
            <a:ext cx="1296988" cy="1655762"/>
          </a:xfrm>
          <a:prstGeom prst="downArrow">
            <a:avLst/>
          </a:prstGeom>
          <a:solidFill>
            <a:srgbClr val="CA9C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10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00200"/>
            <a:ext cx="8532812" cy="4398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rgbClr val="CA9C4E"/>
              </a:buClr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Standard </a:t>
            </a:r>
            <a:r>
              <a:rPr lang="en-US" sz="1800" b="1" dirty="0" err="1" smtClean="0">
                <a:solidFill>
                  <a:srgbClr val="000000"/>
                </a:solidFill>
              </a:rPr>
              <a:t>internazionale</a:t>
            </a:r>
            <a:r>
              <a:rPr lang="en-US" sz="1800" b="1" dirty="0" smtClean="0">
                <a:solidFill>
                  <a:srgbClr val="000000"/>
                </a:solidFill>
              </a:rPr>
              <a:t> per </a:t>
            </a:r>
            <a:r>
              <a:rPr lang="en-US" sz="1800" b="1" dirty="0" err="1" smtClean="0">
                <a:solidFill>
                  <a:srgbClr val="000000"/>
                </a:solidFill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metadati</a:t>
            </a:r>
            <a:r>
              <a:rPr lang="en-US" sz="1800" b="1" dirty="0" smtClean="0">
                <a:solidFill>
                  <a:srgbClr val="000000"/>
                </a:solidFill>
              </a:rPr>
              <a:t> di </a:t>
            </a:r>
            <a:r>
              <a:rPr lang="en-US" sz="1800" b="1" dirty="0" err="1" smtClean="0">
                <a:solidFill>
                  <a:srgbClr val="000000"/>
                </a:solidFill>
              </a:rPr>
              <a:t>supporto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alla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conservazione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degli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oggetti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digitali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che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permette</a:t>
            </a:r>
            <a:r>
              <a:rPr lang="en-US" sz="1800" b="1" dirty="0" smtClean="0">
                <a:solidFill>
                  <a:srgbClr val="000000"/>
                </a:solidFill>
              </a:rPr>
              <a:t> di </a:t>
            </a:r>
            <a:r>
              <a:rPr lang="en-US" sz="1800" b="1" dirty="0" err="1" smtClean="0">
                <a:solidFill>
                  <a:srgbClr val="000000"/>
                </a:solidFill>
              </a:rPr>
              <a:t>rendere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persistente</a:t>
            </a:r>
            <a:r>
              <a:rPr lang="en-US" sz="1800" b="1" dirty="0" smtClean="0">
                <a:solidFill>
                  <a:srgbClr val="000000"/>
                </a:solidFill>
              </a:rPr>
              <a:t> la </a:t>
            </a:r>
            <a:r>
              <a:rPr lang="en-US" sz="1800" b="1" dirty="0" err="1" smtClean="0">
                <a:solidFill>
                  <a:srgbClr val="000000"/>
                </a:solidFill>
              </a:rPr>
              <a:t>loro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usabilità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Come </a:t>
            </a:r>
            <a:r>
              <a:rPr lang="en-US" sz="1600" dirty="0" err="1" smtClean="0">
                <a:solidFill>
                  <a:srgbClr val="000000"/>
                </a:solidFill>
              </a:rPr>
              <a:t>implementare</a:t>
            </a:r>
            <a:r>
              <a:rPr lang="en-US" sz="1600" dirty="0" smtClean="0">
                <a:solidFill>
                  <a:srgbClr val="000000"/>
                </a:solidFill>
              </a:rPr>
              <a:t> un Sistema di </a:t>
            </a:r>
            <a:r>
              <a:rPr lang="en-US" sz="1600" dirty="0" err="1" smtClean="0">
                <a:solidFill>
                  <a:srgbClr val="000000"/>
                </a:solidFill>
              </a:rPr>
              <a:t>deposito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digitale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deputato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alla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conservazione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degli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oggetti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digitali</a:t>
            </a:r>
            <a:r>
              <a:rPr lang="en-US" sz="1600" dirty="0" smtClean="0">
                <a:solidFill>
                  <a:srgbClr val="000000"/>
                </a:solidFill>
              </a:rPr>
              <a:t>?</a:t>
            </a:r>
            <a:endParaRPr lang="en-US" sz="1600" dirty="0" smtClean="0"/>
          </a:p>
          <a:p>
            <a:pPr lvl="1" fontAlgn="auto"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err="1" smtClean="0"/>
              <a:t>Quali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metadati</a:t>
            </a:r>
            <a:r>
              <a:rPr lang="en-US" sz="1600" dirty="0" smtClean="0"/>
              <a:t> </a:t>
            </a:r>
            <a:r>
              <a:rPr lang="en-US" sz="1600" dirty="0" err="1" smtClean="0"/>
              <a:t>minimi</a:t>
            </a:r>
            <a:r>
              <a:rPr lang="en-US" sz="1600" dirty="0" smtClean="0"/>
              <a:t>  </a:t>
            </a:r>
            <a:r>
              <a:rPr lang="en-US" sz="1600" dirty="0" err="1" smtClean="0"/>
              <a:t>necessari</a:t>
            </a:r>
            <a:r>
              <a:rPr lang="en-US" sz="1600" dirty="0" smtClean="0"/>
              <a:t>  a </a:t>
            </a:r>
            <a:r>
              <a:rPr lang="en-US" sz="1600" dirty="0" err="1" smtClean="0"/>
              <a:t>garantire</a:t>
            </a:r>
            <a:r>
              <a:rPr lang="en-US" sz="1600" dirty="0" smtClean="0"/>
              <a:t> </a:t>
            </a:r>
            <a:r>
              <a:rPr lang="en-US" sz="1600" dirty="0" err="1" smtClean="0"/>
              <a:t>l’accesso</a:t>
            </a:r>
            <a:r>
              <a:rPr lang="en-US" sz="1600" dirty="0" smtClean="0"/>
              <a:t> </a:t>
            </a:r>
            <a:r>
              <a:rPr lang="en-US" sz="1600" dirty="0" err="1" smtClean="0"/>
              <a:t>agli</a:t>
            </a:r>
            <a:r>
              <a:rPr lang="en-US" sz="1600" dirty="0" smtClean="0"/>
              <a:t> </a:t>
            </a:r>
            <a:r>
              <a:rPr lang="en-US" sz="1600" dirty="0" err="1" smtClean="0"/>
              <a:t>oggetti</a:t>
            </a:r>
            <a:r>
              <a:rPr lang="en-US" sz="1600" dirty="0" smtClean="0"/>
              <a:t> </a:t>
            </a:r>
            <a:r>
              <a:rPr lang="en-US" sz="1600" dirty="0" err="1" smtClean="0"/>
              <a:t>digitali</a:t>
            </a:r>
            <a:r>
              <a:rPr lang="en-US" sz="1600" dirty="0" smtClean="0"/>
              <a:t>?</a:t>
            </a:r>
          </a:p>
          <a:p>
            <a:pPr lvl="1" fontAlgn="auto"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err="1" smtClean="0"/>
              <a:t>Quali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le </a:t>
            </a:r>
            <a:r>
              <a:rPr lang="en-US" sz="1600" dirty="0" err="1" smtClean="0"/>
              <a:t>entità</a:t>
            </a:r>
            <a:r>
              <a:rPr lang="en-US" sz="1600" dirty="0" smtClean="0"/>
              <a:t> informative </a:t>
            </a:r>
            <a:r>
              <a:rPr lang="en-US" sz="1600" dirty="0" err="1" smtClean="0"/>
              <a:t>coinvolte</a:t>
            </a:r>
            <a:r>
              <a:rPr lang="en-US" sz="1600" dirty="0" smtClean="0"/>
              <a:t> e come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relazionano</a:t>
            </a:r>
            <a:r>
              <a:rPr lang="en-US" sz="1600" dirty="0" smtClean="0"/>
              <a:t>?</a:t>
            </a:r>
          </a:p>
          <a:p>
            <a:pPr marL="0" indent="0" fontAlgn="auto">
              <a:spcAft>
                <a:spcPts val="0"/>
              </a:spcAft>
              <a:buClr>
                <a:srgbClr val="CA9C4E"/>
              </a:buClr>
              <a:buFont typeface="Arial" panose="020B0604020202020204" pitchFamily="34" charset="0"/>
              <a:buNone/>
              <a:defRPr/>
            </a:pPr>
            <a:endParaRPr lang="en-US" sz="2000" b="1" i="1" dirty="0" smtClean="0">
              <a:solidFill>
                <a:schemeClr val="accent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CA9C4E"/>
              </a:buClr>
              <a:buFont typeface="Arial" panose="020B0604020202020204" pitchFamily="34" charset="0"/>
              <a:buNone/>
              <a:defRPr/>
            </a:pPr>
            <a:r>
              <a:rPr lang="en-US" sz="2000" b="1" i="1" dirty="0" smtClean="0">
                <a:solidFill>
                  <a:srgbClr val="CA9C4E"/>
                </a:solidFill>
              </a:rPr>
              <a:t>PREMIS: Pre</a:t>
            </a:r>
            <a:r>
              <a:rPr lang="en-US" sz="2000" i="1" dirty="0" smtClean="0"/>
              <a:t>servation </a:t>
            </a:r>
            <a:r>
              <a:rPr lang="en-US" sz="2000" b="1" i="1" dirty="0" smtClean="0">
                <a:solidFill>
                  <a:srgbClr val="CA9C4E"/>
                </a:solidFill>
              </a:rPr>
              <a:t>M</a:t>
            </a:r>
            <a:r>
              <a:rPr lang="en-US" sz="2000" i="1" dirty="0" smtClean="0"/>
              <a:t>etadata: </a:t>
            </a:r>
            <a:r>
              <a:rPr lang="en-US" sz="2000" b="1" i="1" dirty="0" smtClean="0">
                <a:solidFill>
                  <a:srgbClr val="CA9C4E"/>
                </a:solidFill>
              </a:rPr>
              <a:t>I</a:t>
            </a:r>
            <a:r>
              <a:rPr lang="en-US" sz="2000" i="1" dirty="0" smtClean="0"/>
              <a:t>mplementation </a:t>
            </a:r>
            <a:r>
              <a:rPr lang="en-US" sz="2000" b="1" i="1" dirty="0" smtClean="0">
                <a:solidFill>
                  <a:srgbClr val="CA9C4E"/>
                </a:solidFill>
              </a:rPr>
              <a:t>S</a:t>
            </a:r>
            <a:r>
              <a:rPr lang="en-US" sz="2000" i="1" dirty="0" smtClean="0"/>
              <a:t>trategies</a:t>
            </a:r>
          </a:p>
          <a:p>
            <a:pPr fontAlgn="auto"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endParaRPr lang="en-US" sz="1600" i="1" dirty="0" smtClean="0"/>
          </a:p>
          <a:p>
            <a:pPr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err="1" smtClean="0"/>
              <a:t>Sviluppato</a:t>
            </a:r>
            <a:r>
              <a:rPr lang="en-US" sz="1600" dirty="0" smtClean="0"/>
              <a:t> da un team </a:t>
            </a:r>
            <a:r>
              <a:rPr lang="en-US" sz="1600" dirty="0" err="1" smtClean="0"/>
              <a:t>internazionale</a:t>
            </a:r>
            <a:r>
              <a:rPr lang="en-US" sz="1600" dirty="0" smtClean="0"/>
              <a:t> di </a:t>
            </a:r>
            <a:r>
              <a:rPr lang="en-US" sz="1600" dirty="0" err="1" smtClean="0"/>
              <a:t>esperti</a:t>
            </a:r>
            <a:r>
              <a:rPr lang="en-US" sz="1600" dirty="0" smtClean="0"/>
              <a:t> (the PREMIS Working Group)</a:t>
            </a:r>
          </a:p>
          <a:p>
            <a:pPr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Ø"/>
              <a:defRPr/>
            </a:pPr>
            <a:endParaRPr lang="en-US" sz="1600" b="1" dirty="0" smtClean="0"/>
          </a:p>
          <a:p>
            <a:pPr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err="1" smtClean="0"/>
              <a:t>Implementato</a:t>
            </a:r>
            <a:r>
              <a:rPr lang="en-US" sz="1600" dirty="0" smtClean="0"/>
              <a:t> </a:t>
            </a:r>
            <a:r>
              <a:rPr lang="en-US" sz="1600" dirty="0" err="1" smtClean="0"/>
              <a:t>nei</a:t>
            </a:r>
            <a:r>
              <a:rPr lang="en-US" sz="1600" dirty="0" smtClean="0"/>
              <a:t> </a:t>
            </a:r>
            <a:r>
              <a:rPr lang="en-US" sz="1600" dirty="0" err="1" smtClean="0"/>
              <a:t>progetti</a:t>
            </a:r>
            <a:r>
              <a:rPr lang="en-US" sz="1600" dirty="0" smtClean="0"/>
              <a:t> di </a:t>
            </a:r>
            <a:r>
              <a:rPr lang="en-US" sz="1600" dirty="0" err="1" smtClean="0"/>
              <a:t>conservazione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digitale</a:t>
            </a:r>
            <a:r>
              <a:rPr lang="en-US" sz="1600" dirty="0" smtClean="0"/>
              <a:t> in </a:t>
            </a:r>
            <a:r>
              <a:rPr lang="en-US" sz="1600" dirty="0" err="1" smtClean="0"/>
              <a:t>diversi</a:t>
            </a:r>
            <a:r>
              <a:rPr lang="en-US" sz="1600" dirty="0" smtClean="0"/>
              <a:t> </a:t>
            </a:r>
            <a:r>
              <a:rPr lang="en-US" sz="1600" dirty="0" err="1" smtClean="0"/>
              <a:t>paesi</a:t>
            </a:r>
            <a:r>
              <a:rPr lang="en-US" sz="1600" dirty="0" smtClean="0"/>
              <a:t> </a:t>
            </a:r>
            <a:r>
              <a:rPr lang="en-US" sz="1600" dirty="0" err="1" smtClean="0"/>
              <a:t>intorno</a:t>
            </a:r>
            <a:r>
              <a:rPr lang="en-US" sz="1600" dirty="0" smtClean="0"/>
              <a:t> al </a:t>
            </a:r>
            <a:r>
              <a:rPr lang="en-US" sz="1600" dirty="0" err="1" smtClean="0"/>
              <a:t>globo</a:t>
            </a:r>
            <a:endParaRPr lang="en-US" sz="1600" dirty="0" smtClean="0"/>
          </a:p>
          <a:p>
            <a:pPr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err="1" smtClean="0"/>
              <a:t>Usato</a:t>
            </a:r>
            <a:r>
              <a:rPr lang="en-US" sz="1600" dirty="0" smtClean="0"/>
              <a:t> da </a:t>
            </a:r>
            <a:r>
              <a:rPr lang="en-US" sz="1600" dirty="0" err="1" smtClean="0"/>
              <a:t>sistemi</a:t>
            </a:r>
            <a:r>
              <a:rPr lang="en-US" sz="1600" dirty="0" smtClean="0"/>
              <a:t> e </a:t>
            </a:r>
            <a:r>
              <a:rPr lang="en-US" sz="1600" dirty="0" err="1" smtClean="0"/>
              <a:t>applicazioni</a:t>
            </a:r>
            <a:r>
              <a:rPr lang="en-US" sz="1600" dirty="0" smtClean="0"/>
              <a:t> </a:t>
            </a:r>
            <a:r>
              <a:rPr lang="en-US" sz="1600" dirty="0" err="1" smtClean="0"/>
              <a:t>commerciali</a:t>
            </a:r>
            <a:r>
              <a:rPr lang="en-US" sz="1600" dirty="0" smtClean="0"/>
              <a:t> e open-source per la </a:t>
            </a:r>
            <a:r>
              <a:rPr lang="en-US" sz="1600" dirty="0" err="1" smtClean="0"/>
              <a:t>conservazione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digitale</a:t>
            </a:r>
            <a:endParaRPr lang="en-US" sz="1600" dirty="0" smtClean="0"/>
          </a:p>
          <a:p>
            <a:pPr fontAlgn="auto">
              <a:spcAft>
                <a:spcPts val="0"/>
              </a:spcAft>
              <a:defRPr/>
            </a:pPr>
            <a:endParaRPr lang="en-US" sz="1600" dirty="0" smtClean="0"/>
          </a:p>
          <a:p>
            <a:pPr fontAlgn="auto">
              <a:spcAft>
                <a:spcPts val="0"/>
              </a:spcAft>
              <a:defRPr/>
            </a:pPr>
            <a:endParaRPr lang="en-US" sz="1600" dirty="0" smtClean="0"/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17500" y="981075"/>
            <a:ext cx="24749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Perchè PREMIS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A7F-7473-4A90-A402-0A394C19D356}" type="slidenum">
              <a:rPr lang="de-AT" altLang="it-IT" smtClean="0"/>
              <a:pPr/>
              <a:t>11</a:t>
            </a:fld>
            <a:endParaRPr lang="de-A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865313" y="531813"/>
            <a:ext cx="178435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Storia breve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50" y="1268413"/>
            <a:ext cx="8135938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it-IT" sz="1600" b="1" dirty="0">
                <a:latin typeface="Calibri" panose="020F0502020204030204" pitchFamily="34" charset="0"/>
                <a:cs typeface="+mn-cs"/>
              </a:rPr>
              <a:t>Pre-2002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: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diversi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insiemi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metadati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conservazione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sono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stati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rilasciati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"/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>
                <a:latin typeface="Calibri" panose="020F0502020204030204" pitchFamily="34" charset="0"/>
                <a:cs typeface="+mn-cs"/>
              </a:rPr>
              <a:t>Iniziative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diverse,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obiettivi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diversi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ambito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diverso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e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diversi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modelli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e 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presupposti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base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"/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>
                <a:latin typeface="Calibri" panose="020F0502020204030204" pitchFamily="34" charset="0"/>
                <a:cs typeface="+mn-cs"/>
              </a:rPr>
              <a:t>Nessuno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standard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internazionale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;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nessuna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buona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pratica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e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competenze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settore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poco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consolidate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Giugno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b="1" dirty="0">
                <a:latin typeface="Calibri" panose="020F0502020204030204" pitchFamily="34" charset="0"/>
                <a:cs typeface="+mn-cs"/>
              </a:rPr>
              <a:t>2002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: </a:t>
            </a:r>
            <a:r>
              <a:rPr lang="de-AT" altLang="it-IT" sz="1600" dirty="0" err="1">
                <a:latin typeface="Calibri" panose="020F0502020204030204" pitchFamily="34" charset="0"/>
                <a:cs typeface="+mn-cs"/>
              </a:rPr>
              <a:t>Preservation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>
                <a:latin typeface="Calibri" panose="020F0502020204030204" pitchFamily="34" charset="0"/>
                <a:cs typeface="+mn-cs"/>
              </a:rPr>
              <a:t>Metadata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Framework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"/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Gruppo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lavoro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Internazionale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sponsorizzato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da OCLC e RLG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"/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Metadati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conservazione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consistenti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una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descrizione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ad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alto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livello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delle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tipologie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previste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"/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Ispirato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dal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modello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riferimento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Open Archive Information System (OAIS)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come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punto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partenza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"/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Prototipo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insieme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degli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elementi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metadati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conservazione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"/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Una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soluzione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basata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sul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consenso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per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sviluppo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specifiche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formali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per 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metadati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conservazione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…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non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una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soluzione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pronta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per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l‘implementazione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(“off-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the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-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shelf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600" dirty="0" err="1">
                <a:latin typeface="Calibri" panose="020F0502020204030204" pitchFamily="34" charset="0"/>
                <a:cs typeface="+mn-cs"/>
              </a:rPr>
              <a:t>ready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>
                <a:latin typeface="Calibri" panose="020F0502020204030204" pitchFamily="34" charset="0"/>
                <a:cs typeface="+mn-cs"/>
              </a:rPr>
              <a:t>to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>
                <a:latin typeface="Calibri" panose="020F0502020204030204" pitchFamily="34" charset="0"/>
                <a:cs typeface="+mn-cs"/>
              </a:rPr>
              <a:t>implement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”), la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quale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implicherebbe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una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dipendenza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tecnologica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it-IT" sz="1600" b="1" dirty="0">
                <a:latin typeface="Calibri" panose="020F0502020204030204" pitchFamily="34" charset="0"/>
                <a:cs typeface="+mn-cs"/>
              </a:rPr>
              <a:t>Post-2002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: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Bisogno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metadati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conservazione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implementabili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accluse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linee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guida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per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l‘applicazione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e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l‘uso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, e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pertinenti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 per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ampio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ventaglio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sistemi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conservazione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digitale e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contesti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applicativi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Formazione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motivata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del </a:t>
            </a:r>
            <a:r>
              <a:rPr lang="de-AT" altLang="it-IT" b="1" dirty="0" smtClean="0">
                <a:latin typeface="Calibri" panose="020F0502020204030204" pitchFamily="34" charset="0"/>
                <a:cs typeface="+mn-cs"/>
              </a:rPr>
              <a:t>PREMIS </a:t>
            </a:r>
            <a:r>
              <a:rPr lang="de-AT" altLang="it-IT" b="1" dirty="0">
                <a:latin typeface="Calibri" panose="020F0502020204030204" pitchFamily="34" charset="0"/>
                <a:cs typeface="+mn-cs"/>
              </a:rPr>
              <a:t>Working Group</a:t>
            </a:r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12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65313" y="531813"/>
            <a:ext cx="178435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Storia breve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55650" y="1844675"/>
            <a:ext cx="7416800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>
              <a:tabLst>
                <a:tab pos="796925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  <a:tab pos="9780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96925" indent="-339725">
              <a:tabLst>
                <a:tab pos="796925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  <a:tab pos="9780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96925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  <a:tab pos="9780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96925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  <a:tab pos="9780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96925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  <a:tab pos="9780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96925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  <a:tab pos="9780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96925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  <a:tab pos="9780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96925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  <a:tab pos="9780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96925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  <a:tab pos="9780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Ø"/>
              <a:defRPr/>
            </a:pPr>
            <a:r>
              <a:rPr lang="de-AT" altLang="it-IT" sz="1600" b="1" dirty="0" err="1" smtClean="0">
                <a:solidFill>
                  <a:srgbClr val="193433"/>
                </a:solidFill>
                <a:latin typeface="Calibri" panose="020F0502020204030204" pitchFamily="34" charset="0"/>
                <a:cs typeface="+mn-cs"/>
              </a:rPr>
              <a:t>Giugno</a:t>
            </a:r>
            <a:r>
              <a:rPr lang="de-AT" altLang="it-IT" sz="1600" b="1" dirty="0" smtClean="0">
                <a:solidFill>
                  <a:srgbClr val="193433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b="1" dirty="0">
                <a:solidFill>
                  <a:srgbClr val="193433"/>
                </a:solidFill>
                <a:latin typeface="Calibri" panose="020F0502020204030204" pitchFamily="34" charset="0"/>
                <a:cs typeface="+mn-cs"/>
              </a:rPr>
              <a:t>2003</a:t>
            </a:r>
            <a:r>
              <a:rPr lang="de-AT" altLang="it-IT" sz="1600" b="1" dirty="0">
                <a:latin typeface="Calibri" panose="020F0502020204030204" pitchFamily="34" charset="0"/>
                <a:cs typeface="+mn-cs"/>
              </a:rPr>
              <a:t>: 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OCLC, RLG 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ha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sponsorizzato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nuovo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gruppo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lavoro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internazionale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: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defRPr/>
            </a:pPr>
            <a:r>
              <a:rPr lang="de-AT" altLang="it-IT" sz="1600" b="1" i="1" dirty="0">
                <a:latin typeface="Calibri" panose="020F0502020204030204" pitchFamily="34" charset="0"/>
                <a:cs typeface="+mn-cs"/>
              </a:rPr>
              <a:t>	</a:t>
            </a:r>
            <a:r>
              <a:rPr lang="de-AT" altLang="it-IT" sz="1600" i="1" dirty="0">
                <a:latin typeface="Calibri" panose="020F0502020204030204" pitchFamily="34" charset="0"/>
                <a:cs typeface="+mn-cs"/>
              </a:rPr>
              <a:t>- </a:t>
            </a:r>
            <a:r>
              <a:rPr lang="de-AT" altLang="it-IT" sz="1600" b="1" i="1" dirty="0">
                <a:latin typeface="Calibri" panose="020F0502020204030204" pitchFamily="34" charset="0"/>
                <a:cs typeface="+mn-cs"/>
              </a:rPr>
              <a:t>PREMIS: </a:t>
            </a:r>
            <a:r>
              <a:rPr lang="de-AT" altLang="it-IT" sz="1600" b="1" i="1" dirty="0" err="1">
                <a:latin typeface="Calibri" panose="020F0502020204030204" pitchFamily="34" charset="0"/>
                <a:cs typeface="+mn-cs"/>
              </a:rPr>
              <a:t>Pre</a:t>
            </a:r>
            <a:r>
              <a:rPr lang="de-AT" altLang="it-IT" sz="1600" i="1" dirty="0" err="1">
                <a:latin typeface="Calibri" panose="020F0502020204030204" pitchFamily="34" charset="0"/>
                <a:cs typeface="+mn-cs"/>
              </a:rPr>
              <a:t>servation</a:t>
            </a:r>
            <a:r>
              <a:rPr lang="de-AT" altLang="it-IT" sz="1600" i="1" dirty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b="1" i="1" dirty="0" err="1">
                <a:latin typeface="Calibri" panose="020F0502020204030204" pitchFamily="34" charset="0"/>
                <a:cs typeface="+mn-cs"/>
              </a:rPr>
              <a:t>M</a:t>
            </a:r>
            <a:r>
              <a:rPr lang="de-AT" altLang="it-IT" sz="1600" i="1" dirty="0" err="1">
                <a:latin typeface="Calibri" panose="020F0502020204030204" pitchFamily="34" charset="0"/>
                <a:cs typeface="+mn-cs"/>
              </a:rPr>
              <a:t>etadata</a:t>
            </a:r>
            <a:r>
              <a:rPr lang="de-AT" altLang="it-IT" sz="1600" i="1" dirty="0">
                <a:latin typeface="Calibri" panose="020F0502020204030204" pitchFamily="34" charset="0"/>
                <a:cs typeface="+mn-cs"/>
              </a:rPr>
              <a:t>: </a:t>
            </a:r>
            <a:r>
              <a:rPr lang="de-AT" altLang="it-IT" sz="1600" b="1" i="1" dirty="0">
                <a:latin typeface="Calibri" panose="020F0502020204030204" pitchFamily="34" charset="0"/>
                <a:cs typeface="+mn-cs"/>
              </a:rPr>
              <a:t>I</a:t>
            </a:r>
            <a:r>
              <a:rPr lang="de-AT" altLang="it-IT" sz="1600" i="1" dirty="0">
                <a:latin typeface="Calibri" panose="020F0502020204030204" pitchFamily="34" charset="0"/>
                <a:cs typeface="+mn-cs"/>
              </a:rPr>
              <a:t>mplementation </a:t>
            </a:r>
            <a:r>
              <a:rPr lang="de-AT" altLang="it-IT" sz="1600" b="1" i="1" dirty="0" err="1">
                <a:latin typeface="Calibri" panose="020F0502020204030204" pitchFamily="34" charset="0"/>
                <a:cs typeface="+mn-cs"/>
              </a:rPr>
              <a:t>S</a:t>
            </a:r>
            <a:r>
              <a:rPr lang="de-AT" altLang="it-IT" sz="1600" i="1" dirty="0" err="1">
                <a:latin typeface="Calibri" panose="020F0502020204030204" pitchFamily="34" charset="0"/>
                <a:cs typeface="+mn-cs"/>
              </a:rPr>
              <a:t>trategies</a:t>
            </a:r>
            <a:endParaRPr lang="de-AT" altLang="it-IT" sz="1600" i="1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Ø"/>
              <a:defRPr/>
            </a:pPr>
            <a:r>
              <a:rPr lang="de-AT" altLang="it-IT" sz="1600" b="1" dirty="0" err="1" smtClean="0">
                <a:solidFill>
                  <a:srgbClr val="193433"/>
                </a:solidFill>
                <a:latin typeface="Calibri" panose="020F0502020204030204" pitchFamily="34" charset="0"/>
                <a:cs typeface="+mn-cs"/>
              </a:rPr>
              <a:t>Composto</a:t>
            </a:r>
            <a:r>
              <a:rPr lang="de-AT" altLang="it-IT" sz="1600" b="1" dirty="0" smtClean="0">
                <a:solidFill>
                  <a:srgbClr val="193433"/>
                </a:solidFill>
                <a:latin typeface="Calibri" panose="020F0502020204030204" pitchFamily="34" charset="0"/>
                <a:cs typeface="+mn-cs"/>
              </a:rPr>
              <a:t> da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: </a:t>
            </a:r>
            <a:endParaRPr lang="de-AT" altLang="it-IT" sz="1600" b="1" dirty="0">
              <a:latin typeface="Calibri" panose="020F0502020204030204" pitchFamily="34" charset="0"/>
              <a:cs typeface="+mn-cs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	- 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più di </a:t>
            </a:r>
            <a:r>
              <a:rPr lang="de-AT" altLang="it-IT" sz="1600" b="1" dirty="0">
                <a:latin typeface="Calibri" panose="020F0502020204030204" pitchFamily="34" charset="0"/>
                <a:cs typeface="+mn-cs"/>
              </a:rPr>
              <a:t>30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esperti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 di 5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paesi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rappresentanti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biblioteche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musei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archivi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,</a:t>
            </a:r>
            <a:endParaRPr lang="de-AT" altLang="it-IT" sz="1600" b="1" dirty="0">
              <a:latin typeface="Calibri" panose="020F0502020204030204" pitchFamily="34" charset="0"/>
              <a:cs typeface="+mn-cs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defRPr/>
            </a:pPr>
            <a:r>
              <a:rPr lang="de-AT" altLang="it-IT" sz="1600" b="1" dirty="0">
                <a:latin typeface="Calibri" panose="020F0502020204030204" pitchFamily="34" charset="0"/>
                <a:cs typeface="+mn-cs"/>
              </a:rPr>
              <a:t>	 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agenzie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 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governative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, e del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settore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b="1" dirty="0" err="1" smtClean="0">
                <a:latin typeface="Calibri" panose="020F0502020204030204" pitchFamily="34" charset="0"/>
                <a:cs typeface="+mn-cs"/>
              </a:rPr>
              <a:t>privato</a:t>
            </a:r>
            <a:r>
              <a:rPr lang="de-AT" altLang="it-IT" sz="1600" b="1" dirty="0" smtClean="0">
                <a:latin typeface="Calibri" panose="020F0502020204030204" pitchFamily="34" charset="0"/>
                <a:cs typeface="+mn-cs"/>
              </a:rPr>
              <a:t>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	- Co-</a:t>
            </a:r>
            <a:r>
              <a:rPr lang="de-AT" altLang="it-IT" sz="1600" dirty="0" err="1">
                <a:latin typeface="Calibri" panose="020F0502020204030204" pitchFamily="34" charset="0"/>
                <a:cs typeface="+mn-cs"/>
              </a:rPr>
              <a:t>Chairs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: Priscilla </a:t>
            </a:r>
            <a:r>
              <a:rPr lang="de-AT" altLang="it-IT" sz="1600" dirty="0" err="1">
                <a:latin typeface="Calibri" panose="020F0502020204030204" pitchFamily="34" charset="0"/>
                <a:cs typeface="+mn-cs"/>
              </a:rPr>
              <a:t>Caplan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 (FCLA), Rebecca Guenther (LC)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de-AT" altLang="it-IT" sz="1600" b="1" dirty="0" err="1">
                <a:solidFill>
                  <a:srgbClr val="193433"/>
                </a:solidFill>
                <a:latin typeface="Calibri" panose="020F0502020204030204" pitchFamily="34" charset="0"/>
                <a:cs typeface="+mn-cs"/>
              </a:rPr>
              <a:t>Objective</a:t>
            </a:r>
            <a:r>
              <a:rPr lang="de-AT" altLang="it-IT" sz="1600" b="1" dirty="0">
                <a:solidFill>
                  <a:srgbClr val="193433"/>
                </a:solidFill>
                <a:latin typeface="Calibri" panose="020F0502020204030204" pitchFamily="34" charset="0"/>
                <a:cs typeface="+mn-cs"/>
              </a:rPr>
              <a:t> 1</a:t>
            </a: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: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Identificare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e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valutare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strategie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alternative per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codificare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archiviare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gestire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e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scambiare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metadati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conservazione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marL="3175" indent="0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defRPr/>
            </a:pPr>
            <a:r>
              <a:rPr lang="de-AT" altLang="it-IT" sz="1600" dirty="0">
                <a:latin typeface="Calibri" panose="020F0502020204030204" pitchFamily="34" charset="0"/>
                <a:cs typeface="+mn-cs"/>
              </a:rPr>
              <a:t>	- PREMIS Survey Report (September 2004)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endParaRPr lang="de-AT" altLang="it-IT" sz="16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de-AT" altLang="it-IT" sz="1600" b="1" dirty="0" err="1">
                <a:solidFill>
                  <a:srgbClr val="193433"/>
                </a:solidFill>
                <a:latin typeface="Calibri" panose="020F0502020204030204" pitchFamily="34" charset="0"/>
                <a:cs typeface="+mn-cs"/>
              </a:rPr>
              <a:t>Objective</a:t>
            </a:r>
            <a:r>
              <a:rPr lang="de-AT" altLang="it-IT" sz="1600" b="1" dirty="0">
                <a:solidFill>
                  <a:srgbClr val="193433"/>
                </a:solidFill>
                <a:latin typeface="Calibri" panose="020F0502020204030204" pitchFamily="34" charset="0"/>
                <a:cs typeface="+mn-cs"/>
              </a:rPr>
              <a:t> 2</a:t>
            </a:r>
            <a:r>
              <a:rPr lang="de-AT" altLang="it-IT" sz="1600" b="1" dirty="0">
                <a:latin typeface="Calibri" panose="020F0502020204030204" pitchFamily="34" charset="0"/>
                <a:cs typeface="+mn-cs"/>
              </a:rPr>
              <a:t>: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Definire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il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cuore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metadati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implementabili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conservazione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con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linee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guida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e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raccomandazioni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per la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gestione</a:t>
            </a:r>
            <a:r>
              <a:rPr lang="de-AT" altLang="it-IT" sz="1600" dirty="0" smtClean="0">
                <a:latin typeface="Calibri" panose="020F0502020204030204" pitchFamily="34" charset="0"/>
                <a:cs typeface="+mn-cs"/>
              </a:rPr>
              <a:t> e </a:t>
            </a:r>
            <a:r>
              <a:rPr lang="de-AT" altLang="it-IT" sz="1600" dirty="0" err="1" smtClean="0">
                <a:latin typeface="Calibri" panose="020F0502020204030204" pitchFamily="34" charset="0"/>
                <a:cs typeface="+mn-cs"/>
              </a:rPr>
              <a:t>l‘uso</a:t>
            </a:r>
            <a:endParaRPr lang="de-AT" altLang="it-IT" sz="16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11188" y="1316038"/>
            <a:ext cx="3600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PREMIS Working group</a:t>
            </a:r>
          </a:p>
        </p:txBody>
      </p:sp>
      <p:sp>
        <p:nvSpPr>
          <p:cNvPr id="15365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53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13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362075"/>
            <a:ext cx="49053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863725" y="531813"/>
            <a:ext cx="3478213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 premi assegnati a PREMIS</a:t>
            </a:r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14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0825" y="2014538"/>
            <a:ext cx="8569325" cy="709612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4000">
                <a:solidFill>
                  <a:srgbClr val="000000"/>
                </a:solidFill>
              </a:rPr>
              <a:t> </a:t>
            </a:r>
            <a:r>
              <a:rPr lang="fr-FR" altLang="it-IT" sz="4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– Lo standard di riferimento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800100" y="4951413"/>
            <a:ext cx="7058025" cy="1203325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993300"/>
              </a:buClr>
            </a:pPr>
            <a:r>
              <a:rPr lang="fr-FR" altLang="it-IT" sz="3600" b="1">
                <a:solidFill>
                  <a:srgbClr val="000000"/>
                </a:solidFill>
              </a:rPr>
              <a:t>Open Archival Information System</a:t>
            </a:r>
          </a:p>
          <a:p>
            <a:pPr algn="ctr">
              <a:buClr>
                <a:srgbClr val="993300"/>
              </a:buClr>
            </a:pPr>
            <a:r>
              <a:rPr lang="fr-FR" altLang="it-IT" sz="3600" b="1">
                <a:solidFill>
                  <a:srgbClr val="000000"/>
                </a:solidFill>
              </a:rPr>
              <a:t>(OAIS)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681413" y="2897188"/>
            <a:ext cx="1295400" cy="1655762"/>
          </a:xfrm>
          <a:prstGeom prst="downArrow">
            <a:avLst/>
          </a:prstGeom>
          <a:solidFill>
            <a:srgbClr val="CA9C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15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863725" y="531813"/>
            <a:ext cx="299085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Standard di riferimento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916113"/>
            <a:ext cx="62865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ttangolo 16"/>
          <p:cNvSpPr>
            <a:spLocks noChangeArrowheads="1"/>
          </p:cNvSpPr>
          <p:nvPr/>
        </p:nvSpPr>
        <p:spPr bwMode="auto">
          <a:xfrm>
            <a:off x="176213" y="5926138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Consultative Committee for Space Data Systems Reference Model for an Open Archival Information System (OAIS), Recommended Practice CCSDS 650.0-M-2 Magenta Book, June 2012, http://public.ccsds.org/publications/archive/652x0m1.pdf</a:t>
            </a:r>
            <a:endParaRPr lang="it-IT" altLang="it-IT" sz="8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Box 126"/>
          <p:cNvSpPr txBox="1">
            <a:spLocks noChangeArrowheads="1"/>
          </p:cNvSpPr>
          <p:nvPr/>
        </p:nvSpPr>
        <p:spPr bwMode="auto">
          <a:xfrm>
            <a:off x="419100" y="1414463"/>
            <a:ext cx="806450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0025"/>
              </a:buClr>
              <a:buFont typeface="Wingdings" pitchFamily="2" charset="2"/>
              <a:buChar char="§"/>
              <a:defRPr/>
            </a:pPr>
            <a:r>
              <a:rPr lang="it-IT" sz="1600" b="1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  <a:cs typeface="+mn-cs"/>
              </a:rPr>
              <a:t> Lo standard di riferimento Open Archive Information System</a:t>
            </a:r>
          </a:p>
        </p:txBody>
      </p:sp>
      <p:sp>
        <p:nvSpPr>
          <p:cNvPr id="18438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843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16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863725" y="531813"/>
            <a:ext cx="438785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Standard di riferimento – OAIS 2002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4" descr="FIGUR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3288"/>
            <a:ext cx="69850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40150" y="4149725"/>
            <a:ext cx="2232025" cy="3683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Oggetto informativo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17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863725" y="531813"/>
            <a:ext cx="438785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Standard di riferimento – OAIS 2002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4" descr="FIGUR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62025"/>
            <a:ext cx="69850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16013" y="3213100"/>
            <a:ext cx="6716712" cy="286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>
                <a:latin typeface="Arial" panose="020B0604020202020204" pitchFamily="34" charset="0"/>
              </a:rPr>
              <a:t>Il pacchetto informativo (IP) è un’aggregazione di queste quattro classi di oggetti. </a:t>
            </a:r>
          </a:p>
          <a:p>
            <a:r>
              <a:rPr lang="it-IT" altLang="it-IT">
                <a:latin typeface="Arial" panose="020B0604020202020204" pitchFamily="34" charset="0"/>
              </a:rPr>
              <a:t>Gli IP possono essere di tre tipi: </a:t>
            </a:r>
            <a:endParaRPr lang="it-IT" altLang="it-IT" b="1">
              <a:latin typeface="Arial" panose="020B0604020202020204" pitchFamily="34" charset="0"/>
            </a:endParaRPr>
          </a:p>
          <a:p>
            <a:r>
              <a:rPr lang="it-IT" altLang="it-IT" b="1">
                <a:latin typeface="Arial" panose="020B0604020202020204" pitchFamily="34" charset="0"/>
              </a:rPr>
              <a:t>SIP </a:t>
            </a:r>
            <a:r>
              <a:rPr lang="it-IT" altLang="it-IT">
                <a:latin typeface="Arial" panose="020B0604020202020204" pitchFamily="34" charset="0"/>
              </a:rPr>
              <a:t>- </a:t>
            </a:r>
            <a:r>
              <a:rPr lang="it-IT" altLang="it-IT" b="1">
                <a:latin typeface="Arial" panose="020B0604020202020204" pitchFamily="34" charset="0"/>
              </a:rPr>
              <a:t>(Submission Information Packag</a:t>
            </a:r>
            <a:r>
              <a:rPr lang="it-IT" altLang="it-IT">
                <a:latin typeface="Arial" panose="020B0604020202020204" pitchFamily="34" charset="0"/>
              </a:rPr>
              <a:t>e) - </a:t>
            </a:r>
            <a:r>
              <a:rPr lang="it-IT" altLang="it-IT" i="1">
                <a:latin typeface="Arial" panose="020B0604020202020204" pitchFamily="34" charset="0"/>
              </a:rPr>
              <a:t>IP di Immissione</a:t>
            </a:r>
            <a:r>
              <a:rPr lang="it-IT" altLang="it-IT">
                <a:latin typeface="Arial" panose="020B0604020202020204" pitchFamily="34" charset="0"/>
              </a:rPr>
              <a:t>, riversato dal produttore nell'archivio.</a:t>
            </a:r>
            <a:endParaRPr lang="it-IT" altLang="it-IT" b="1">
              <a:latin typeface="Arial" panose="020B0604020202020204" pitchFamily="34" charset="0"/>
            </a:endParaRPr>
          </a:p>
          <a:p>
            <a:r>
              <a:rPr lang="it-IT" altLang="it-IT" b="1">
                <a:latin typeface="Arial" panose="020B0604020202020204" pitchFamily="34" charset="0"/>
              </a:rPr>
              <a:t>AIP - (Archival Information Packag</a:t>
            </a:r>
            <a:r>
              <a:rPr lang="it-IT" altLang="it-IT">
                <a:latin typeface="Arial" panose="020B0604020202020204" pitchFamily="34" charset="0"/>
              </a:rPr>
              <a:t>e) - </a:t>
            </a:r>
            <a:r>
              <a:rPr lang="it-IT" altLang="it-IT" i="1">
                <a:latin typeface="Arial" panose="020B0604020202020204" pitchFamily="34" charset="0"/>
              </a:rPr>
              <a:t>IP di Archiviazione, </a:t>
            </a:r>
            <a:r>
              <a:rPr lang="it-IT" altLang="it-IT">
                <a:latin typeface="Arial" panose="020B0604020202020204" pitchFamily="34" charset="0"/>
              </a:rPr>
              <a:t>che è il pacchetto conservato nell'archivio.</a:t>
            </a:r>
            <a:endParaRPr lang="it-IT" altLang="it-IT" b="1">
              <a:latin typeface="Arial" panose="020B0604020202020204" pitchFamily="34" charset="0"/>
            </a:endParaRPr>
          </a:p>
          <a:p>
            <a:r>
              <a:rPr lang="it-IT" altLang="it-IT" b="1">
                <a:latin typeface="Arial" panose="020B0604020202020204" pitchFamily="34" charset="0"/>
              </a:rPr>
              <a:t>DIP - (Dissemination Information Packag</a:t>
            </a:r>
            <a:r>
              <a:rPr lang="it-IT" altLang="it-IT">
                <a:latin typeface="Arial" panose="020B0604020202020204" pitchFamily="34" charset="0"/>
              </a:rPr>
              <a:t>e) - </a:t>
            </a:r>
            <a:r>
              <a:rPr lang="it-IT" altLang="it-IT" i="1">
                <a:latin typeface="Arial" panose="020B0604020202020204" pitchFamily="34" charset="0"/>
              </a:rPr>
              <a:t>IP di Distribuzione </a:t>
            </a:r>
            <a:r>
              <a:rPr lang="it-IT" altLang="it-IT">
                <a:latin typeface="Arial" panose="020B0604020202020204" pitchFamily="34" charset="0"/>
              </a:rPr>
              <a:t>trasferito dall'archivio all'utente in risposta ad una richiesta di accesso.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5288" y="4508500"/>
            <a:ext cx="7993062" cy="7921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18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863725" y="531813"/>
            <a:ext cx="438785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Standard di riferimento – OAIS 2012</a:t>
            </a:r>
          </a:p>
        </p:txBody>
      </p:sp>
      <p:sp>
        <p:nvSpPr>
          <p:cNvPr id="21507" name="Rettangolo 16"/>
          <p:cNvSpPr>
            <a:spLocks noChangeArrowheads="1"/>
          </p:cNvSpPr>
          <p:nvPr/>
        </p:nvSpPr>
        <p:spPr bwMode="auto">
          <a:xfrm>
            <a:off x="176213" y="5926138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Consultative Committee for Space Data Systems Reference Model for an Open Archival Information System (OAIS), Recommended Practice CCSDS 650.0-M-2 Magenta Book, June 2012, http://public.ccsds.org/publications/archive/652x0m1.pdf</a:t>
            </a:r>
            <a:endParaRPr lang="it-IT" altLang="it-IT" sz="8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320800"/>
            <a:ext cx="7278688" cy="600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smtClean="0">
                <a:solidFill>
                  <a:schemeClr val="tx2"/>
                </a:solidFill>
                <a:latin typeface="+mn-lt"/>
              </a:rPr>
              <a:t>OAIS - Tipologie di “Pacchetto di Informazione” (IP)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17500" y="2014538"/>
            <a:ext cx="8532813" cy="3911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smtClean="0"/>
              <a:t>Submission Information Package (SIP)  </a:t>
            </a:r>
            <a:r>
              <a:rPr lang="en-US" sz="2000" b="1" smtClean="0">
                <a:solidFill>
                  <a:srgbClr val="FF0000"/>
                </a:solidFill>
              </a:rPr>
              <a:t>IP di </a:t>
            </a:r>
            <a:r>
              <a:rPr lang="en-US" sz="2000" b="1" err="1" smtClean="0">
                <a:solidFill>
                  <a:srgbClr val="FF0000"/>
                </a:solidFill>
              </a:rPr>
              <a:t>sottomissione</a:t>
            </a:r>
            <a:endParaRPr lang="en-US" sz="2000" b="1" smtClean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err="1" smtClean="0"/>
              <a:t>Caricato</a:t>
            </a:r>
            <a:r>
              <a:rPr lang="en-US" sz="1800" smtClean="0"/>
              <a:t> (Ingestion) in un </a:t>
            </a:r>
            <a:r>
              <a:rPr lang="en-US" sz="1800" err="1" smtClean="0"/>
              <a:t>deposito</a:t>
            </a:r>
            <a:r>
              <a:rPr lang="en-US" sz="1800" smtClean="0"/>
              <a:t> </a:t>
            </a:r>
            <a:r>
              <a:rPr lang="en-US" sz="1800" err="1" smtClean="0"/>
              <a:t>digitale</a:t>
            </a:r>
            <a:endParaRPr lang="en-US" sz="1800" smtClean="0"/>
          </a:p>
          <a:p>
            <a:pPr lvl="1"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err="1" smtClean="0"/>
              <a:t>Potrebbe</a:t>
            </a:r>
            <a:r>
              <a:rPr lang="en-US" sz="1800" smtClean="0"/>
              <a:t> </a:t>
            </a:r>
            <a:r>
              <a:rPr lang="en-US" sz="1800" err="1" smtClean="0"/>
              <a:t>includere</a:t>
            </a:r>
            <a:r>
              <a:rPr lang="en-US" sz="1800" smtClean="0"/>
              <a:t> metadata del </a:t>
            </a:r>
            <a:r>
              <a:rPr lang="en-US" sz="1800" err="1" smtClean="0"/>
              <a:t>produttore</a:t>
            </a:r>
            <a:r>
              <a:rPr lang="en-US" sz="1800" smtClean="0"/>
              <a:t>/</a:t>
            </a:r>
            <a:r>
              <a:rPr lang="en-US" sz="1800" err="1" smtClean="0"/>
              <a:t>distributore</a:t>
            </a:r>
            <a:endParaRPr lang="en-US" sz="1800" smtClean="0"/>
          </a:p>
          <a:p>
            <a:pPr lvl="1"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err="1" smtClean="0"/>
              <a:t>Informazione</a:t>
            </a:r>
            <a:r>
              <a:rPr lang="en-US" sz="1800" smtClean="0"/>
              <a:t> </a:t>
            </a:r>
            <a:r>
              <a:rPr lang="en-US" sz="1800" err="1" smtClean="0"/>
              <a:t>potrebbe</a:t>
            </a:r>
            <a:r>
              <a:rPr lang="en-US" sz="1800" smtClean="0"/>
              <a:t> </a:t>
            </a:r>
            <a:r>
              <a:rPr lang="en-US" sz="1800" err="1" smtClean="0"/>
              <a:t>essere</a:t>
            </a:r>
            <a:r>
              <a:rPr lang="en-US" sz="1800" smtClean="0"/>
              <a:t> </a:t>
            </a:r>
            <a:r>
              <a:rPr lang="en-US" sz="1800" err="1" smtClean="0"/>
              <a:t>estratta</a:t>
            </a:r>
            <a:r>
              <a:rPr lang="en-US" sz="1800" smtClean="0"/>
              <a:t> per </a:t>
            </a:r>
            <a:r>
              <a:rPr lang="en-US" sz="1800" err="1" smtClean="0"/>
              <a:t>essere</a:t>
            </a:r>
            <a:r>
              <a:rPr lang="en-US" sz="1800" smtClean="0"/>
              <a:t> </a:t>
            </a:r>
            <a:r>
              <a:rPr lang="en-US" sz="1800" err="1" smtClean="0"/>
              <a:t>usata</a:t>
            </a:r>
            <a:r>
              <a:rPr lang="en-US" sz="1800" smtClean="0"/>
              <a:t> </a:t>
            </a:r>
            <a:r>
              <a:rPr lang="en-US" sz="1800" err="1" smtClean="0"/>
              <a:t>nella</a:t>
            </a:r>
            <a:r>
              <a:rPr lang="en-US" sz="1800" smtClean="0"/>
              <a:t> </a:t>
            </a:r>
            <a:r>
              <a:rPr lang="en-US" sz="1800" err="1" smtClean="0"/>
              <a:t>struttura</a:t>
            </a:r>
            <a:r>
              <a:rPr lang="en-US" sz="1800" smtClean="0"/>
              <a:t> di </a:t>
            </a:r>
            <a:r>
              <a:rPr lang="en-US" sz="1800" err="1" smtClean="0"/>
              <a:t>archiviazione</a:t>
            </a:r>
            <a:r>
              <a:rPr lang="en-US" sz="1800" smtClean="0"/>
              <a:t> del </a:t>
            </a:r>
            <a:r>
              <a:rPr lang="en-US" sz="1800" err="1" smtClean="0"/>
              <a:t>deposito</a:t>
            </a:r>
            <a:endParaRPr lang="en-US" sz="1800" smtClean="0"/>
          </a:p>
          <a:p>
            <a:pPr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smtClean="0"/>
              <a:t>Archival Information </a:t>
            </a:r>
            <a:r>
              <a:rPr lang="en-US" sz="2000"/>
              <a:t>P</a:t>
            </a:r>
            <a:r>
              <a:rPr lang="en-US" sz="2000" smtClean="0"/>
              <a:t>ackage (AIP) </a:t>
            </a:r>
            <a:r>
              <a:rPr lang="en-US" sz="2000" b="1" smtClean="0">
                <a:solidFill>
                  <a:srgbClr val="FF0000"/>
                </a:solidFill>
              </a:rPr>
              <a:t>IP di </a:t>
            </a:r>
            <a:r>
              <a:rPr lang="en-US" sz="2000" b="1" err="1" smtClean="0">
                <a:solidFill>
                  <a:srgbClr val="FF0000"/>
                </a:solidFill>
              </a:rPr>
              <a:t>Archiviazione</a:t>
            </a:r>
            <a:endParaRPr lang="en-US" sz="2000" b="1" smtClean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err="1" smtClean="0"/>
              <a:t>Oggetto</a:t>
            </a:r>
            <a:r>
              <a:rPr lang="en-US" sz="1800" smtClean="0"/>
              <a:t> di </a:t>
            </a:r>
            <a:r>
              <a:rPr lang="en-US" sz="1800" err="1" smtClean="0"/>
              <a:t>conservazione</a:t>
            </a:r>
            <a:r>
              <a:rPr lang="en-US" sz="1800" smtClean="0"/>
              <a:t>, </a:t>
            </a:r>
            <a:r>
              <a:rPr lang="en-US" sz="1800" err="1" smtClean="0"/>
              <a:t>il</a:t>
            </a:r>
            <a:r>
              <a:rPr lang="en-US" sz="1800" smtClean="0"/>
              <a:t> COSA </a:t>
            </a:r>
            <a:r>
              <a:rPr lang="en-US" sz="1800" err="1" smtClean="0"/>
              <a:t>viene</a:t>
            </a:r>
            <a:r>
              <a:rPr lang="en-US" sz="1800" smtClean="0"/>
              <a:t> </a:t>
            </a:r>
            <a:r>
              <a:rPr lang="en-US" sz="1800" err="1" smtClean="0"/>
              <a:t>archiviato</a:t>
            </a:r>
            <a:r>
              <a:rPr lang="en-US" sz="1800" smtClean="0"/>
              <a:t> </a:t>
            </a:r>
          </a:p>
          <a:p>
            <a:pPr lvl="1"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err="1" smtClean="0"/>
              <a:t>Conforme</a:t>
            </a:r>
            <a:r>
              <a:rPr lang="en-US" sz="1800" smtClean="0"/>
              <a:t> </a:t>
            </a:r>
            <a:r>
              <a:rPr lang="en-US" sz="1800" err="1" smtClean="0"/>
              <a:t>ai</a:t>
            </a:r>
            <a:r>
              <a:rPr lang="en-US" sz="1800" smtClean="0"/>
              <a:t> </a:t>
            </a:r>
            <a:r>
              <a:rPr lang="en-US" sz="1800" err="1" smtClean="0"/>
              <a:t>requisiti</a:t>
            </a:r>
            <a:r>
              <a:rPr lang="en-US" sz="1800" smtClean="0"/>
              <a:t> del </a:t>
            </a:r>
            <a:r>
              <a:rPr lang="en-US" sz="1800" err="1" smtClean="0"/>
              <a:t>deposito</a:t>
            </a:r>
            <a:endParaRPr lang="en-US" sz="1800" smtClean="0"/>
          </a:p>
          <a:p>
            <a:pPr lvl="1"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smtClean="0"/>
              <a:t>Include </a:t>
            </a:r>
            <a:r>
              <a:rPr lang="en-US" sz="1800" err="1" smtClean="0"/>
              <a:t>metadati</a:t>
            </a:r>
            <a:r>
              <a:rPr lang="en-US" sz="1800" smtClean="0"/>
              <a:t> o </a:t>
            </a:r>
            <a:r>
              <a:rPr lang="en-US" sz="1800" err="1" smtClean="0"/>
              <a:t>collegamenti</a:t>
            </a:r>
            <a:r>
              <a:rPr lang="en-US" sz="1800" smtClean="0"/>
              <a:t> </a:t>
            </a:r>
            <a:r>
              <a:rPr lang="en-US" sz="1800" err="1" smtClean="0"/>
              <a:t>ai</a:t>
            </a:r>
            <a:r>
              <a:rPr lang="en-US" sz="1800" smtClean="0"/>
              <a:t> </a:t>
            </a:r>
            <a:r>
              <a:rPr lang="en-US" sz="1800" err="1" smtClean="0"/>
              <a:t>metadati</a:t>
            </a:r>
            <a:r>
              <a:rPr lang="en-US" sz="1800" smtClean="0"/>
              <a:t> </a:t>
            </a:r>
            <a:r>
              <a:rPr lang="en-US" sz="1800" err="1" smtClean="0"/>
              <a:t>che</a:t>
            </a:r>
            <a:r>
              <a:rPr lang="en-US" sz="1800" smtClean="0"/>
              <a:t> </a:t>
            </a:r>
            <a:r>
              <a:rPr lang="en-US" sz="1800" err="1" smtClean="0"/>
              <a:t>supportano</a:t>
            </a:r>
            <a:r>
              <a:rPr lang="en-US" sz="1800" smtClean="0"/>
              <a:t> la </a:t>
            </a:r>
            <a:r>
              <a:rPr lang="en-US" sz="1800" err="1" smtClean="0"/>
              <a:t>conservazione</a:t>
            </a:r>
            <a:r>
              <a:rPr lang="en-US" sz="1800" smtClean="0"/>
              <a:t> </a:t>
            </a:r>
            <a:r>
              <a:rPr lang="en-US" sz="1800" err="1" smtClean="0"/>
              <a:t>digitale</a:t>
            </a:r>
            <a:endParaRPr lang="en-US" sz="1800" smtClean="0"/>
          </a:p>
          <a:p>
            <a:pPr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smtClean="0"/>
              <a:t>Dissemination information package (DIP) </a:t>
            </a:r>
            <a:r>
              <a:rPr lang="en-US" sz="2000" b="1" smtClean="0">
                <a:solidFill>
                  <a:srgbClr val="FF0000"/>
                </a:solidFill>
              </a:rPr>
              <a:t>IP di </a:t>
            </a:r>
            <a:r>
              <a:rPr lang="en-US" sz="2000" b="1" err="1" smtClean="0">
                <a:solidFill>
                  <a:srgbClr val="FF0000"/>
                </a:solidFill>
              </a:rPr>
              <a:t>Disseminazione</a:t>
            </a:r>
            <a:endParaRPr lang="en-US" sz="2000" b="1" smtClean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err="1" smtClean="0"/>
              <a:t>Usato</a:t>
            </a:r>
            <a:r>
              <a:rPr lang="en-US" sz="1800" smtClean="0"/>
              <a:t> per </a:t>
            </a:r>
            <a:r>
              <a:rPr lang="en-US" sz="1800" err="1" smtClean="0"/>
              <a:t>distribuire</a:t>
            </a:r>
            <a:r>
              <a:rPr lang="en-US" sz="1800" smtClean="0"/>
              <a:t> </a:t>
            </a:r>
            <a:r>
              <a:rPr lang="en-US" sz="1800" err="1" smtClean="0"/>
              <a:t>contenuti</a:t>
            </a:r>
            <a:r>
              <a:rPr lang="en-US" sz="1800" smtClean="0"/>
              <a:t> e </a:t>
            </a:r>
            <a:r>
              <a:rPr lang="en-US" sz="1800" err="1" smtClean="0"/>
              <a:t>metadati</a:t>
            </a:r>
            <a:endParaRPr lang="en-US" sz="1800" smtClean="0"/>
          </a:p>
          <a:p>
            <a:pPr lvl="1" fontAlgn="auto">
              <a:spcAft>
                <a:spcPts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smtClean="0"/>
              <a:t>Cosa </a:t>
            </a:r>
            <a:r>
              <a:rPr lang="en-US" sz="1800" err="1" smtClean="0"/>
              <a:t>viene</a:t>
            </a:r>
            <a:r>
              <a:rPr lang="en-US" sz="1800" smtClean="0"/>
              <a:t> </a:t>
            </a:r>
            <a:r>
              <a:rPr lang="en-US" sz="1800" err="1" smtClean="0"/>
              <a:t>acceduto</a:t>
            </a:r>
            <a:r>
              <a:rPr lang="en-US" sz="1800" smtClean="0"/>
              <a:t> </a:t>
            </a:r>
            <a:r>
              <a:rPr lang="en-US" sz="1800" err="1" smtClean="0"/>
              <a:t>dalla</a:t>
            </a:r>
            <a:r>
              <a:rPr lang="en-US" sz="1800" smtClean="0"/>
              <a:t> </a:t>
            </a:r>
            <a:r>
              <a:rPr lang="en-US" sz="1800" err="1" smtClean="0"/>
              <a:t>comunità</a:t>
            </a:r>
            <a:r>
              <a:rPr lang="en-US" sz="1800" smtClean="0"/>
              <a:t> </a:t>
            </a:r>
            <a:r>
              <a:rPr lang="en-US" sz="1800" err="1" smtClean="0"/>
              <a:t>designata</a:t>
            </a:r>
            <a:r>
              <a:rPr lang="en-US" sz="1800" smtClean="0"/>
              <a:t>.</a:t>
            </a:r>
          </a:p>
        </p:txBody>
      </p:sp>
      <p:sp>
        <p:nvSpPr>
          <p:cNvPr id="21510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15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19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349283" y="3954931"/>
            <a:ext cx="20875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2000" dirty="0">
                <a:solidFill>
                  <a:srgbClr val="000000"/>
                </a:solidFill>
                <a:latin typeface="Candara" panose="020E0502030303020204" pitchFamily="34" charset="0"/>
              </a:rPr>
              <a:t>Angela Di </a:t>
            </a:r>
            <a:r>
              <a:rPr lang="de-AT" altLang="it-IT" sz="2000" dirty="0" err="1">
                <a:solidFill>
                  <a:srgbClr val="000000"/>
                </a:solidFill>
                <a:latin typeface="Candara" panose="020E0502030303020204" pitchFamily="34" charset="0"/>
              </a:rPr>
              <a:t>Iorio</a:t>
            </a:r>
            <a:r>
              <a:rPr lang="de-AT" altLang="it-IT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93" y="4457349"/>
            <a:ext cx="2190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18" y="3352449"/>
            <a:ext cx="21526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207680" y="4096987"/>
            <a:ext cx="2700338" cy="309562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400" b="1">
                <a:solidFill>
                  <a:srgbClr val="FFFFFF"/>
                </a:solidFill>
                <a:latin typeface="Candara" panose="020E0502030303020204" pitchFamily="34" charset="0"/>
              </a:rPr>
              <a:t>http://sbs.uniroma1.it/sdl/premis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38538" y="5220558"/>
            <a:ext cx="81967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400" dirty="0"/>
              <a:t>alcuni materiali di questo corso sono stati estratti e tradotti </a:t>
            </a:r>
            <a:r>
              <a:rPr lang="it-IT" altLang="it-IT" sz="1400" dirty="0" smtClean="0"/>
              <a:t>dalla documentazione e dai materiali di supporto  </a:t>
            </a:r>
            <a:endParaRPr lang="it-IT" altLang="it-IT" sz="1400" dirty="0"/>
          </a:p>
          <a:p>
            <a:r>
              <a:rPr lang="it-IT" altLang="it-IT" sz="1400" dirty="0" smtClean="0"/>
              <a:t>reperibili nel sito web di PREMIS</a:t>
            </a:r>
            <a:endParaRPr lang="it-IT" altLang="it-IT" sz="1400" dirty="0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268287" y="6090445"/>
            <a:ext cx="51498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400" dirty="0"/>
              <a:t>…e  ricontestualizzati per gli obiettivi e la durata di questo seminario</a:t>
            </a: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3579812" y="5707857"/>
            <a:ext cx="3851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200" b="1" u="sng" dirty="0">
                <a:solidFill>
                  <a:srgbClr val="993300"/>
                </a:solidFill>
                <a:latin typeface="Garamond" panose="02020404030301010803" pitchFamily="18" charset="0"/>
              </a:rPr>
              <a:t>http://</a:t>
            </a:r>
            <a:r>
              <a:rPr lang="en-GB" altLang="it-IT" sz="1200" b="1" u="sng" dirty="0" smtClean="0">
                <a:solidFill>
                  <a:srgbClr val="993300"/>
                </a:solidFill>
                <a:latin typeface="Garamond" panose="02020404030301010803" pitchFamily="18" charset="0"/>
              </a:rPr>
              <a:t>www.loc.gov/standards/premis</a:t>
            </a:r>
            <a:r>
              <a:rPr lang="en-GB" altLang="it-IT" sz="1200" dirty="0" smtClean="0"/>
              <a:t> </a:t>
            </a:r>
            <a:endParaRPr lang="en-GB" altLang="it-IT" sz="1200" dirty="0"/>
          </a:p>
        </p:txBody>
      </p:sp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617538"/>
            <a:ext cx="44846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863"/>
            <a:ext cx="21050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587375" y="2522538"/>
            <a:ext cx="8377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Lo </a:t>
            </a:r>
            <a:r>
              <a:rPr lang="de-AT" altLang="it-IT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standard</a:t>
            </a:r>
            <a:r>
              <a:rPr lang="de-AT" altLang="it-IT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PREMIS e la </a:t>
            </a:r>
            <a:r>
              <a:rPr lang="de-AT" altLang="it-IT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conservazione</a:t>
            </a:r>
            <a:r>
              <a:rPr lang="de-AT" altLang="it-IT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de-AT" altLang="it-IT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digitale </a:t>
            </a:r>
            <a:endParaRPr lang="de-AT" altLang="it-IT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8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23863"/>
            <a:ext cx="3248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Immagin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7000"/>
            <a:ext cx="34432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CasellaDiTesto 16"/>
          <p:cNvSpPr txBox="1">
            <a:spLocks noChangeArrowheads="1"/>
          </p:cNvSpPr>
          <p:nvPr/>
        </p:nvSpPr>
        <p:spPr bwMode="auto">
          <a:xfrm>
            <a:off x="3008313" y="2984500"/>
            <a:ext cx="285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/>
              <a:t>Roma, 9-11 Giugno 2016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043182" y="5521058"/>
            <a:ext cx="2094899" cy="113877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hlinkClick r:id="rId9"/>
              </a:rPr>
              <a:t>  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</a:rPr>
              <a:t> 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</a:rPr>
              <a:t>                       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Quest'opera è distribuita con Licenza 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hlinkClick r:id="rId9"/>
              </a:rPr>
              <a:t>Creative </a:t>
            </a:r>
            <a:r>
              <a:rPr kumimoji="0" lang="it-IT" altLang="it-IT" sz="1000" b="0" i="0" u="none" strike="noStrike" cap="none" normalizeH="0" baseline="0" dirty="0" err="1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hlinkClick r:id="rId9"/>
              </a:rPr>
              <a:t>Commons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hlinkClick r:id="rId9"/>
              </a:rPr>
              <a:t> Attribuzione - Non commerciale - Condividi allo stesso modo 4.0 Internazionale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rgbClr val="428BCA"/>
              </a:solidFill>
              <a:effectLst/>
              <a:latin typeface="Helvetica Neue"/>
            </a:endParaRPr>
          </a:p>
        </p:txBody>
      </p:sp>
      <p:pic>
        <p:nvPicPr>
          <p:cNvPr id="17" name="Picture 2" descr="Licenza Creative Common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70" y="5543427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863725" y="531813"/>
            <a:ext cx="375920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Standard di riferimento - OAIS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3" descr="FIGUR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3441700"/>
            <a:ext cx="6638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395288" y="2852738"/>
            <a:ext cx="7993062" cy="32400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059113" y="1555750"/>
            <a:ext cx="29876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/>
              <a:t>Oggetto di conservazione</a:t>
            </a:r>
          </a:p>
        </p:txBody>
      </p:sp>
      <p:cxnSp>
        <p:nvCxnSpPr>
          <p:cNvPr id="18" name="AutoShape 7"/>
          <p:cNvCxnSpPr>
            <a:cxnSpLocks noChangeShapeType="1"/>
            <a:stCxn id="17" idx="2"/>
            <a:endCxn id="16" idx="0"/>
          </p:cNvCxnSpPr>
          <p:nvPr/>
        </p:nvCxnSpPr>
        <p:spPr bwMode="auto">
          <a:xfrm flipH="1">
            <a:off x="4392613" y="1931988"/>
            <a:ext cx="160337" cy="908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20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863725" y="531813"/>
            <a:ext cx="438785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Standard di riferimento – OAIS 2002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850" y="1244600"/>
            <a:ext cx="82264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b="1">
                <a:solidFill>
                  <a:srgbClr val="FF0000"/>
                </a:solidFill>
                <a:latin typeface="+mn-lt"/>
                <a:cs typeface="+mn-cs"/>
              </a:rPr>
              <a:t>AIP - (Archival Information Packag</a:t>
            </a:r>
            <a:r>
              <a:rPr lang="it-IT" altLang="it-IT">
                <a:solidFill>
                  <a:srgbClr val="FF0000"/>
                </a:solidFill>
                <a:latin typeface="+mn-lt"/>
                <a:cs typeface="+mn-cs"/>
              </a:rPr>
              <a:t>e) </a:t>
            </a:r>
            <a:r>
              <a:rPr lang="it-IT" altLang="it-IT">
                <a:latin typeface="+mn-lt"/>
                <a:cs typeface="+mn-cs"/>
              </a:rPr>
              <a:t>- </a:t>
            </a:r>
            <a:r>
              <a:rPr lang="it-IT" altLang="it-IT" i="1">
                <a:latin typeface="+mn-lt"/>
                <a:cs typeface="+mn-cs"/>
              </a:rPr>
              <a:t>IP di Archiviazione, </a:t>
            </a:r>
            <a:r>
              <a:rPr lang="it-IT" altLang="it-IT">
                <a:latin typeface="+mn-lt"/>
                <a:cs typeface="+mn-cs"/>
              </a:rPr>
              <a:t>che è il pacchetto conservato nell'archivio.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0700" y="1849438"/>
            <a:ext cx="7832725" cy="4772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>
                <a:latin typeface="+mn-lt"/>
                <a:cs typeface="+mn-cs"/>
              </a:rPr>
              <a:t>Informazione di Contenuto (CI)</a:t>
            </a:r>
            <a:r>
              <a:rPr lang="it-IT" altLang="it-IT" sz="1600">
                <a:latin typeface="+mn-lt"/>
                <a:cs typeface="+mn-cs"/>
              </a:rPr>
              <a:t> - contiene l'Oggetto Dati di Contenuto che viene affidato all’archivio con le sue informazioni di rappresentazione associate</a:t>
            </a:r>
            <a:endParaRPr lang="it-IT" altLang="it-IT" sz="1600" b="1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>
                <a:latin typeface="+mn-lt"/>
                <a:cs typeface="+mn-cs"/>
              </a:rPr>
              <a:t>Informazione di descrizione della conservazione (PDI)</a:t>
            </a:r>
            <a:r>
              <a:rPr lang="it-IT" altLang="it-IT" sz="1600">
                <a:latin typeface="+mn-lt"/>
                <a:cs typeface="+mn-cs"/>
              </a:rPr>
              <a:t> - contiene l'informazione necessaria alla gestione della conservazione del CI a cui è associata.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>
                <a:latin typeface="+mn-lt"/>
                <a:cs typeface="+mn-cs"/>
              </a:rPr>
              <a:t>Il modello OAIS identifica quattro tipi di PDI: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600" i="1" smtClean="0">
                <a:latin typeface="+mn-lt"/>
                <a:cs typeface="+mn-cs"/>
              </a:rPr>
              <a:t>Informazione </a:t>
            </a:r>
            <a:r>
              <a:rPr lang="it-IT" altLang="it-IT" sz="1600" i="1">
                <a:latin typeface="+mn-lt"/>
                <a:cs typeface="+mn-cs"/>
              </a:rPr>
              <a:t>di Riferimento, </a:t>
            </a:r>
            <a:r>
              <a:rPr lang="it-IT" altLang="it-IT" sz="1600">
                <a:latin typeface="+mn-lt"/>
                <a:cs typeface="+mn-cs"/>
              </a:rPr>
              <a:t>enumera e descrive gli identificatori assegnati al CI come quelle che possono essere riferite inequivocabilmente agli archivi, sia internamente che esternamente, (p.e., ISBN, URN)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600" smtClean="0">
                <a:latin typeface="+mn-lt"/>
                <a:cs typeface="+mn-cs"/>
              </a:rPr>
              <a:t>I</a:t>
            </a:r>
            <a:r>
              <a:rPr lang="it-IT" altLang="it-IT" sz="1600" i="1" smtClean="0">
                <a:latin typeface="+mn-lt"/>
                <a:cs typeface="+mn-cs"/>
              </a:rPr>
              <a:t>nformazione </a:t>
            </a:r>
            <a:r>
              <a:rPr lang="it-IT" altLang="it-IT" sz="1600" i="1">
                <a:latin typeface="+mn-lt"/>
                <a:cs typeface="+mn-cs"/>
              </a:rPr>
              <a:t>di Provenienza, </a:t>
            </a:r>
            <a:r>
              <a:rPr lang="it-IT" altLang="it-IT" sz="1600">
                <a:latin typeface="+mn-lt"/>
                <a:cs typeface="+mn-cs"/>
              </a:rPr>
              <a:t>documenta la storia del CI </a:t>
            </a:r>
            <a:r>
              <a:rPr lang="it-IT" altLang="it-IT" sz="1600" smtClean="0">
                <a:latin typeface="+mn-lt"/>
                <a:cs typeface="+mn-cs"/>
              </a:rPr>
              <a:t>(ad esempio, origini</a:t>
            </a:r>
            <a:r>
              <a:rPr lang="it-IT" altLang="it-IT" sz="1600">
                <a:latin typeface="+mn-lt"/>
                <a:cs typeface="+mn-cs"/>
              </a:rPr>
              <a:t>, </a:t>
            </a:r>
            <a:r>
              <a:rPr lang="it-IT" altLang="it-IT" sz="1600" smtClean="0">
                <a:latin typeface="+mn-lt"/>
                <a:cs typeface="+mn-cs"/>
              </a:rPr>
              <a:t>interventi ed effetti </a:t>
            </a:r>
            <a:r>
              <a:rPr lang="it-IT" altLang="it-IT" sz="1600">
                <a:latin typeface="+mn-lt"/>
                <a:cs typeface="+mn-cs"/>
              </a:rPr>
              <a:t>di conservazione e di tutela)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600" i="1" smtClean="0">
                <a:latin typeface="+mn-lt"/>
                <a:cs typeface="+mn-cs"/>
              </a:rPr>
              <a:t>Informazione </a:t>
            </a:r>
            <a:r>
              <a:rPr lang="it-IT" altLang="it-IT" sz="1600" i="1">
                <a:latin typeface="+mn-lt"/>
                <a:cs typeface="+mn-cs"/>
              </a:rPr>
              <a:t>di Contesto, </a:t>
            </a:r>
            <a:r>
              <a:rPr lang="it-IT" altLang="it-IT" sz="1600">
                <a:latin typeface="+mn-lt"/>
                <a:cs typeface="+mn-cs"/>
              </a:rPr>
              <a:t>documenta le relazioni del CI con il suo ambiente </a:t>
            </a:r>
            <a:r>
              <a:rPr lang="it-IT" altLang="it-IT" sz="1600" smtClean="0">
                <a:latin typeface="+mn-lt"/>
                <a:cs typeface="+mn-cs"/>
              </a:rPr>
              <a:t>(ad esempio, </a:t>
            </a:r>
            <a:r>
              <a:rPr lang="it-IT" altLang="it-IT" sz="1600" err="1">
                <a:latin typeface="+mn-lt"/>
                <a:cs typeface="+mn-cs"/>
              </a:rPr>
              <a:t>perchè</a:t>
            </a:r>
            <a:r>
              <a:rPr lang="it-IT" altLang="it-IT" sz="1600">
                <a:latin typeface="+mn-lt"/>
                <a:cs typeface="+mn-cs"/>
              </a:rPr>
              <a:t> è stato </a:t>
            </a:r>
            <a:r>
              <a:rPr lang="it-IT" altLang="it-IT" sz="1600" smtClean="0">
                <a:latin typeface="+mn-lt"/>
                <a:cs typeface="+mn-cs"/>
              </a:rPr>
              <a:t>creato e quali sono le relazioni </a:t>
            </a:r>
            <a:r>
              <a:rPr lang="it-IT" altLang="it-IT" sz="1600">
                <a:latin typeface="+mn-lt"/>
                <a:cs typeface="+mn-cs"/>
              </a:rPr>
              <a:t>con altre CI)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Clr>
                <a:srgbClr val="CA9C4E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600" i="1" smtClean="0">
                <a:latin typeface="+mn-lt"/>
                <a:cs typeface="+mn-cs"/>
              </a:rPr>
              <a:t>Informazione </a:t>
            </a:r>
            <a:r>
              <a:rPr lang="it-IT" altLang="it-IT" sz="1600" i="1">
                <a:latin typeface="+mn-lt"/>
                <a:cs typeface="+mn-cs"/>
              </a:rPr>
              <a:t>di Persistenza, </a:t>
            </a:r>
            <a:r>
              <a:rPr lang="it-IT" altLang="it-IT" sz="1600">
                <a:latin typeface="+mn-lt"/>
                <a:cs typeface="+mn-cs"/>
              </a:rPr>
              <a:t>documenta i meccanismi di autenticazione utilizzati per assicurare che il CI non sia stato alterato in modo non documentato </a:t>
            </a:r>
            <a:r>
              <a:rPr lang="it-IT" altLang="it-IT" sz="1600" smtClean="0">
                <a:latin typeface="+mn-lt"/>
                <a:cs typeface="+mn-cs"/>
              </a:rPr>
              <a:t>(ad esempio, </a:t>
            </a:r>
            <a:r>
              <a:rPr lang="it-IT" altLang="it-IT" sz="1600">
                <a:latin typeface="+mn-lt"/>
                <a:cs typeface="+mn-cs"/>
              </a:rPr>
              <a:t>firma digitale, </a:t>
            </a:r>
            <a:r>
              <a:rPr lang="it-IT" altLang="it-IT" sz="1600" err="1">
                <a:latin typeface="+mn-lt"/>
                <a:cs typeface="+mn-cs"/>
              </a:rPr>
              <a:t>checksum</a:t>
            </a:r>
            <a:r>
              <a:rPr lang="it-IT" altLang="it-IT" sz="1600">
                <a:latin typeface="+mn-lt"/>
                <a:cs typeface="+mn-cs"/>
              </a:rPr>
              <a:t>)</a:t>
            </a:r>
            <a:endParaRPr lang="it-IT" altLang="it-IT" sz="1600" b="1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>
                <a:latin typeface="+mn-lt"/>
                <a:cs typeface="+mn-cs"/>
              </a:rPr>
              <a:t>Informazione di Pacchetto (PI) </a:t>
            </a:r>
            <a:r>
              <a:rPr lang="it-IT" altLang="it-IT" sz="1600">
                <a:latin typeface="+mn-lt"/>
                <a:cs typeface="+mn-cs"/>
              </a:rPr>
              <a:t>- raccoglie l’oggetto digitale e i suoi metadati associati in una unità o pacchetto identificabile </a:t>
            </a:r>
            <a:r>
              <a:rPr lang="it-IT" altLang="it-IT" sz="1600" smtClean="0">
                <a:latin typeface="+mn-lt"/>
                <a:cs typeface="+mn-cs"/>
              </a:rPr>
              <a:t>(ad esempio, in </a:t>
            </a:r>
            <a:r>
              <a:rPr lang="it-IT" altLang="it-IT" sz="1600">
                <a:latin typeface="+mn-lt"/>
                <a:cs typeface="+mn-cs"/>
              </a:rPr>
              <a:t>un AIP)</a:t>
            </a:r>
            <a:endParaRPr lang="it-IT" altLang="it-IT" sz="1600" b="1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>
                <a:latin typeface="+mn-lt"/>
                <a:cs typeface="+mn-cs"/>
              </a:rPr>
              <a:t>Informazione Descrittiva (DI) -</a:t>
            </a:r>
            <a:r>
              <a:rPr lang="it-IT" altLang="it-IT" sz="1600">
                <a:latin typeface="+mn-lt"/>
                <a:cs typeface="+mn-cs"/>
              </a:rPr>
              <a:t> facilita l’accesso alla CI con strumenti di ricerca e recupero dell’informazione, dall’archivio. Tipicamente viene derivata dalla CI e dalla PDI.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21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2" descr="FIGUR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0638"/>
            <a:ext cx="542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ttangolo 1"/>
          <p:cNvSpPr>
            <a:spLocks noChangeArrowheads="1"/>
          </p:cNvSpPr>
          <p:nvPr/>
        </p:nvSpPr>
        <p:spPr bwMode="auto">
          <a:xfrm>
            <a:off x="323850" y="2249488"/>
            <a:ext cx="33909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>
                <a:solidFill>
                  <a:srgbClr val="C00000"/>
                </a:solidFill>
              </a:rPr>
              <a:t>Informazione di Contenuto (CI)</a:t>
            </a:r>
            <a:r>
              <a:rPr lang="it-IT" altLang="it-IT">
                <a:solidFill>
                  <a:srgbClr val="C00000"/>
                </a:solidFill>
              </a:rPr>
              <a:t> </a:t>
            </a:r>
            <a:r>
              <a:rPr lang="it-IT" altLang="it-IT"/>
              <a:t>contiene l'Oggetto Dati di Contenuto che viene affidato all’archivio con le sue informazioni di rappresentazione associate</a:t>
            </a:r>
            <a:endParaRPr lang="it-IT" altLang="it-IT" b="1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3813" y="668338"/>
            <a:ext cx="3054350" cy="1201737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Standard di riferimento </a:t>
            </a:r>
          </a:p>
          <a:p>
            <a:pPr algn="ctr">
              <a:buClr>
                <a:srgbClr val="993300"/>
              </a:buClr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- OAIS -</a:t>
            </a:r>
          </a:p>
          <a:p>
            <a:pPr algn="ctr">
              <a:buClr>
                <a:srgbClr val="993300"/>
              </a:buClr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Informazione di</a:t>
            </a:r>
          </a:p>
          <a:p>
            <a:pPr algn="ctr">
              <a:buClr>
                <a:srgbClr val="993300"/>
              </a:buClr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Contenuto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22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863725" y="531813"/>
            <a:ext cx="438785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Standard di riferimento – OAIS 2002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850" y="1244600"/>
            <a:ext cx="8226425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b="1">
                <a:solidFill>
                  <a:srgbClr val="FF0000"/>
                </a:solidFill>
                <a:latin typeface="+mn-lt"/>
                <a:cs typeface="+mn-cs"/>
              </a:rPr>
              <a:t>AIP - (Archival Information Packag</a:t>
            </a:r>
            <a:r>
              <a:rPr lang="it-IT" altLang="it-IT">
                <a:solidFill>
                  <a:srgbClr val="FF0000"/>
                </a:solidFill>
                <a:latin typeface="+mn-lt"/>
                <a:cs typeface="+mn-cs"/>
              </a:rPr>
              <a:t>e) </a:t>
            </a:r>
            <a:r>
              <a:rPr lang="it-IT" altLang="it-IT">
                <a:latin typeface="+mn-lt"/>
                <a:cs typeface="+mn-cs"/>
              </a:rPr>
              <a:t>- </a:t>
            </a:r>
            <a:r>
              <a:rPr lang="it-IT" altLang="it-IT" i="1">
                <a:latin typeface="+mn-lt"/>
                <a:cs typeface="+mn-cs"/>
              </a:rPr>
              <a:t>IP di Archiviazione, </a:t>
            </a:r>
            <a:r>
              <a:rPr lang="it-IT" altLang="it-IT">
                <a:latin typeface="+mn-lt"/>
                <a:cs typeface="+mn-cs"/>
              </a:rPr>
              <a:t>che è il pacchetto conservato nell'archivio</a:t>
            </a:r>
            <a:r>
              <a:rPr lang="it-IT" altLang="it-IT" smtClean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b="1">
                <a:solidFill>
                  <a:srgbClr val="FF0000"/>
                </a:solidFill>
                <a:latin typeface="+mn-lt"/>
                <a:cs typeface="+mn-cs"/>
              </a:rPr>
              <a:t>Informazione di descrizione della conservazione (PDI)</a:t>
            </a:r>
            <a:endParaRPr lang="it-IT" altLang="it-IT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2182813"/>
            <a:ext cx="8154988" cy="341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/>
              <a:t>Informazione di Riferimento: </a:t>
            </a:r>
            <a:r>
              <a:rPr lang="it-IT" altLang="it-IT"/>
              <a:t>descrive i sistemi di identificazione, ed il meccanismo per fornire gli identificatori assegnati, che vengono  usati per identificare inequivocabilmente la CI, sia internamente che esternamente all'archivio in cui è contenuto.</a:t>
            </a:r>
            <a:endParaRPr lang="it-IT" altLang="it-IT" b="1"/>
          </a:p>
          <a:p>
            <a:r>
              <a:rPr lang="it-IT" altLang="it-IT" b="1"/>
              <a:t>Informazione di Contesto: </a:t>
            </a:r>
            <a:r>
              <a:rPr lang="it-IT" altLang="it-IT"/>
              <a:t>relazioni dei documenti della CI con il suo ambiente. Include le ragioni della sua creazione e le relazioni con altri oggetti di CI.</a:t>
            </a:r>
            <a:endParaRPr lang="it-IT" altLang="it-IT" b="1"/>
          </a:p>
          <a:p>
            <a:r>
              <a:rPr lang="it-IT" altLang="it-IT" b="1"/>
              <a:t>Informazione di Provenienza:</a:t>
            </a:r>
            <a:r>
              <a:rPr lang="it-IT" altLang="it-IT"/>
              <a:t> la storia dei documenti della CI. Include le sue origini, i cambiamenti fatti sull'oggetto e sul suo contenuto nel corso del tempo, e </a:t>
            </a:r>
            <a:r>
              <a:rPr lang="it-IT" altLang="it-IT" smtClean="0"/>
              <a:t>infine sulla </a:t>
            </a:r>
            <a:r>
              <a:rPr lang="it-IT" altLang="it-IT"/>
              <a:t>sua catena di custodia.</a:t>
            </a:r>
            <a:endParaRPr lang="it-IT" altLang="it-IT" b="1"/>
          </a:p>
          <a:p>
            <a:r>
              <a:rPr lang="it-IT" altLang="it-IT" b="1"/>
              <a:t>Informazione di Persistenza:</a:t>
            </a:r>
            <a:r>
              <a:rPr lang="it-IT" altLang="it-IT"/>
              <a:t> fornisce il controllo dell'integrità dei dati o le chiavi di validazione e verifica. Viene usata per assicurare che il particolare oggetto della CI non abbia subito alterazioni in modo non documentato.</a:t>
            </a:r>
          </a:p>
        </p:txBody>
      </p:sp>
      <p:sp>
        <p:nvSpPr>
          <p:cNvPr id="25607" name="Rettangolo 1"/>
          <p:cNvSpPr>
            <a:spLocks noChangeArrowheads="1"/>
          </p:cNvSpPr>
          <p:nvPr/>
        </p:nvSpPr>
        <p:spPr bwMode="auto">
          <a:xfrm>
            <a:off x="827088" y="5732463"/>
            <a:ext cx="7129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/>
              <a:t>Per riassumere la PDI registra le informazioni dell'Oggetto Dato di Contenuto archiviato, in merito a:</a:t>
            </a:r>
          </a:p>
          <a:p>
            <a:pPr algn="ctr"/>
            <a:r>
              <a:rPr lang="it-IT" altLang="it-IT" b="1"/>
              <a:t>Identita, Relazioni, Storia e Integrità.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23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3813" y="668338"/>
            <a:ext cx="2430462" cy="1201737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- OAIS -</a:t>
            </a:r>
          </a:p>
          <a:p>
            <a:pPr algn="ctr">
              <a:buClr>
                <a:srgbClr val="993300"/>
              </a:buClr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Informazione di</a:t>
            </a:r>
          </a:p>
          <a:p>
            <a:pPr algn="ctr">
              <a:buClr>
                <a:srgbClr val="993300"/>
              </a:buClr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Descrizione della </a:t>
            </a:r>
          </a:p>
          <a:p>
            <a:pPr algn="ctr">
              <a:buClr>
                <a:srgbClr val="993300"/>
              </a:buClr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Conservazione</a:t>
            </a:r>
          </a:p>
        </p:txBody>
      </p:sp>
      <p:pic>
        <p:nvPicPr>
          <p:cNvPr id="26628" name="Picture 2" descr="FIGUR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6516216" cy="66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ttangolo 2"/>
          <p:cNvSpPr>
            <a:spLocks noChangeArrowheads="1"/>
          </p:cNvSpPr>
          <p:nvPr/>
        </p:nvSpPr>
        <p:spPr bwMode="auto">
          <a:xfrm>
            <a:off x="33339" y="2276475"/>
            <a:ext cx="27384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>
                <a:solidFill>
                  <a:srgbClr val="C00000"/>
                </a:solidFill>
              </a:rPr>
              <a:t>Informazione di descrizione della conservazione (PDI)</a:t>
            </a:r>
            <a:r>
              <a:rPr lang="it-IT" altLang="it-IT">
                <a:solidFill>
                  <a:srgbClr val="C00000"/>
                </a:solidFill>
              </a:rPr>
              <a:t> </a:t>
            </a:r>
            <a:r>
              <a:rPr lang="it-IT" altLang="it-IT"/>
              <a:t>contiene l'informazione necessaria alla gestione della conservazione </a:t>
            </a:r>
            <a:r>
              <a:rPr lang="it-IT" altLang="it-IT" smtClean="0"/>
              <a:t>della </a:t>
            </a:r>
            <a:r>
              <a:rPr lang="it-IT" altLang="it-IT"/>
              <a:t>CI a cui è associata.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24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0825" y="2014538"/>
            <a:ext cx="8569325" cy="709612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4000">
                <a:solidFill>
                  <a:srgbClr val="000000"/>
                </a:solidFill>
              </a:rPr>
              <a:t> </a:t>
            </a:r>
            <a:r>
              <a:rPr lang="fr-FR" altLang="it-IT" sz="4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OAIS e conservazione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800100" y="5229225"/>
            <a:ext cx="7058025" cy="647700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993300"/>
              </a:buClr>
            </a:pPr>
            <a:r>
              <a:rPr lang="fr-FR" altLang="it-IT" sz="3600" b="1">
                <a:solidFill>
                  <a:srgbClr val="000000"/>
                </a:solidFill>
              </a:rPr>
              <a:t>Dati necessari e perchè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681413" y="2897188"/>
            <a:ext cx="1295400" cy="1655762"/>
          </a:xfrm>
          <a:prstGeom prst="downArrow">
            <a:avLst/>
          </a:prstGeom>
          <a:solidFill>
            <a:srgbClr val="CA9C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25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863725" y="531813"/>
            <a:ext cx="4195763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Standard di riferimento OAIS 2012</a:t>
            </a:r>
          </a:p>
        </p:txBody>
      </p:sp>
      <p:sp>
        <p:nvSpPr>
          <p:cNvPr id="28676" name="Rectangle 25"/>
          <p:cNvSpPr>
            <a:spLocks noChangeArrowheads="1"/>
          </p:cNvSpPr>
          <p:nvPr/>
        </p:nvSpPr>
        <p:spPr bwMode="auto">
          <a:xfrm>
            <a:off x="539750" y="4365625"/>
            <a:ext cx="7920038" cy="719138"/>
          </a:xfrm>
          <a:prstGeom prst="rect">
            <a:avLst/>
          </a:prstGeom>
          <a:solidFill>
            <a:srgbClr val="F7E3D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Termini di accesso, che includono conservazione, distribuzione, e uso del Contenuto Informativo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7" name="Rectangle 22"/>
          <p:cNvSpPr>
            <a:spLocks noChangeArrowheads="1"/>
          </p:cNvSpPr>
          <p:nvPr/>
        </p:nvSpPr>
        <p:spPr bwMode="auto">
          <a:xfrm>
            <a:off x="539750" y="1052513"/>
            <a:ext cx="3960813" cy="1657350"/>
          </a:xfrm>
          <a:prstGeom prst="rect">
            <a:avLst/>
          </a:prstGeom>
          <a:solidFill>
            <a:srgbClr val="F7E3D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Chi ha avuto la custodia fin dalla sua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origine, e la sua storia (inclusa la storia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dei suoi processi)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8" name="Rectangle 23"/>
          <p:cNvSpPr>
            <a:spLocks noChangeArrowheads="1"/>
          </p:cNvSpPr>
          <p:nvPr/>
        </p:nvSpPr>
        <p:spPr bwMode="auto">
          <a:xfrm>
            <a:off x="4498975" y="1052513"/>
            <a:ext cx="3960813" cy="1657350"/>
          </a:xfrm>
          <a:prstGeom prst="rect">
            <a:avLst/>
          </a:prstGeom>
          <a:solidFill>
            <a:srgbClr val="F7E3D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Identificativi, o sistemi di identificazione,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attraverso il quale il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Contenuto Informativo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può essere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univocamente identificato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9" name="Rectangle 24"/>
          <p:cNvSpPr>
            <a:spLocks noChangeArrowheads="1"/>
          </p:cNvSpPr>
          <p:nvPr/>
        </p:nvSpPr>
        <p:spPr bwMode="auto">
          <a:xfrm>
            <a:off x="4498975" y="2708275"/>
            <a:ext cx="3960813" cy="1657350"/>
          </a:xfrm>
          <a:prstGeom prst="rect">
            <a:avLst/>
          </a:prstGeom>
          <a:solidFill>
            <a:srgbClr val="F7E3D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Scudo di protezione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 il Contenuto Informativo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che impedisce alterazioni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non documentate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80" name="Rectangle 21"/>
          <p:cNvSpPr>
            <a:spLocks noChangeArrowheads="1"/>
          </p:cNvSpPr>
          <p:nvPr/>
        </p:nvSpPr>
        <p:spPr bwMode="auto">
          <a:xfrm>
            <a:off x="539750" y="2708275"/>
            <a:ext cx="3960813" cy="1657350"/>
          </a:xfrm>
          <a:prstGeom prst="rect">
            <a:avLst/>
          </a:prstGeom>
          <a:solidFill>
            <a:srgbClr val="F7E3D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Come il Contenuto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Informativo viene correlato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 altre informazioni esterne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 Pacchetto di Infomazione</a:t>
            </a:r>
          </a:p>
        </p:txBody>
      </p:sp>
      <p:grpSp>
        <p:nvGrpSpPr>
          <p:cNvPr id="28681" name="Gruppo 19"/>
          <p:cNvGrpSpPr>
            <a:grpSpLocks/>
          </p:cNvGrpSpPr>
          <p:nvPr/>
        </p:nvGrpSpPr>
        <p:grpSpPr bwMode="auto">
          <a:xfrm>
            <a:off x="2555875" y="1700213"/>
            <a:ext cx="3724275" cy="3028950"/>
            <a:chOff x="4978223" y="1928802"/>
            <a:chExt cx="3724362" cy="3028671"/>
          </a:xfrm>
        </p:grpSpPr>
        <p:sp>
          <p:nvSpPr>
            <p:cNvPr id="15" name="Pentagono regolare 14"/>
            <p:cNvSpPr/>
            <p:nvPr/>
          </p:nvSpPr>
          <p:spPr>
            <a:xfrm>
              <a:off x="5214767" y="1928802"/>
              <a:ext cx="3429080" cy="2642944"/>
            </a:xfrm>
            <a:prstGeom prst="pentagon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err="1">
                <a:solidFill>
                  <a:srgbClr val="822433"/>
                </a:solidFill>
              </a:endParaRPr>
            </a:p>
          </p:txBody>
        </p:sp>
        <p:sp>
          <p:nvSpPr>
            <p:cNvPr id="28685" name="CasellaDiTesto 10"/>
            <p:cNvSpPr txBox="1">
              <a:spLocks noChangeArrowheads="1"/>
            </p:cNvSpPr>
            <p:nvPr/>
          </p:nvSpPr>
          <p:spPr bwMode="auto">
            <a:xfrm rot="-1875510">
              <a:off x="4978223" y="2063727"/>
              <a:ext cx="1949496" cy="45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822433"/>
                  </a:solidFill>
                  <a:ea typeface="ＭＳ Ｐゴシック" panose="020B0600070205080204" pitchFamily="34" charset="-128"/>
                </a:rPr>
                <a:t>PROVENANCE</a:t>
              </a:r>
            </a:p>
          </p:txBody>
        </p:sp>
        <p:sp>
          <p:nvSpPr>
            <p:cNvPr id="28686" name="CasellaDiTesto 11"/>
            <p:cNvSpPr txBox="1">
              <a:spLocks noChangeArrowheads="1"/>
            </p:cNvSpPr>
            <p:nvPr/>
          </p:nvSpPr>
          <p:spPr bwMode="auto">
            <a:xfrm rot="1884671">
              <a:off x="7076947" y="2070076"/>
              <a:ext cx="1625638" cy="45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822433"/>
                  </a:solidFill>
                  <a:ea typeface="ＭＳ Ｐゴシック" panose="020B0600070205080204" pitchFamily="34" charset="-128"/>
                </a:rPr>
                <a:t>REFERENCE</a:t>
              </a:r>
            </a:p>
          </p:txBody>
        </p:sp>
        <p:sp>
          <p:nvSpPr>
            <p:cNvPr id="28687" name="CasellaDiTesto 12"/>
            <p:cNvSpPr txBox="1">
              <a:spLocks noChangeArrowheads="1"/>
            </p:cNvSpPr>
            <p:nvPr/>
          </p:nvSpPr>
          <p:spPr bwMode="auto">
            <a:xfrm rot="-4055514">
              <a:off x="7989043" y="3669308"/>
              <a:ext cx="963524" cy="45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822433"/>
                  </a:solidFill>
                  <a:ea typeface="ＭＳ Ｐゴシック" panose="020B0600070205080204" pitchFamily="34" charset="-128"/>
                </a:rPr>
                <a:t>FIXITY</a:t>
              </a:r>
            </a:p>
          </p:txBody>
        </p:sp>
        <p:sp>
          <p:nvSpPr>
            <p:cNvPr id="28688" name="CasellaDiTesto 13"/>
            <p:cNvSpPr txBox="1">
              <a:spLocks noChangeArrowheads="1"/>
            </p:cNvSpPr>
            <p:nvPr/>
          </p:nvSpPr>
          <p:spPr bwMode="auto">
            <a:xfrm rot="4217319">
              <a:off x="4654273" y="3537707"/>
              <a:ext cx="1381341" cy="46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822433"/>
                  </a:solidFill>
                  <a:ea typeface="ＭＳ Ｐゴシック" panose="020B0600070205080204" pitchFamily="34" charset="-128"/>
                </a:rPr>
                <a:t>CONTEXT</a:t>
              </a:r>
            </a:p>
          </p:txBody>
        </p:sp>
        <p:sp>
          <p:nvSpPr>
            <p:cNvPr id="28689" name="CasellaDiTesto 14"/>
            <p:cNvSpPr txBox="1">
              <a:spLocks noChangeArrowheads="1"/>
            </p:cNvSpPr>
            <p:nvPr/>
          </p:nvSpPr>
          <p:spPr bwMode="auto">
            <a:xfrm>
              <a:off x="5857718" y="4500315"/>
              <a:ext cx="2132063" cy="45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822433"/>
                  </a:solidFill>
                  <a:ea typeface="ＭＳ Ｐゴシック" panose="020B0600070205080204" pitchFamily="34" charset="-128"/>
                </a:rPr>
                <a:t>ACCESS RIGHTS</a:t>
              </a:r>
            </a:p>
          </p:txBody>
        </p:sp>
        <p:grpSp>
          <p:nvGrpSpPr>
            <p:cNvPr id="28690" name="Gruppo 15"/>
            <p:cNvGrpSpPr>
              <a:grpSpLocks/>
            </p:cNvGrpSpPr>
            <p:nvPr/>
          </p:nvGrpSpPr>
          <p:grpSpPr bwMode="auto">
            <a:xfrm>
              <a:off x="5702460" y="2360561"/>
              <a:ext cx="2404766" cy="2069872"/>
              <a:chOff x="3059254" y="1217553"/>
              <a:chExt cx="2404766" cy="2069872"/>
            </a:xfrm>
          </p:grpSpPr>
          <p:sp>
            <p:nvSpPr>
              <p:cNvPr id="23" name="Ovale 22"/>
              <p:cNvSpPr/>
              <p:nvPr/>
            </p:nvSpPr>
            <p:spPr>
              <a:xfrm>
                <a:off x="3058934" y="1217554"/>
                <a:ext cx="2405119" cy="2069909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600" err="1">
                  <a:solidFill>
                    <a:srgbClr val="822433"/>
                  </a:solidFill>
                </a:endParaRPr>
              </a:p>
            </p:txBody>
          </p:sp>
          <p:sp>
            <p:nvSpPr>
              <p:cNvPr id="28692" name="CasellaDiTesto 18"/>
              <p:cNvSpPr txBox="1">
                <a:spLocks noChangeArrowheads="1"/>
              </p:cNvSpPr>
              <p:nvPr/>
            </p:nvSpPr>
            <p:spPr bwMode="auto">
              <a:xfrm>
                <a:off x="3233470" y="1819229"/>
                <a:ext cx="2072860" cy="707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ea typeface="ＭＳ Ｐゴシック" panose="020B0600070205080204" pitchFamily="34" charset="-128"/>
                  </a:rPr>
                  <a:t>OAIS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ea typeface="ＭＳ Ｐゴシック" panose="020B0600070205080204" pitchFamily="34" charset="-128"/>
                  </a:rPr>
                  <a:t>RESPONSIBILITIES</a:t>
                </a:r>
              </a:p>
            </p:txBody>
          </p:sp>
        </p:grpSp>
      </p:grpSp>
      <p:sp>
        <p:nvSpPr>
          <p:cNvPr id="28682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868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65767" y="5857875"/>
            <a:ext cx="3528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smtClean="0"/>
              <a:t>A. Di Iorio, M. Schaerf, M. Guercio, S. Ortolani, and</a:t>
            </a:r>
          </a:p>
          <a:p>
            <a:r>
              <a:rPr lang="it-IT" sz="900" smtClean="0"/>
              <a:t>M. Bertazzo. A digital infrastructure for</a:t>
            </a:r>
          </a:p>
          <a:p>
            <a:r>
              <a:rPr lang="it-IT" sz="900" smtClean="0"/>
              <a:t>trustworthiness The Sapienza Digital Library</a:t>
            </a:r>
          </a:p>
          <a:p>
            <a:r>
              <a:rPr lang="it-IT" sz="900" smtClean="0"/>
              <a:t>experience. In Bridging Between Cultural Heritage</a:t>
            </a:r>
          </a:p>
          <a:p>
            <a:r>
              <a:rPr lang="it-IT" sz="900" smtClean="0"/>
              <a:t>Institutions, pages 59{69. Springer, 2014</a:t>
            </a:r>
          </a:p>
          <a:p>
            <a:r>
              <a:rPr lang="it-IT" sz="900" smtClean="0"/>
              <a:t>http://link.springer.com/chapter/10.1007%2F978-3-642-54347-0_7</a:t>
            </a:r>
            <a:endParaRPr lang="it-IT" sz="90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26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/>
          <a:stretch>
            <a:fillRect/>
          </a:stretch>
        </p:blipFill>
        <p:spPr bwMode="auto">
          <a:xfrm>
            <a:off x="899592" y="1189414"/>
            <a:ext cx="70866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63725" y="531813"/>
            <a:ext cx="4632325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Obiettivi della Conservazione Digitale</a:t>
            </a: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970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A7F-7473-4A90-A402-0A394C19D356}" type="slidenum">
              <a:rPr lang="de-AT" altLang="it-IT" smtClean="0"/>
              <a:pPr/>
              <a:t>27</a:t>
            </a:fld>
            <a:endParaRPr lang="de-AT" altLang="it-IT"/>
          </a:p>
        </p:txBody>
      </p:sp>
      <p:sp>
        <p:nvSpPr>
          <p:cNvPr id="3" name="Rettangolo 2"/>
          <p:cNvSpPr/>
          <p:nvPr/>
        </p:nvSpPr>
        <p:spPr>
          <a:xfrm>
            <a:off x="6311713" y="5869920"/>
            <a:ext cx="2349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altLang="it-IT" dirty="0"/>
              <a:t>Priscilla </a:t>
            </a:r>
            <a:r>
              <a:rPr lang="de-AT" altLang="it-IT" dirty="0" err="1"/>
              <a:t>Caplan</a:t>
            </a:r>
            <a:r>
              <a:rPr lang="de-AT" altLang="it-IT" dirty="0"/>
              <a:t> (FCLA</a:t>
            </a:r>
            <a:r>
              <a:rPr lang="de-AT" altLang="it-IT" dirty="0" smtClean="0"/>
              <a:t>)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341438"/>
            <a:ext cx="8208962" cy="4751858"/>
          </a:xfrm>
        </p:spPr>
        <p:txBody>
          <a:bodyPr/>
          <a:lstStyle/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000" smtClean="0">
                <a:solidFill>
                  <a:srgbClr val="000000"/>
                </a:solidFill>
              </a:rPr>
              <a:t>Identificare le </a:t>
            </a:r>
            <a:r>
              <a:rPr lang="en-US" altLang="it-IT" sz="2000" smtClean="0"/>
              <a:t>proprietà da conservare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000" smtClean="0"/>
              <a:t>Verificare ogni oggetto che viene sottoposto all'acquisizione del deposito (</a:t>
            </a:r>
            <a:r>
              <a:rPr lang="en-US" altLang="it-IT" sz="2000" i="1" smtClean="0"/>
              <a:t>Ingestion</a:t>
            </a:r>
            <a:r>
              <a:rPr lang="en-US" altLang="it-IT" sz="2000" smtClean="0"/>
              <a:t>)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000" smtClean="0"/>
              <a:t>Creare il pacchetto di archiviazione dal pacchetto di </a:t>
            </a:r>
            <a:r>
              <a:rPr lang="en-US" altLang="it-IT" sz="2000" i="1" smtClean="0"/>
              <a:t>ingestion</a:t>
            </a:r>
            <a:r>
              <a:rPr lang="en-US" altLang="it-IT" sz="2000" smtClean="0"/>
              <a:t> per includere metadata tecnici e di uso legale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000" smtClean="0"/>
              <a:t>Disporre di meccanismi per autenticare il contenuto e la sua fonte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000" smtClean="0"/>
              <a:t>Disporre di meccanismi per assicurare che il contenuto non venga corrotto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000" smtClean="0"/>
              <a:t>Gestire le copie con le relative collocazioni degli oggetti digitali 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000" smtClean="0"/>
              <a:t>Mantenere descrizioni precise delle azioni di conservazione per assicurare che gli oggetti vengano preservati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000" smtClean="0"/>
              <a:t>Usare strumenti e risorse come i registri dei formati per rilevare i formati caduti in obsolescenza.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000" smtClean="0"/>
              <a:t>Tracciare e gestire diritti e restrizioni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863725" y="531813"/>
            <a:ext cx="5619750" cy="649287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Trusted digital repository: </a:t>
            </a:r>
          </a:p>
          <a:p>
            <a:pPr>
              <a:buClr>
                <a:srgbClr val="993300"/>
              </a:buClr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   funzioni che usano i metadati di conservazione</a:t>
            </a: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A7F-7473-4A90-A402-0A394C19D356}" type="slidenum">
              <a:rPr lang="de-AT" altLang="it-IT" smtClean="0"/>
              <a:pPr/>
              <a:t>28</a:t>
            </a:fld>
            <a:endParaRPr lang="de-A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73238"/>
            <a:ext cx="8532813" cy="4573587"/>
          </a:xfrm>
        </p:spPr>
        <p:txBody>
          <a:bodyPr/>
          <a:lstStyle/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400" b="1" smtClean="0"/>
              <a:t>Fixity</a:t>
            </a:r>
            <a:r>
              <a:rPr lang="en-US" altLang="it-IT" sz="2400" smtClean="0"/>
              <a:t> - Checksum archiviato come metadato in modo da permettere al Sistema di controllare che gli oggetti non siano stati alterati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400" b="1" smtClean="0"/>
              <a:t>Media management </a:t>
            </a:r>
            <a:r>
              <a:rPr lang="en-US" altLang="it-IT" sz="2400" smtClean="0"/>
              <a:t>- informazione riguardante i dispositivi fisici dove i file vengono archiviati: tipologie, età dei dispositivi e date in cui sono stati controllati (</a:t>
            </a:r>
            <a:r>
              <a:rPr lang="en-US" altLang="it-IT" sz="2400" i="1" smtClean="0"/>
              <a:t>refreshment</a:t>
            </a:r>
            <a:r>
              <a:rPr lang="en-US" altLang="it-IT" sz="2400" smtClean="0"/>
              <a:t>)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400" b="1" smtClean="0"/>
              <a:t>Format obsolescence</a:t>
            </a:r>
            <a:r>
              <a:rPr lang="en-US" altLang="it-IT" sz="2400" smtClean="0"/>
              <a:t> - controllo dei formati dei file e sviluppo delle strategie necessarie a mantenerli in uso - l’informazione riguardante </a:t>
            </a:r>
            <a:r>
              <a:rPr lang="en-US" altLang="it-IT" sz="2400" i="1" smtClean="0"/>
              <a:t>1) formato originale</a:t>
            </a:r>
            <a:r>
              <a:rPr lang="en-US" altLang="it-IT" sz="2400" smtClean="0"/>
              <a:t>, e ambiente </a:t>
            </a:r>
            <a:r>
              <a:rPr lang="en-US" altLang="it-IT" sz="2400" i="1" smtClean="0"/>
              <a:t>2) software</a:t>
            </a:r>
            <a:r>
              <a:rPr lang="en-US" altLang="it-IT" sz="2400" smtClean="0"/>
              <a:t> e </a:t>
            </a:r>
            <a:r>
              <a:rPr lang="en-US" altLang="it-IT" sz="2400" i="1" smtClean="0"/>
              <a:t>3) hardware</a:t>
            </a:r>
            <a:r>
              <a:rPr lang="en-US" altLang="it-IT" sz="2400" smtClean="0"/>
              <a:t> è necessaria per supportare i formati obsoleti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400" b="1" smtClean="0"/>
              <a:t>Digital provenance</a:t>
            </a:r>
            <a:r>
              <a:rPr lang="en-US" altLang="it-IT" sz="2400" smtClean="0"/>
              <a:t> - informazione necessaria a tracciare la catena di custodia e la storia dei cambiamenti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863725" y="531813"/>
            <a:ext cx="5619750" cy="649287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Trusted digital repository: </a:t>
            </a:r>
          </a:p>
          <a:p>
            <a:pPr>
              <a:buClr>
                <a:srgbClr val="993300"/>
              </a:buClr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   funzioni che usano i metadati di conservazione</a:t>
            </a:r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A7F-7473-4A90-A402-0A394C19D356}" type="slidenum">
              <a:rPr lang="de-AT" altLang="it-IT" smtClean="0"/>
              <a:pPr/>
              <a:t>29</a:t>
            </a:fld>
            <a:endParaRPr lang="de-A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750" y="1989138"/>
            <a:ext cx="8135938" cy="3171825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Contesto di applicazione e la storia breve dello sviluppo di PREMIS</a:t>
            </a:r>
          </a:p>
          <a:p>
            <a:pPr>
              <a:buClr>
                <a:srgbClr val="993300"/>
              </a:buClr>
            </a:pPr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Lo standard di riferimento</a:t>
            </a:r>
          </a:p>
          <a:p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Il modello dei dati: le entità e le relazioni tra entità </a:t>
            </a:r>
          </a:p>
          <a:p>
            <a:pPr>
              <a:buClr>
                <a:srgbClr val="993300"/>
              </a:buClr>
            </a:pPr>
            <a:r>
              <a:rPr lang="fr-FR" altLang="it-IT" sz="2000">
                <a:solidFill>
                  <a:srgbClr val="000000"/>
                </a:solidFill>
              </a:rPr>
              <a:t>     (versione 2 e differenze con la versione 3)</a:t>
            </a:r>
          </a:p>
          <a:p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Gli strumenti di supporto</a:t>
            </a: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Il dizionario dei dati e le unità semantiche</a:t>
            </a: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 Il sito web ufficiale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65113" y="1196975"/>
            <a:ext cx="8410575" cy="463550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Introduzione, modello dei dati e strumenti di supporto</a:t>
            </a:r>
            <a:endParaRPr lang="fr-FR" altLang="it-IT" sz="2400" b="1">
              <a:solidFill>
                <a:srgbClr val="193433"/>
              </a:solidFill>
              <a:latin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5" y="2014538"/>
            <a:ext cx="8569325" cy="709612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4000">
                <a:solidFill>
                  <a:srgbClr val="000000"/>
                </a:solidFill>
              </a:rPr>
              <a:t> </a:t>
            </a:r>
            <a:r>
              <a:rPr lang="fr-FR" altLang="it-IT" sz="4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modello dei Dati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755650" y="5229225"/>
            <a:ext cx="7056438" cy="647700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993300"/>
              </a:buClr>
            </a:pPr>
            <a:r>
              <a:rPr lang="fr-FR" altLang="it-IT" sz="3600" b="1">
                <a:solidFill>
                  <a:srgbClr val="000000"/>
                </a:solidFill>
              </a:rPr>
              <a:t>Il modello dei dati (versione 2/3)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681413" y="2897188"/>
            <a:ext cx="1295400" cy="1655762"/>
          </a:xfrm>
          <a:prstGeom prst="downArrow">
            <a:avLst/>
          </a:prstGeom>
          <a:solidFill>
            <a:srgbClr val="CA9C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30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1"/>
          <p:cNvSpPr>
            <a:spLocks noChangeArrowheads="1"/>
          </p:cNvSpPr>
          <p:nvPr/>
        </p:nvSpPr>
        <p:spPr bwMode="auto">
          <a:xfrm>
            <a:off x="1865313" y="531813"/>
            <a:ext cx="3297237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Il modello dei dati: perchè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37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Rectangle 3"/>
          <p:cNvSpPr txBox="1">
            <a:spLocks noChangeArrowheads="1"/>
          </p:cNvSpPr>
          <p:nvPr/>
        </p:nvSpPr>
        <p:spPr bwMode="auto">
          <a:xfrm>
            <a:off x="250825" y="1828800"/>
            <a:ext cx="831691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400" b="1"/>
              <a:t>Facilitatore di apprendimento per la comunità di riferimento: </a:t>
            </a:r>
            <a:r>
              <a:rPr lang="en-US" altLang="it-IT" sz="2400"/>
              <a:t>permette di comprendere più agevolmente la complessità descrittiva e di individuare le entità di riferimento</a:t>
            </a:r>
          </a:p>
          <a:p>
            <a:pPr defTabSz="914400"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400" b="1"/>
              <a:t>Facilitatore per lo sviluppo di strategie di conservazione</a:t>
            </a:r>
            <a:r>
              <a:rPr lang="en-US" altLang="it-IT" sz="2400"/>
              <a:t>: è conveniente per un organizzazione allo scopo di comprendere come sviluppare la conservazione dei propri beni digitali</a:t>
            </a:r>
          </a:p>
          <a:p>
            <a:pPr defTabSz="914400"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sz="2400" b="1"/>
              <a:t>Collettore di informazione per entità distinte</a:t>
            </a:r>
            <a:r>
              <a:rPr lang="en-US" altLang="it-IT" sz="2400"/>
              <a:t>: la raccolta dei dati intorno a specifiche entità permette di distinguere la competenza dei dati ad un tipo di oggetto piuttosto che ad un </a:t>
            </a:r>
            <a:r>
              <a:rPr lang="en-US" altLang="it-IT" sz="2400" smtClean="0"/>
              <a:t>altro</a:t>
            </a:r>
            <a:endParaRPr lang="en-US" altLang="it-IT" sz="24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31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4168775" y="1487488"/>
            <a:ext cx="2606675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587375" y="1487488"/>
            <a:ext cx="2760663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608013" y="1452563"/>
            <a:ext cx="2378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Intellectual Entities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09600" y="1871663"/>
            <a:ext cx="2738438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Contenuto che può essere descritto come un'unità:</a:t>
            </a:r>
          </a:p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un libro, un articolo, un database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948238" y="1430338"/>
            <a:ext cx="854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Rights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4430713" y="1949450"/>
            <a:ext cx="21336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00"/>
                </a:solidFill>
              </a:rPr>
              <a:t>Dichiarazione di un diritto o un permesso</a:t>
            </a:r>
            <a:endParaRPr lang="de-AT" altLang="it-IT" sz="1400" b="1">
              <a:solidFill>
                <a:srgbClr val="000000"/>
              </a:solidFill>
            </a:endParaRPr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2416175" y="3557588"/>
            <a:ext cx="2776538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2906713" y="352266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Objects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2373313" y="3943350"/>
            <a:ext cx="28194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Unità discreta di informazione in forma digitale. Può essere di tipo file, </a:t>
            </a:r>
            <a:r>
              <a:rPr lang="de-AT" altLang="it-IT" sz="1400" b="1" i="1">
                <a:solidFill>
                  <a:srgbClr val="000000"/>
                </a:solidFill>
              </a:rPr>
              <a:t>bitstream</a:t>
            </a:r>
            <a:r>
              <a:rPr lang="de-AT" altLang="it-IT" sz="1400" b="1">
                <a:solidFill>
                  <a:srgbClr val="000000"/>
                </a:solidFill>
              </a:rPr>
              <a:t>, o rappresentazione</a:t>
            </a:r>
          </a:p>
        </p:txBody>
      </p:sp>
      <p:sp>
        <p:nvSpPr>
          <p:cNvPr id="34827" name="AutoShape 10"/>
          <p:cNvSpPr>
            <a:spLocks noChangeArrowheads="1"/>
          </p:cNvSpPr>
          <p:nvPr/>
        </p:nvSpPr>
        <p:spPr bwMode="auto">
          <a:xfrm>
            <a:off x="4168775" y="5680075"/>
            <a:ext cx="2606675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887913" y="5645150"/>
            <a:ext cx="854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Events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4354513" y="5975350"/>
            <a:ext cx="21336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00"/>
                </a:solidFill>
              </a:rPr>
              <a:t>Un’azione che coinvolge un Oggetto o un Agente conosciuto dal Sistema</a:t>
            </a:r>
            <a:r>
              <a:rPr lang="de-AT" altLang="it-IT" sz="1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4202113" y="5989638"/>
            <a:ext cx="25146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31" name="AutoShape 14"/>
          <p:cNvSpPr>
            <a:spLocks noChangeArrowheads="1"/>
          </p:cNvSpPr>
          <p:nvPr/>
        </p:nvSpPr>
        <p:spPr bwMode="auto">
          <a:xfrm>
            <a:off x="5997575" y="3557588"/>
            <a:ext cx="2606675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6716713" y="3522663"/>
            <a:ext cx="1309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Agents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6259513" y="3943350"/>
            <a:ext cx="21336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Persona, organizzazione, </a:t>
            </a:r>
          </a:p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o software</a:t>
            </a:r>
          </a:p>
        </p:txBody>
      </p:sp>
      <p:sp>
        <p:nvSpPr>
          <p:cNvPr id="34834" name="Freeform 17"/>
          <p:cNvSpPr>
            <a:spLocks/>
          </p:cNvSpPr>
          <p:nvPr/>
        </p:nvSpPr>
        <p:spPr bwMode="auto">
          <a:xfrm>
            <a:off x="6107113" y="2624138"/>
            <a:ext cx="533400" cy="914400"/>
          </a:xfrm>
          <a:custGeom>
            <a:avLst/>
            <a:gdLst>
              <a:gd name="T0" fmla="*/ 0 w 432"/>
              <a:gd name="T1" fmla="*/ 0 h 576"/>
              <a:gd name="T2" fmla="*/ 358069 w 432"/>
              <a:gd name="T3" fmla="*/ 471488 h 576"/>
              <a:gd name="T4" fmla="*/ 533400 w 432"/>
              <a:gd name="T5" fmla="*/ 91440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576">
                <a:moveTo>
                  <a:pt x="0" y="0"/>
                </a:moveTo>
                <a:cubicBezTo>
                  <a:pt x="48" y="49"/>
                  <a:pt x="174" y="141"/>
                  <a:pt x="290" y="297"/>
                </a:cubicBezTo>
                <a:cubicBezTo>
                  <a:pt x="374" y="420"/>
                  <a:pt x="402" y="518"/>
                  <a:pt x="432" y="576"/>
                </a:cubicBezTo>
              </a:path>
            </a:pathLst>
          </a:custGeom>
          <a:noFill/>
          <a:ln w="3168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5" name="Freeform 18"/>
          <p:cNvSpPr>
            <a:spLocks/>
          </p:cNvSpPr>
          <p:nvPr/>
        </p:nvSpPr>
        <p:spPr bwMode="auto">
          <a:xfrm>
            <a:off x="4202113" y="2624138"/>
            <a:ext cx="609600" cy="914400"/>
          </a:xfrm>
          <a:custGeom>
            <a:avLst/>
            <a:gdLst>
              <a:gd name="T0" fmla="*/ 609600 w 480"/>
              <a:gd name="T1" fmla="*/ 0 h 576"/>
              <a:gd name="T2" fmla="*/ 217170 w 480"/>
              <a:gd name="T3" fmla="*/ 457200 h 576"/>
              <a:gd name="T4" fmla="*/ 0 w 480"/>
              <a:gd name="T5" fmla="*/ 91440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576">
                <a:moveTo>
                  <a:pt x="480" y="0"/>
                </a:moveTo>
                <a:cubicBezTo>
                  <a:pt x="428" y="48"/>
                  <a:pt x="300" y="132"/>
                  <a:pt x="171" y="288"/>
                </a:cubicBezTo>
                <a:cubicBezTo>
                  <a:pt x="77" y="411"/>
                  <a:pt x="36" y="516"/>
                  <a:pt x="0" y="576"/>
                </a:cubicBezTo>
              </a:path>
            </a:pathLst>
          </a:custGeom>
          <a:noFill/>
          <a:ln w="3168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6" name="Freeform 19"/>
          <p:cNvSpPr>
            <a:spLocks/>
          </p:cNvSpPr>
          <p:nvPr/>
        </p:nvSpPr>
        <p:spPr bwMode="auto">
          <a:xfrm>
            <a:off x="4202113" y="4687888"/>
            <a:ext cx="457200" cy="990600"/>
          </a:xfrm>
          <a:custGeom>
            <a:avLst/>
            <a:gdLst>
              <a:gd name="T0" fmla="*/ 18288 w 400"/>
              <a:gd name="T1" fmla="*/ 0 h 624"/>
              <a:gd name="T2" fmla="*/ 117729 w 400"/>
              <a:gd name="T3" fmla="*/ 519113 h 624"/>
              <a:gd name="T4" fmla="*/ 457200 w 400"/>
              <a:gd name="T5" fmla="*/ 99060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0" h="624">
                <a:moveTo>
                  <a:pt x="16" y="0"/>
                </a:moveTo>
                <a:cubicBezTo>
                  <a:pt x="30" y="54"/>
                  <a:pt x="0" y="157"/>
                  <a:pt x="103" y="327"/>
                </a:cubicBezTo>
                <a:cubicBezTo>
                  <a:pt x="178" y="460"/>
                  <a:pt x="338" y="562"/>
                  <a:pt x="400" y="624"/>
                </a:cubicBezTo>
              </a:path>
            </a:pathLst>
          </a:custGeom>
          <a:noFill/>
          <a:ln w="3168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7" name="Freeform 20"/>
          <p:cNvSpPr>
            <a:spLocks/>
          </p:cNvSpPr>
          <p:nvPr/>
        </p:nvSpPr>
        <p:spPr bwMode="auto">
          <a:xfrm flipH="1">
            <a:off x="6259513" y="4687888"/>
            <a:ext cx="381000" cy="990600"/>
          </a:xfrm>
          <a:custGeom>
            <a:avLst/>
            <a:gdLst>
              <a:gd name="T0" fmla="*/ 15240 w 400"/>
              <a:gd name="T1" fmla="*/ 0 h 624"/>
              <a:gd name="T2" fmla="*/ 98108 w 400"/>
              <a:gd name="T3" fmla="*/ 519113 h 624"/>
              <a:gd name="T4" fmla="*/ 381000 w 400"/>
              <a:gd name="T5" fmla="*/ 99060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0" h="624">
                <a:moveTo>
                  <a:pt x="16" y="0"/>
                </a:moveTo>
                <a:cubicBezTo>
                  <a:pt x="30" y="54"/>
                  <a:pt x="0" y="157"/>
                  <a:pt x="103" y="327"/>
                </a:cubicBezTo>
                <a:cubicBezTo>
                  <a:pt x="178" y="460"/>
                  <a:pt x="338" y="562"/>
                  <a:pt x="400" y="624"/>
                </a:cubicBezTo>
              </a:path>
            </a:pathLst>
          </a:custGeom>
          <a:noFill/>
          <a:ln w="3168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4202113" y="1797050"/>
            <a:ext cx="2514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6030913" y="3867150"/>
            <a:ext cx="2514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2449513" y="3867150"/>
            <a:ext cx="2743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41" name="Line 24"/>
          <p:cNvSpPr>
            <a:spLocks noChangeShapeType="1"/>
          </p:cNvSpPr>
          <p:nvPr/>
        </p:nvSpPr>
        <p:spPr bwMode="auto">
          <a:xfrm>
            <a:off x="620713" y="1797050"/>
            <a:ext cx="2727325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42" name="Line 25"/>
          <p:cNvSpPr>
            <a:spLocks noChangeShapeType="1"/>
          </p:cNvSpPr>
          <p:nvPr/>
        </p:nvSpPr>
        <p:spPr bwMode="auto">
          <a:xfrm>
            <a:off x="2601913" y="2624138"/>
            <a:ext cx="152400" cy="914400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43" name="Freeform 26"/>
          <p:cNvSpPr>
            <a:spLocks/>
          </p:cNvSpPr>
          <p:nvPr/>
        </p:nvSpPr>
        <p:spPr bwMode="auto">
          <a:xfrm>
            <a:off x="1889125" y="4011613"/>
            <a:ext cx="522288" cy="541337"/>
          </a:xfrm>
          <a:custGeom>
            <a:avLst/>
            <a:gdLst>
              <a:gd name="T0" fmla="*/ 522288 w 329"/>
              <a:gd name="T1" fmla="*/ 396875 h 341"/>
              <a:gd name="T2" fmla="*/ 187325 w 329"/>
              <a:gd name="T3" fmla="*/ 425450 h 341"/>
              <a:gd name="T4" fmla="*/ 130175 w 329"/>
              <a:gd name="T5" fmla="*/ 120650 h 341"/>
              <a:gd name="T6" fmla="*/ 492125 w 329"/>
              <a:gd name="T7" fmla="*/ 106362 h 3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9" h="341">
                <a:moveTo>
                  <a:pt x="329" y="250"/>
                </a:moveTo>
                <a:cubicBezTo>
                  <a:pt x="294" y="253"/>
                  <a:pt x="236" y="341"/>
                  <a:pt x="118" y="268"/>
                </a:cubicBezTo>
                <a:cubicBezTo>
                  <a:pt x="0" y="195"/>
                  <a:pt x="46" y="111"/>
                  <a:pt x="82" y="76"/>
                </a:cubicBezTo>
                <a:cubicBezTo>
                  <a:pt x="182" y="0"/>
                  <a:pt x="263" y="69"/>
                  <a:pt x="310" y="67"/>
                </a:cubicBez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44" name="Rectangle 30"/>
          <p:cNvSpPr>
            <a:spLocks noChangeArrowheads="1"/>
          </p:cNvSpPr>
          <p:nvPr/>
        </p:nvSpPr>
        <p:spPr bwMode="auto">
          <a:xfrm>
            <a:off x="4246563" y="955675"/>
            <a:ext cx="48926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200" b="1" i="1" u="sng">
                <a:solidFill>
                  <a:srgbClr val="993300"/>
                </a:solidFill>
                <a:latin typeface="Garamond" panose="02020404030301010803" pitchFamily="18" charset="0"/>
              </a:rPr>
              <a:t>Understanding PREMIS</a:t>
            </a:r>
            <a:r>
              <a:rPr lang="de-AT" altLang="it-IT" sz="1200" b="1">
                <a:solidFill>
                  <a:srgbClr val="993300"/>
                </a:solidFill>
                <a:latin typeface="Garamond" panose="02020404030301010803" pitchFamily="18" charset="0"/>
              </a:rPr>
              <a:t> by Priscilla Caplan for the Library of Congress,</a:t>
            </a:r>
          </a:p>
          <a:p>
            <a:r>
              <a:rPr lang="de-AT" altLang="it-IT" sz="1200" b="1" u="sng">
                <a:solidFill>
                  <a:srgbClr val="993300"/>
                </a:solidFill>
                <a:latin typeface="Garamond" panose="02020404030301010803" pitchFamily="18" charset="0"/>
              </a:rPr>
              <a:t>http://www.loc.gov/standards/premis/understanding-premis.pdf</a:t>
            </a:r>
            <a:r>
              <a:rPr lang="de-AT" altLang="it-IT" sz="1200" b="1">
                <a:solidFill>
                  <a:srgbClr val="993300"/>
                </a:solidFill>
                <a:latin typeface="Garamond" panose="02020404030301010803" pitchFamily="18" charset="0"/>
              </a:rPr>
              <a:t>  p. 8</a:t>
            </a:r>
          </a:p>
        </p:txBody>
      </p:sp>
      <p:sp>
        <p:nvSpPr>
          <p:cNvPr id="34845" name="Rectangle 21"/>
          <p:cNvSpPr>
            <a:spLocks noChangeArrowheads="1"/>
          </p:cNvSpPr>
          <p:nvPr/>
        </p:nvSpPr>
        <p:spPr bwMode="auto">
          <a:xfrm>
            <a:off x="1865313" y="531813"/>
            <a:ext cx="4284662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Il modello dei dati fino versione 2.x</a:t>
            </a:r>
          </a:p>
        </p:txBody>
      </p:sp>
      <p:sp>
        <p:nvSpPr>
          <p:cNvPr id="34846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484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32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AutoShape 6"/>
          <p:cNvSpPr>
            <a:spLocks noChangeArrowheads="1"/>
          </p:cNvSpPr>
          <p:nvPr/>
        </p:nvSpPr>
        <p:spPr bwMode="auto">
          <a:xfrm rot="5400000">
            <a:off x="1587500" y="549276"/>
            <a:ext cx="288925" cy="215900"/>
          </a:xfrm>
          <a:custGeom>
            <a:avLst/>
            <a:gdLst>
              <a:gd name="T0" fmla="*/ 206929 w 21600"/>
              <a:gd name="T1" fmla="*/ 0 h 21600"/>
              <a:gd name="T2" fmla="*/ 124933 w 21600"/>
              <a:gd name="T3" fmla="*/ 71967 h 21600"/>
              <a:gd name="T4" fmla="*/ 0 w 21600"/>
              <a:gd name="T5" fmla="*/ 180536 h 21600"/>
              <a:gd name="T6" fmla="*/ 123729 w 21600"/>
              <a:gd name="T7" fmla="*/ 215900 h 21600"/>
              <a:gd name="T8" fmla="*/ 247459 w 21600"/>
              <a:gd name="T9" fmla="*/ 149961 h 21600"/>
              <a:gd name="T10" fmla="*/ 288925 w 21600"/>
              <a:gd name="T11" fmla="*/ 719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866900" y="531813"/>
            <a:ext cx="236220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Intellectual Entity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3635375" y="1557338"/>
            <a:ext cx="5184775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b="1">
                <a:solidFill>
                  <a:srgbClr val="000000"/>
                </a:solidFill>
              </a:rPr>
              <a:t>Intellectual Entity: </a:t>
            </a:r>
            <a:r>
              <a:rPr lang="de-AT" altLang="it-IT" sz="1600">
                <a:solidFill>
                  <a:srgbClr val="000000"/>
                </a:solidFill>
              </a:rPr>
              <a:t>un insieme di contenuto che viene considerato come una singola entità intellettuale per scopi di gestione e di descrizione: per esempio, un libro particolare, una mappa, una fotografia, o un database. </a:t>
            </a:r>
          </a:p>
          <a:p>
            <a:r>
              <a:rPr lang="de-AT" altLang="it-IT" sz="1600">
                <a:solidFill>
                  <a:srgbClr val="000000"/>
                </a:solidFill>
              </a:rPr>
              <a:t>Può includere altre Entità Intellettuali: ad esempio, un sito web che include una pagina web, che include un'immagine web.</a:t>
            </a:r>
          </a:p>
          <a:p>
            <a:r>
              <a:rPr lang="de-AT" altLang="it-IT" sz="1600">
                <a:solidFill>
                  <a:srgbClr val="000000"/>
                </a:solidFill>
              </a:rPr>
              <a:t>Un'Entità Intellettuale potrebbe avere una o più rappresentazioni digitali.</a:t>
            </a:r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539750" y="4005263"/>
            <a:ext cx="7561263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>
                <a:solidFill>
                  <a:srgbClr val="000000"/>
                </a:solidFill>
              </a:rPr>
              <a:t>Esempi:</a:t>
            </a: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i="1">
                <a:solidFill>
                  <a:srgbClr val="000000"/>
                </a:solidFill>
              </a:rPr>
              <a:t> The Chamber </a:t>
            </a:r>
            <a:r>
              <a:rPr lang="de-AT" altLang="it-IT" sz="1600">
                <a:solidFill>
                  <a:srgbClr val="000000"/>
                </a:solidFill>
              </a:rPr>
              <a:t>by John Grisham(an ebook)</a:t>
            </a: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“Maggie at the beach” (a photograph)</a:t>
            </a: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The Library of Congress Website (a website)</a:t>
            </a:r>
          </a:p>
          <a:p>
            <a:pPr lvl="1"/>
            <a:endParaRPr lang="de-AT" altLang="it-IT" sz="1600">
              <a:solidFill>
                <a:srgbClr val="000000"/>
              </a:solidFill>
            </a:endParaRPr>
          </a:p>
          <a:p>
            <a:pPr lvl="1"/>
            <a:endParaRPr lang="de-AT" altLang="it-IT" sz="1600">
              <a:solidFill>
                <a:srgbClr val="000000"/>
              </a:solidFill>
            </a:endParaRPr>
          </a:p>
          <a:p>
            <a:pPr lvl="1"/>
            <a:r>
              <a:rPr lang="de-AT" altLang="it-IT" sz="1600">
                <a:solidFill>
                  <a:srgbClr val="000000"/>
                </a:solidFill>
              </a:rPr>
              <a:t>Inizialmente, non veniva descritta in modo esaustivo nel PREMIS DD, e poteva essere collegata con altri metadati che ne descrivono la sua rappresentazione digitale … </a:t>
            </a:r>
            <a:r>
              <a:rPr lang="de-AT" altLang="it-IT" sz="1600">
                <a:solidFill>
                  <a:srgbClr val="993300"/>
                </a:solidFill>
              </a:rPr>
              <a:t>ciò è stato affrontato nella versione 3.0</a:t>
            </a:r>
          </a:p>
        </p:txBody>
      </p:sp>
      <p:sp>
        <p:nvSpPr>
          <p:cNvPr id="35847" name="AutoShape 2"/>
          <p:cNvSpPr>
            <a:spLocks noChangeArrowheads="1"/>
          </p:cNvSpPr>
          <p:nvPr/>
        </p:nvSpPr>
        <p:spPr bwMode="auto">
          <a:xfrm>
            <a:off x="587375" y="1487488"/>
            <a:ext cx="2760663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608013" y="1452563"/>
            <a:ext cx="2378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Intellectual Entities</a:t>
            </a: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609600" y="1871663"/>
            <a:ext cx="2738438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Contenuto che può essere descritto come un'unità:</a:t>
            </a:r>
          </a:p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un libro, un articolo, un database</a:t>
            </a:r>
          </a:p>
        </p:txBody>
      </p:sp>
      <p:sp>
        <p:nvSpPr>
          <p:cNvPr id="35850" name="Line 24"/>
          <p:cNvSpPr>
            <a:spLocks noChangeShapeType="1"/>
          </p:cNvSpPr>
          <p:nvPr/>
        </p:nvSpPr>
        <p:spPr bwMode="auto">
          <a:xfrm>
            <a:off x="620713" y="1797050"/>
            <a:ext cx="2727325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33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AutoShape 6"/>
          <p:cNvSpPr>
            <a:spLocks noChangeArrowheads="1"/>
          </p:cNvSpPr>
          <p:nvPr/>
        </p:nvSpPr>
        <p:spPr bwMode="auto">
          <a:xfrm rot="5400000">
            <a:off x="1587500" y="549276"/>
            <a:ext cx="288925" cy="215900"/>
          </a:xfrm>
          <a:custGeom>
            <a:avLst/>
            <a:gdLst>
              <a:gd name="T0" fmla="*/ 206929 w 21600"/>
              <a:gd name="T1" fmla="*/ 0 h 21600"/>
              <a:gd name="T2" fmla="*/ 124933 w 21600"/>
              <a:gd name="T3" fmla="*/ 71967 h 21600"/>
              <a:gd name="T4" fmla="*/ 0 w 21600"/>
              <a:gd name="T5" fmla="*/ 180536 h 21600"/>
              <a:gd name="T6" fmla="*/ 123729 w 21600"/>
              <a:gd name="T7" fmla="*/ 215900 h 21600"/>
              <a:gd name="T8" fmla="*/ 247459 w 21600"/>
              <a:gd name="T9" fmla="*/ 149961 h 21600"/>
              <a:gd name="T10" fmla="*/ 288925 w 21600"/>
              <a:gd name="T11" fmla="*/ 719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866900" y="531813"/>
            <a:ext cx="2041525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Entità Oggetto</a:t>
            </a: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190960" y="2200484"/>
            <a:ext cx="863766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smtClean="0"/>
              <a:t>Gli </a:t>
            </a:r>
            <a:r>
              <a:rPr lang="de-AT" altLang="it-IT" sz="1600" i="1" smtClean="0">
                <a:solidFill>
                  <a:srgbClr val="993300"/>
                </a:solidFill>
              </a:rPr>
              <a:t>Objects</a:t>
            </a:r>
            <a:r>
              <a:rPr lang="de-AT" altLang="it-IT" sz="1600" smtClean="0">
                <a:solidFill>
                  <a:srgbClr val="000000"/>
                </a:solidFill>
              </a:rPr>
              <a:t> </a:t>
            </a:r>
            <a:r>
              <a:rPr lang="de-AT" altLang="it-IT" sz="1600">
                <a:solidFill>
                  <a:srgbClr val="000000"/>
                </a:solidFill>
              </a:rPr>
              <a:t>sono ciò che effettivamente viene immagazzinato e gestito dal sisema di deposito digitale. </a:t>
            </a:r>
            <a:endParaRPr lang="de-AT" altLang="it-IT" sz="1100">
              <a:solidFill>
                <a:srgbClr val="000000"/>
              </a:solidFill>
            </a:endParaRPr>
          </a:p>
          <a:p>
            <a:r>
              <a:rPr lang="de-AT" altLang="it-IT" sz="1600">
                <a:solidFill>
                  <a:srgbClr val="000000"/>
                </a:solidFill>
              </a:rPr>
              <a:t>La maggior parte dei metadati di PREMIS sono incentrati sulla descrizione degli oggetti digitali.</a:t>
            </a: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468313" y="1268413"/>
            <a:ext cx="44640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</a:rPr>
              <a:t>Object (or Digital Object)</a:t>
            </a:r>
            <a:r>
              <a:rPr lang="de-AT" altLang="it-IT" sz="1600" b="1">
                <a:solidFill>
                  <a:srgbClr val="000000"/>
                </a:solidFill>
              </a:rPr>
              <a:t>: </a:t>
            </a:r>
            <a:r>
              <a:rPr lang="it-IT" altLang="it-IT" sz="1600">
                <a:solidFill>
                  <a:srgbClr val="000000"/>
                </a:solidFill>
              </a:rPr>
              <a:t>Unità discreta di informazione in forma digitale</a:t>
            </a:r>
            <a:endParaRPr lang="de-AT" altLang="it-IT" sz="1600">
              <a:solidFill>
                <a:srgbClr val="000000"/>
              </a:solidFill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6007100" y="777875"/>
            <a:ext cx="2776538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97638" y="7429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Objects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964238" y="1163638"/>
            <a:ext cx="28194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Unità discreta di informazione in forma digitale. Può essere di tipo file, </a:t>
            </a:r>
            <a:r>
              <a:rPr lang="de-AT" altLang="it-IT" sz="1400" b="1" i="1">
                <a:solidFill>
                  <a:srgbClr val="000000"/>
                </a:solidFill>
              </a:rPr>
              <a:t>bitstream</a:t>
            </a:r>
            <a:r>
              <a:rPr lang="de-AT" altLang="it-IT" sz="1400" b="1">
                <a:solidFill>
                  <a:srgbClr val="000000"/>
                </a:solidFill>
              </a:rPr>
              <a:t>, o rappresentazione</a:t>
            </a:r>
          </a:p>
        </p:txBody>
      </p:sp>
      <p:sp>
        <p:nvSpPr>
          <p:cNvPr id="36874" name="Line 23"/>
          <p:cNvSpPr>
            <a:spLocks noChangeShapeType="1"/>
          </p:cNvSpPr>
          <p:nvPr/>
        </p:nvSpPr>
        <p:spPr bwMode="auto">
          <a:xfrm>
            <a:off x="6040438" y="1087438"/>
            <a:ext cx="2743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5" name="Freeform 26"/>
          <p:cNvSpPr>
            <a:spLocks/>
          </p:cNvSpPr>
          <p:nvPr/>
        </p:nvSpPr>
        <p:spPr bwMode="auto">
          <a:xfrm>
            <a:off x="5480050" y="1231900"/>
            <a:ext cx="522288" cy="541338"/>
          </a:xfrm>
          <a:custGeom>
            <a:avLst/>
            <a:gdLst>
              <a:gd name="T0" fmla="*/ 522288 w 329"/>
              <a:gd name="T1" fmla="*/ 396875 h 341"/>
              <a:gd name="T2" fmla="*/ 187325 w 329"/>
              <a:gd name="T3" fmla="*/ 425450 h 341"/>
              <a:gd name="T4" fmla="*/ 130175 w 329"/>
              <a:gd name="T5" fmla="*/ 120650 h 341"/>
              <a:gd name="T6" fmla="*/ 492125 w 329"/>
              <a:gd name="T7" fmla="*/ 106362 h 3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9" h="341">
                <a:moveTo>
                  <a:pt x="329" y="250"/>
                </a:moveTo>
                <a:cubicBezTo>
                  <a:pt x="294" y="253"/>
                  <a:pt x="236" y="341"/>
                  <a:pt x="118" y="268"/>
                </a:cubicBezTo>
                <a:cubicBezTo>
                  <a:pt x="0" y="195"/>
                  <a:pt x="46" y="111"/>
                  <a:pt x="82" y="76"/>
                </a:cubicBezTo>
                <a:cubicBezTo>
                  <a:pt x="182" y="0"/>
                  <a:pt x="263" y="69"/>
                  <a:pt x="310" y="67"/>
                </a:cubicBez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49238" y="2779713"/>
            <a:ext cx="8894762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L'entità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Oggetto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può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essere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tre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sottotipi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: </a:t>
            </a:r>
            <a:r>
              <a:rPr lang="de-AT" altLang="it-IT" sz="1400" err="1" smtClean="0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400" err="1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bitstream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400" err="1" smtClean="0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representation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(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versione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3.0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include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l'</a:t>
            </a:r>
            <a:r>
              <a:rPr lang="de-AT" altLang="it-IT" sz="1400" err="1" smtClean="0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entità</a:t>
            </a:r>
            <a:r>
              <a:rPr lang="de-AT" altLang="it-IT" sz="1400" smtClean="0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intellettuale</a:t>
            </a:r>
            <a:r>
              <a:rPr lang="de-AT" altLang="it-IT" sz="1400" smtClean="0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tipo</a:t>
            </a:r>
            <a:r>
              <a:rPr lang="de-AT" altLang="it-IT" sz="1400" smtClean="0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ambiente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)</a:t>
            </a:r>
            <a:endParaRPr lang="de-AT" altLang="it-IT" sz="140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altLang="it-IT" sz="140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b="1" err="1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b="1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è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sequenza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bytes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ordinata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e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specificamente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denominata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che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è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conosciuta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al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sistema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operativo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.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potrebbe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essere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0 o più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bytes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ed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ha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formato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permessi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accesso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, e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caratteristiche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proprie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del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system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come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le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dimensioni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(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size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) e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l'ultima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data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modifica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.</a:t>
            </a:r>
            <a:endParaRPr lang="de-AT" altLang="it-IT" sz="140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altLang="it-IT" sz="140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b="1" err="1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bitstream</a:t>
            </a:r>
            <a:r>
              <a:rPr lang="de-AT" altLang="it-IT" sz="1400" b="1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è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costituito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da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dati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contigui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o non–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contigui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all'interno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che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ha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proprietà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significative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e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comuni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per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gli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scopi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della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conservazione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. Non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può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essere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trasformato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a se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stante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senza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l'aggiunta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struttura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(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headers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ecc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.) 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e/o la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sua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riformattazione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per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essere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conforme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ad uno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specifico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formato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.</a:t>
            </a:r>
            <a:endParaRPr lang="de-AT" altLang="it-IT" sz="140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altLang="it-IT" sz="140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b="1" err="1">
                <a:solidFill>
                  <a:srgbClr val="993300"/>
                </a:solidFill>
                <a:latin typeface="Calibri" panose="020F0502020204030204" pitchFamily="34" charset="0"/>
                <a:cs typeface="+mn-cs"/>
              </a:rPr>
              <a:t>representation</a:t>
            </a:r>
            <a:r>
              <a:rPr lang="de-AT" altLang="it-IT" sz="1400" b="1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è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l'insieme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dei metadati relativi ai file e al come sono messi insieme (metadati strutturali), e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sono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necessari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alla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completa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traduzione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(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rendition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) di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un'Entita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Intellettuale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. Ad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esempio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,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articolo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una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rivista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potrebbe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essere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completo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in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PDF;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questo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singolo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costituisce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anche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la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rappresentazione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della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Entità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Intellettuale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.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altro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articolo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di </a:t>
            </a:r>
            <a:r>
              <a:rPr lang="de-AT" altLang="it-IT" sz="1400" err="1">
                <a:latin typeface="Calibri" panose="020F0502020204030204" pitchFamily="34" charset="0"/>
                <a:cs typeface="+mn-cs"/>
              </a:rPr>
              <a:t>rivista</a:t>
            </a:r>
            <a:r>
              <a:rPr lang="de-AT" altLang="it-IT" sz="140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potrebbe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consistere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SGML e due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immagine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;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questi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tre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ne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costituiscono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la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sua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rappresentazione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.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terzo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articolo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potrebbe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essere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costituito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da 12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pagine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formato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TIFF (1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per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ogni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pagina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)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ed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un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XML 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dove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metadati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strutturali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associano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il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numero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delle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pagine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ai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TIFF; la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rappresentazione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è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costituita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 da 13 </a:t>
            </a:r>
            <a:r>
              <a:rPr lang="de-AT" altLang="it-IT" sz="1400" err="1" smtClean="0">
                <a:latin typeface="Calibri" panose="020F0502020204030204" pitchFamily="34" charset="0"/>
                <a:cs typeface="+mn-cs"/>
              </a:rPr>
              <a:t>file</a:t>
            </a:r>
            <a:r>
              <a:rPr lang="de-AT" altLang="it-IT" sz="1400" smtClean="0">
                <a:latin typeface="Calibri" panose="020F0502020204030204" pitchFamily="34" charset="0"/>
                <a:cs typeface="+mn-cs"/>
              </a:rPr>
              <a:t>.</a:t>
            </a:r>
            <a:endParaRPr lang="de-AT" altLang="it-IT" sz="140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34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AutoShape 6"/>
          <p:cNvSpPr>
            <a:spLocks noChangeArrowheads="1"/>
          </p:cNvSpPr>
          <p:nvPr/>
        </p:nvSpPr>
        <p:spPr bwMode="auto">
          <a:xfrm rot="5400000">
            <a:off x="1587500" y="549276"/>
            <a:ext cx="288925" cy="215900"/>
          </a:xfrm>
          <a:custGeom>
            <a:avLst/>
            <a:gdLst>
              <a:gd name="T0" fmla="*/ 206929 w 21600"/>
              <a:gd name="T1" fmla="*/ 0 h 21600"/>
              <a:gd name="T2" fmla="*/ 124933 w 21600"/>
              <a:gd name="T3" fmla="*/ 71967 h 21600"/>
              <a:gd name="T4" fmla="*/ 0 w 21600"/>
              <a:gd name="T5" fmla="*/ 180536 h 21600"/>
              <a:gd name="T6" fmla="*/ 123729 w 21600"/>
              <a:gd name="T7" fmla="*/ 215900 h 21600"/>
              <a:gd name="T8" fmla="*/ 247459 w 21600"/>
              <a:gd name="T9" fmla="*/ 149961 h 21600"/>
              <a:gd name="T10" fmla="*/ 288925 w 21600"/>
              <a:gd name="T11" fmla="*/ 719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866900" y="531813"/>
            <a:ext cx="1831975" cy="368300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Object entity</a:t>
            </a: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512763" y="1417638"/>
            <a:ext cx="4537075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>
                <a:solidFill>
                  <a:srgbClr val="000000"/>
                </a:solidFill>
              </a:rPr>
              <a:t>Esempi: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400">
                <a:solidFill>
                  <a:srgbClr val="000000"/>
                </a:solidFill>
              </a:rPr>
              <a:t> un file PDF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400">
                <a:solidFill>
                  <a:srgbClr val="000000"/>
                </a:solidFill>
              </a:rPr>
              <a:t> un libro composto da diversi file XML e molte immagini anche di formato diverso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400">
                <a:solidFill>
                  <a:srgbClr val="000000"/>
                </a:solidFill>
              </a:rPr>
              <a:t> un'immagine in un file PDF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400">
                <a:solidFill>
                  <a:srgbClr val="000000"/>
                </a:solidFill>
              </a:rPr>
              <a:t> un file compresso</a:t>
            </a: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1458913" y="3321050"/>
            <a:ext cx="955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A50021"/>
                </a:solidFill>
              </a:rPr>
              <a:t>file </a:t>
            </a: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739775" y="3248025"/>
            <a:ext cx="936625" cy="433388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chapter01.pdf</a:t>
            </a:r>
          </a:p>
        </p:txBody>
      </p:sp>
      <p:sp>
        <p:nvSpPr>
          <p:cNvPr id="37896" name="Rectangle 14"/>
          <p:cNvSpPr>
            <a:spLocks noChangeArrowheads="1"/>
          </p:cNvSpPr>
          <p:nvPr/>
        </p:nvSpPr>
        <p:spPr bwMode="auto">
          <a:xfrm>
            <a:off x="7132638" y="5307013"/>
            <a:ext cx="936625" cy="431800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chapter02.pdf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5980113" y="5307013"/>
            <a:ext cx="936625" cy="431800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chapter01.pdf</a:t>
            </a:r>
          </a:p>
        </p:txBody>
      </p:sp>
      <p:sp>
        <p:nvSpPr>
          <p:cNvPr id="37898" name="Rectangle 16"/>
          <p:cNvSpPr>
            <a:spLocks noChangeArrowheads="1"/>
          </p:cNvSpPr>
          <p:nvPr/>
        </p:nvSpPr>
        <p:spPr bwMode="auto">
          <a:xfrm>
            <a:off x="2797175" y="3008313"/>
            <a:ext cx="936625" cy="719137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chapter01.pdf</a:t>
            </a:r>
          </a:p>
          <a:p>
            <a:endParaRPr lang="de-AT" altLang="it-IT" sz="9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AT" altLang="it-IT" sz="9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AT" altLang="it-IT" sz="9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AT" altLang="it-IT" sz="9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7899" name="Group 17"/>
          <p:cNvGrpSpPr>
            <a:grpSpLocks/>
          </p:cNvGrpSpPr>
          <p:nvPr/>
        </p:nvGrpSpPr>
        <p:grpSpPr bwMode="auto">
          <a:xfrm>
            <a:off x="3228975" y="3224213"/>
            <a:ext cx="357188" cy="430212"/>
            <a:chOff x="567" y="3095"/>
            <a:chExt cx="225" cy="271"/>
          </a:xfrm>
        </p:grpSpPr>
        <p:sp>
          <p:nvSpPr>
            <p:cNvPr id="37930" name="Rectangle 18"/>
            <p:cNvSpPr>
              <a:spLocks noChangeArrowheads="1"/>
            </p:cNvSpPr>
            <p:nvPr/>
          </p:nvSpPr>
          <p:spPr bwMode="auto">
            <a:xfrm>
              <a:off x="567" y="3095"/>
              <a:ext cx="225" cy="27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37931" name="Group 19"/>
            <p:cNvGrpSpPr>
              <a:grpSpLocks/>
            </p:cNvGrpSpPr>
            <p:nvPr/>
          </p:nvGrpSpPr>
          <p:grpSpPr bwMode="auto">
            <a:xfrm>
              <a:off x="607" y="3141"/>
              <a:ext cx="139" cy="179"/>
              <a:chOff x="607" y="3141"/>
              <a:chExt cx="139" cy="179"/>
            </a:xfrm>
          </p:grpSpPr>
          <p:sp>
            <p:nvSpPr>
              <p:cNvPr id="37932" name="Line 20"/>
              <p:cNvSpPr>
                <a:spLocks noChangeShapeType="1"/>
              </p:cNvSpPr>
              <p:nvPr/>
            </p:nvSpPr>
            <p:spPr bwMode="auto">
              <a:xfrm>
                <a:off x="677" y="3186"/>
                <a:ext cx="0" cy="6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933" name="Line 21"/>
              <p:cNvSpPr>
                <a:spLocks noChangeShapeType="1"/>
              </p:cNvSpPr>
              <p:nvPr/>
            </p:nvSpPr>
            <p:spPr bwMode="auto">
              <a:xfrm flipH="1">
                <a:off x="606" y="3209"/>
                <a:ext cx="71" cy="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934" name="Line 22"/>
              <p:cNvSpPr>
                <a:spLocks noChangeShapeType="1"/>
              </p:cNvSpPr>
              <p:nvPr/>
            </p:nvSpPr>
            <p:spPr bwMode="auto">
              <a:xfrm>
                <a:off x="677" y="3209"/>
                <a:ext cx="68" cy="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935" name="Line 23"/>
              <p:cNvSpPr>
                <a:spLocks noChangeShapeType="1"/>
              </p:cNvSpPr>
              <p:nvPr/>
            </p:nvSpPr>
            <p:spPr bwMode="auto">
              <a:xfrm flipH="1">
                <a:off x="606" y="3254"/>
                <a:ext cx="71" cy="6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936" name="Line 24"/>
              <p:cNvSpPr>
                <a:spLocks noChangeShapeType="1"/>
              </p:cNvSpPr>
              <p:nvPr/>
            </p:nvSpPr>
            <p:spPr bwMode="auto">
              <a:xfrm>
                <a:off x="677" y="3254"/>
                <a:ext cx="68" cy="6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937" name="Oval 25"/>
              <p:cNvSpPr>
                <a:spLocks noChangeArrowheads="1"/>
              </p:cNvSpPr>
              <p:nvPr/>
            </p:nvSpPr>
            <p:spPr bwMode="auto">
              <a:xfrm>
                <a:off x="643" y="3141"/>
                <a:ext cx="67" cy="43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sp>
        <p:nvSpPr>
          <p:cNvPr id="37900" name="Text Box 26"/>
          <p:cNvSpPr txBox="1">
            <a:spLocks noChangeArrowheads="1"/>
          </p:cNvSpPr>
          <p:nvPr/>
        </p:nvSpPr>
        <p:spPr bwMode="auto">
          <a:xfrm>
            <a:off x="3732213" y="3224213"/>
            <a:ext cx="936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A50021"/>
                </a:solidFill>
              </a:rPr>
              <a:t>bitstream</a:t>
            </a:r>
          </a:p>
        </p:txBody>
      </p:sp>
      <p:sp>
        <p:nvSpPr>
          <p:cNvPr id="37901" name="AutoShape 27"/>
          <p:cNvSpPr>
            <a:spLocks noChangeArrowheads="1"/>
          </p:cNvSpPr>
          <p:nvPr/>
        </p:nvSpPr>
        <p:spPr bwMode="auto">
          <a:xfrm>
            <a:off x="6362700" y="3154363"/>
            <a:ext cx="1943100" cy="649287"/>
          </a:xfrm>
          <a:prstGeom prst="can">
            <a:avLst>
              <a:gd name="adj" fmla="val 44079"/>
            </a:avLst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7902" name="Rectangle 28"/>
          <p:cNvSpPr>
            <a:spLocks noChangeArrowheads="1"/>
          </p:cNvSpPr>
          <p:nvPr/>
        </p:nvSpPr>
        <p:spPr bwMode="auto">
          <a:xfrm>
            <a:off x="6435725" y="3368675"/>
            <a:ext cx="647700" cy="358775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img01.jpg</a:t>
            </a:r>
          </a:p>
        </p:txBody>
      </p:sp>
      <p:sp>
        <p:nvSpPr>
          <p:cNvPr id="37903" name="Rectangle 29"/>
          <p:cNvSpPr>
            <a:spLocks noChangeArrowheads="1"/>
          </p:cNvSpPr>
          <p:nvPr/>
        </p:nvSpPr>
        <p:spPr bwMode="auto">
          <a:xfrm>
            <a:off x="7443788" y="3368675"/>
            <a:ext cx="647700" cy="358775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img02.jpg</a:t>
            </a:r>
          </a:p>
        </p:txBody>
      </p:sp>
      <p:sp>
        <p:nvSpPr>
          <p:cNvPr id="37904" name="Text Box 30"/>
          <p:cNvSpPr txBox="1">
            <a:spLocks noChangeArrowheads="1"/>
          </p:cNvSpPr>
          <p:nvPr/>
        </p:nvSpPr>
        <p:spPr bwMode="auto">
          <a:xfrm>
            <a:off x="6937375" y="3154363"/>
            <a:ext cx="6699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file01.zip</a:t>
            </a:r>
          </a:p>
        </p:txBody>
      </p:sp>
      <p:sp>
        <p:nvSpPr>
          <p:cNvPr id="37905" name="Text Box 31"/>
          <p:cNvSpPr txBox="1">
            <a:spLocks noChangeArrowheads="1"/>
          </p:cNvSpPr>
          <p:nvPr/>
        </p:nvSpPr>
        <p:spPr bwMode="auto">
          <a:xfrm>
            <a:off x="5192713" y="2806700"/>
            <a:ext cx="936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000000"/>
                </a:solidFill>
              </a:rPr>
              <a:t>filestreams</a:t>
            </a:r>
          </a:p>
        </p:txBody>
      </p:sp>
      <p:sp>
        <p:nvSpPr>
          <p:cNvPr id="37906" name="Rectangle 33"/>
          <p:cNvSpPr>
            <a:spLocks noChangeArrowheads="1"/>
          </p:cNvSpPr>
          <p:nvPr/>
        </p:nvSpPr>
        <p:spPr bwMode="auto">
          <a:xfrm>
            <a:off x="6124575" y="4586288"/>
            <a:ext cx="1223963" cy="431800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book</a:t>
            </a:r>
          </a:p>
        </p:txBody>
      </p:sp>
      <p:sp>
        <p:nvSpPr>
          <p:cNvPr id="37907" name="Text Box 34"/>
          <p:cNvSpPr txBox="1">
            <a:spLocks noChangeArrowheads="1"/>
          </p:cNvSpPr>
          <p:nvPr/>
        </p:nvSpPr>
        <p:spPr bwMode="auto">
          <a:xfrm>
            <a:off x="7204075" y="4659313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A50021"/>
                </a:solidFill>
              </a:rPr>
              <a:t>representation</a:t>
            </a:r>
          </a:p>
        </p:txBody>
      </p:sp>
      <p:cxnSp>
        <p:nvCxnSpPr>
          <p:cNvPr id="37908" name="AutoShape 35"/>
          <p:cNvCxnSpPr>
            <a:cxnSpLocks noChangeShapeType="1"/>
            <a:stCxn id="37906" idx="2"/>
            <a:endCxn id="37897" idx="0"/>
          </p:cNvCxnSpPr>
          <p:nvPr/>
        </p:nvCxnSpPr>
        <p:spPr bwMode="auto">
          <a:xfrm flipH="1">
            <a:off x="6448425" y="5018088"/>
            <a:ext cx="288925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9" name="AutoShape 36"/>
          <p:cNvCxnSpPr>
            <a:cxnSpLocks noChangeShapeType="1"/>
            <a:stCxn id="37906" idx="2"/>
            <a:endCxn id="37896" idx="0"/>
          </p:cNvCxnSpPr>
          <p:nvPr/>
        </p:nvCxnSpPr>
        <p:spPr bwMode="auto">
          <a:xfrm>
            <a:off x="6737350" y="5018088"/>
            <a:ext cx="863600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10" name="Text Box 37"/>
          <p:cNvSpPr txBox="1">
            <a:spLocks noChangeArrowheads="1"/>
          </p:cNvSpPr>
          <p:nvPr/>
        </p:nvSpPr>
        <p:spPr bwMode="auto">
          <a:xfrm>
            <a:off x="7935913" y="270986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000000"/>
                </a:solidFill>
              </a:rPr>
              <a:t>embedding </a:t>
            </a:r>
            <a:r>
              <a:rPr lang="de-AT" altLang="it-IT" sz="1200" b="1">
                <a:solidFill>
                  <a:srgbClr val="A50021"/>
                </a:solidFill>
              </a:rPr>
              <a:t>file</a:t>
            </a:r>
          </a:p>
        </p:txBody>
      </p:sp>
      <p:cxnSp>
        <p:nvCxnSpPr>
          <p:cNvPr id="37911" name="AutoShape 38"/>
          <p:cNvCxnSpPr>
            <a:cxnSpLocks noChangeShapeType="1"/>
            <a:stCxn id="37905" idx="3"/>
            <a:endCxn id="37902" idx="1"/>
          </p:cNvCxnSpPr>
          <p:nvPr/>
        </p:nvCxnSpPr>
        <p:spPr bwMode="auto">
          <a:xfrm>
            <a:off x="6129338" y="2943225"/>
            <a:ext cx="306387" cy="604838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2" name="AutoShape 39"/>
          <p:cNvCxnSpPr>
            <a:cxnSpLocks noChangeShapeType="1"/>
            <a:stCxn id="37905" idx="3"/>
            <a:endCxn id="37903" idx="1"/>
          </p:cNvCxnSpPr>
          <p:nvPr/>
        </p:nvCxnSpPr>
        <p:spPr bwMode="auto">
          <a:xfrm>
            <a:off x="6129338" y="2943225"/>
            <a:ext cx="1314450" cy="604838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3" name="AutoShape 40"/>
          <p:cNvCxnSpPr>
            <a:cxnSpLocks noChangeShapeType="1"/>
            <a:stCxn id="37910" idx="1"/>
            <a:endCxn id="37904" idx="3"/>
          </p:cNvCxnSpPr>
          <p:nvPr/>
        </p:nvCxnSpPr>
        <p:spPr bwMode="auto">
          <a:xfrm flipH="1">
            <a:off x="7607300" y="2846388"/>
            <a:ext cx="328613" cy="425450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14" name="AutoShape 7"/>
          <p:cNvSpPr>
            <a:spLocks noChangeArrowheads="1"/>
          </p:cNvSpPr>
          <p:nvPr/>
        </p:nvSpPr>
        <p:spPr bwMode="auto">
          <a:xfrm>
            <a:off x="6007100" y="777875"/>
            <a:ext cx="2776538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7915" name="Text Box 8"/>
          <p:cNvSpPr txBox="1">
            <a:spLocks noChangeArrowheads="1"/>
          </p:cNvSpPr>
          <p:nvPr/>
        </p:nvSpPr>
        <p:spPr bwMode="auto">
          <a:xfrm>
            <a:off x="6497638" y="7429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Objects</a:t>
            </a:r>
          </a:p>
        </p:txBody>
      </p:sp>
      <p:sp>
        <p:nvSpPr>
          <p:cNvPr id="37916" name="Text Box 9"/>
          <p:cNvSpPr txBox="1">
            <a:spLocks noChangeArrowheads="1"/>
          </p:cNvSpPr>
          <p:nvPr/>
        </p:nvSpPr>
        <p:spPr bwMode="auto">
          <a:xfrm>
            <a:off x="5964238" y="1163638"/>
            <a:ext cx="28194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Unità discreta di informazione in forma digitale. Può essere di tipo file, </a:t>
            </a:r>
            <a:r>
              <a:rPr lang="de-AT" altLang="it-IT" sz="1400" b="1" i="1">
                <a:solidFill>
                  <a:srgbClr val="000000"/>
                </a:solidFill>
              </a:rPr>
              <a:t>bitstream</a:t>
            </a:r>
            <a:r>
              <a:rPr lang="de-AT" altLang="it-IT" sz="1400" b="1">
                <a:solidFill>
                  <a:srgbClr val="000000"/>
                </a:solidFill>
              </a:rPr>
              <a:t>, o rappresentazione</a:t>
            </a:r>
          </a:p>
        </p:txBody>
      </p:sp>
      <p:sp>
        <p:nvSpPr>
          <p:cNvPr id="37917" name="Line 23"/>
          <p:cNvSpPr>
            <a:spLocks noChangeShapeType="1"/>
          </p:cNvSpPr>
          <p:nvPr/>
        </p:nvSpPr>
        <p:spPr bwMode="auto">
          <a:xfrm>
            <a:off x="6040438" y="1087438"/>
            <a:ext cx="2743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18" name="Freeform 26"/>
          <p:cNvSpPr>
            <a:spLocks/>
          </p:cNvSpPr>
          <p:nvPr/>
        </p:nvSpPr>
        <p:spPr bwMode="auto">
          <a:xfrm>
            <a:off x="5480050" y="1231900"/>
            <a:ext cx="522288" cy="541338"/>
          </a:xfrm>
          <a:custGeom>
            <a:avLst/>
            <a:gdLst>
              <a:gd name="T0" fmla="*/ 522288 w 329"/>
              <a:gd name="T1" fmla="*/ 396875 h 341"/>
              <a:gd name="T2" fmla="*/ 187325 w 329"/>
              <a:gd name="T3" fmla="*/ 425450 h 341"/>
              <a:gd name="T4" fmla="*/ 130175 w 329"/>
              <a:gd name="T5" fmla="*/ 120650 h 341"/>
              <a:gd name="T6" fmla="*/ 492125 w 329"/>
              <a:gd name="T7" fmla="*/ 106362 h 3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9" h="341">
                <a:moveTo>
                  <a:pt x="329" y="250"/>
                </a:moveTo>
                <a:cubicBezTo>
                  <a:pt x="294" y="253"/>
                  <a:pt x="236" y="341"/>
                  <a:pt x="118" y="268"/>
                </a:cubicBezTo>
                <a:cubicBezTo>
                  <a:pt x="0" y="195"/>
                  <a:pt x="46" y="111"/>
                  <a:pt x="82" y="76"/>
                </a:cubicBezTo>
                <a:cubicBezTo>
                  <a:pt x="182" y="0"/>
                  <a:pt x="263" y="69"/>
                  <a:pt x="310" y="67"/>
                </a:cubicBez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19" name="Rectangle 14"/>
          <p:cNvSpPr>
            <a:spLocks noChangeArrowheads="1"/>
          </p:cNvSpPr>
          <p:nvPr/>
        </p:nvSpPr>
        <p:spPr bwMode="auto">
          <a:xfrm>
            <a:off x="1011238" y="5632450"/>
            <a:ext cx="936625" cy="431800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pag01.tif</a:t>
            </a:r>
          </a:p>
        </p:txBody>
      </p:sp>
      <p:sp>
        <p:nvSpPr>
          <p:cNvPr id="37920" name="Rectangle 15"/>
          <p:cNvSpPr>
            <a:spLocks noChangeArrowheads="1"/>
          </p:cNvSpPr>
          <p:nvPr/>
        </p:nvSpPr>
        <p:spPr bwMode="auto">
          <a:xfrm>
            <a:off x="1233488" y="6234113"/>
            <a:ext cx="936625" cy="431800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pag02.tif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2827338" y="4637088"/>
            <a:ext cx="1223962" cy="431800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book.xml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4090988" y="4244975"/>
            <a:ext cx="14398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A50021"/>
                </a:solidFill>
              </a:rPr>
              <a:t>JPEG representation</a:t>
            </a:r>
          </a:p>
        </p:txBody>
      </p:sp>
      <p:cxnSp>
        <p:nvCxnSpPr>
          <p:cNvPr id="37923" name="AutoShape 35"/>
          <p:cNvCxnSpPr>
            <a:cxnSpLocks noChangeShapeType="1"/>
            <a:stCxn id="37921" idx="2"/>
            <a:endCxn id="37920" idx="3"/>
          </p:cNvCxnSpPr>
          <p:nvPr/>
        </p:nvCxnSpPr>
        <p:spPr bwMode="auto">
          <a:xfrm flipH="1">
            <a:off x="2170113" y="5068888"/>
            <a:ext cx="1268412" cy="1381125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24" name="AutoShape 36"/>
          <p:cNvCxnSpPr>
            <a:cxnSpLocks noChangeShapeType="1"/>
            <a:stCxn id="37921" idx="2"/>
            <a:endCxn id="37919" idx="3"/>
          </p:cNvCxnSpPr>
          <p:nvPr/>
        </p:nvCxnSpPr>
        <p:spPr bwMode="auto">
          <a:xfrm flipH="1">
            <a:off x="1947863" y="5068888"/>
            <a:ext cx="1490662" cy="779462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25" name="Rectangle 14"/>
          <p:cNvSpPr>
            <a:spLocks noChangeArrowheads="1"/>
          </p:cNvSpPr>
          <p:nvPr/>
        </p:nvSpPr>
        <p:spPr bwMode="auto">
          <a:xfrm>
            <a:off x="4225925" y="5397500"/>
            <a:ext cx="936625" cy="431800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pag01.jpg</a:t>
            </a:r>
          </a:p>
        </p:txBody>
      </p:sp>
      <p:sp>
        <p:nvSpPr>
          <p:cNvPr id="37926" name="Rectangle 15"/>
          <p:cNvSpPr>
            <a:spLocks noChangeArrowheads="1"/>
          </p:cNvSpPr>
          <p:nvPr/>
        </p:nvSpPr>
        <p:spPr bwMode="auto">
          <a:xfrm>
            <a:off x="4341813" y="6297613"/>
            <a:ext cx="936625" cy="431800"/>
          </a:xfrm>
          <a:prstGeom prst="rect">
            <a:avLst/>
          </a:prstGeom>
          <a:solidFill>
            <a:srgbClr val="99CC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900" b="1">
                <a:solidFill>
                  <a:srgbClr val="000000"/>
                </a:solidFill>
                <a:latin typeface="Arial" panose="020B0604020202020204" pitchFamily="34" charset="0"/>
              </a:rPr>
              <a:t>pag02.jpg</a:t>
            </a:r>
          </a:p>
        </p:txBody>
      </p:sp>
      <p:cxnSp>
        <p:nvCxnSpPr>
          <p:cNvPr id="37927" name="AutoShape 35"/>
          <p:cNvCxnSpPr>
            <a:cxnSpLocks noChangeShapeType="1"/>
            <a:stCxn id="37921" idx="2"/>
            <a:endCxn id="37926" idx="1"/>
          </p:cNvCxnSpPr>
          <p:nvPr/>
        </p:nvCxnSpPr>
        <p:spPr bwMode="auto">
          <a:xfrm>
            <a:off x="3438525" y="5068888"/>
            <a:ext cx="903288" cy="1444625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28" name="AutoShape 36"/>
          <p:cNvCxnSpPr>
            <a:cxnSpLocks noChangeShapeType="1"/>
            <a:stCxn id="37921" idx="2"/>
            <a:endCxn id="37925" idx="1"/>
          </p:cNvCxnSpPr>
          <p:nvPr/>
        </p:nvCxnSpPr>
        <p:spPr bwMode="auto">
          <a:xfrm>
            <a:off x="3438525" y="5068888"/>
            <a:ext cx="787400" cy="544512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29" name="Text Box 34"/>
          <p:cNvSpPr txBox="1">
            <a:spLocks noChangeArrowheads="1"/>
          </p:cNvSpPr>
          <p:nvPr/>
        </p:nvSpPr>
        <p:spPr bwMode="auto">
          <a:xfrm>
            <a:off x="1341438" y="4303713"/>
            <a:ext cx="143986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A50021"/>
                </a:solidFill>
              </a:rPr>
              <a:t>TIFF</a:t>
            </a:r>
          </a:p>
          <a:p>
            <a:pPr algn="ctr"/>
            <a:r>
              <a:rPr lang="de-AT" altLang="it-IT" sz="1200" b="1">
                <a:solidFill>
                  <a:srgbClr val="A50021"/>
                </a:solidFill>
              </a:rPr>
              <a:t>representation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35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AutoShape 6"/>
          <p:cNvSpPr>
            <a:spLocks noChangeArrowheads="1"/>
          </p:cNvSpPr>
          <p:nvPr/>
        </p:nvSpPr>
        <p:spPr bwMode="auto">
          <a:xfrm rot="5400000">
            <a:off x="1587500" y="549276"/>
            <a:ext cx="288925" cy="215900"/>
          </a:xfrm>
          <a:custGeom>
            <a:avLst/>
            <a:gdLst>
              <a:gd name="T0" fmla="*/ 206929 w 21600"/>
              <a:gd name="T1" fmla="*/ 0 h 21600"/>
              <a:gd name="T2" fmla="*/ 124933 w 21600"/>
              <a:gd name="T3" fmla="*/ 71967 h 21600"/>
              <a:gd name="T4" fmla="*/ 0 w 21600"/>
              <a:gd name="T5" fmla="*/ 180536 h 21600"/>
              <a:gd name="T6" fmla="*/ 123729 w 21600"/>
              <a:gd name="T7" fmla="*/ 215900 h 21600"/>
              <a:gd name="T8" fmla="*/ 247459 w 21600"/>
              <a:gd name="T9" fmla="*/ 149961 h 21600"/>
              <a:gd name="T10" fmla="*/ 288925 w 21600"/>
              <a:gd name="T11" fmla="*/ 719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870075" y="531813"/>
            <a:ext cx="1865313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Entità Agente</a:t>
            </a: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3563938" y="1341438"/>
            <a:ext cx="45720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b="1">
                <a:solidFill>
                  <a:srgbClr val="993300"/>
                </a:solidFill>
              </a:rPr>
              <a:t>Agent</a:t>
            </a:r>
            <a:r>
              <a:rPr lang="de-AT" altLang="it-IT" sz="1600" b="1">
                <a:solidFill>
                  <a:srgbClr val="000000"/>
                </a:solidFill>
              </a:rPr>
              <a:t>: </a:t>
            </a:r>
            <a:r>
              <a:rPr lang="de-AT" altLang="it-IT" sz="1600">
                <a:solidFill>
                  <a:srgbClr val="000000"/>
                </a:solidFill>
              </a:rPr>
              <a:t>persona, organizazione, o software (programma/ssistema) associato con gli Eventi nel ciclo di vita di un Oggetto, o con i </a:t>
            </a:r>
            <a:r>
              <a:rPr lang="de-AT" altLang="it-IT" sz="1600" smtClean="0">
                <a:solidFill>
                  <a:srgbClr val="000000"/>
                </a:solidFill>
              </a:rPr>
              <a:t>Diritti </a:t>
            </a:r>
            <a:r>
              <a:rPr lang="de-AT" altLang="it-IT" sz="1600">
                <a:solidFill>
                  <a:srgbClr val="000000"/>
                </a:solidFill>
              </a:rPr>
              <a:t>(Rights) (dichiarazione di diritto a…) che hanno un qualche impatto sull'Oggetto.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720725" y="4076700"/>
            <a:ext cx="446405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45000"/>
            </a:pPr>
            <a:r>
              <a:rPr lang="de-AT" altLang="it-IT" sz="1600" b="1">
                <a:solidFill>
                  <a:srgbClr val="000000"/>
                </a:solidFill>
                <a:cs typeface="Lucida Sans Unicode" panose="020B0602030504020204" pitchFamily="34" charset="0"/>
              </a:rPr>
              <a:t>Examples:</a:t>
            </a:r>
            <a:r>
              <a:rPr lang="de-AT" altLang="it-IT" sz="160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</a:p>
          <a:p>
            <a:endParaRPr lang="de-AT" altLang="it-IT" sz="160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  <a:cs typeface="Lucida Sans Unicode" panose="020B0602030504020204" pitchFamily="34" charset="0"/>
              </a:rPr>
              <a:t> Angela Di Iorio (a person)</a:t>
            </a:r>
          </a:p>
          <a:p>
            <a:r>
              <a:rPr lang="de-AT" altLang="it-IT" sz="160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  <a:cs typeface="Lucida Sans Unicode" panose="020B0602030504020204" pitchFamily="34" charset="0"/>
              </a:rPr>
              <a:t> Universit</a:t>
            </a:r>
            <a:r>
              <a:rPr lang="de-AT" altLang="it-IT" sz="1600">
                <a:solidFill>
                  <a:srgbClr val="000000"/>
                </a:solidFill>
              </a:rPr>
              <a:t>à</a:t>
            </a:r>
            <a:r>
              <a:rPr lang="de-AT" altLang="it-IT" sz="1600">
                <a:solidFill>
                  <a:srgbClr val="000000"/>
                </a:solidFill>
                <a:cs typeface="Lucida Sans Unicode" panose="020B0602030504020204" pitchFamily="34" charset="0"/>
              </a:rPr>
              <a:t> di Roma la Sapienza (an organization) </a:t>
            </a:r>
          </a:p>
          <a:p>
            <a:endParaRPr lang="de-AT" altLang="it-IT" sz="160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Massive Metadata Production System (a system)</a:t>
            </a:r>
          </a:p>
          <a:p>
            <a:endParaRPr lang="de-AT" altLang="it-IT" sz="16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BRI-DGE version 2.0 (a software program)</a:t>
            </a:r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179388" y="2449513"/>
            <a:ext cx="8099425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de-AT" altLang="it-IT" sz="1600">
              <a:solidFill>
                <a:srgbClr val="000000"/>
              </a:solidFill>
            </a:endParaRPr>
          </a:p>
          <a:p>
            <a:pPr hangingPunct="0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  <a:cs typeface="Lucida Sans Unicode" panose="020B0602030504020204" pitchFamily="34" charset="0"/>
              </a:rPr>
              <a:t> Gli Agenti sono associati sono indirettamente agli Oggetti, ovvero attraverso gli Eventi o i Diritti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Non vengono descritti in dettaglio nel PREMIS DD perchè non sono </a:t>
            </a:r>
            <a:r>
              <a:rPr lang="de-AT" altLang="it-IT" sz="1600" smtClean="0">
                <a:solidFill>
                  <a:srgbClr val="000000"/>
                </a:solidFill>
              </a:rPr>
              <a:t>considerati </a:t>
            </a:r>
            <a:r>
              <a:rPr lang="de-AT" altLang="it-IT" sz="1600">
                <a:solidFill>
                  <a:srgbClr val="000000"/>
                </a:solidFill>
              </a:rPr>
              <a:t>metadati di conservazione "core", ma la loro specifica identificazione dovrebbe rendersi necessaria.</a:t>
            </a:r>
          </a:p>
        </p:txBody>
      </p:sp>
      <p:sp>
        <p:nvSpPr>
          <p:cNvPr id="38920" name="AutoShape 14"/>
          <p:cNvSpPr>
            <a:spLocks noChangeArrowheads="1"/>
          </p:cNvSpPr>
          <p:nvPr/>
        </p:nvSpPr>
        <p:spPr bwMode="auto">
          <a:xfrm>
            <a:off x="320675" y="1233488"/>
            <a:ext cx="2606675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8921" name="Text Box 15"/>
          <p:cNvSpPr txBox="1">
            <a:spLocks noChangeArrowheads="1"/>
          </p:cNvSpPr>
          <p:nvPr/>
        </p:nvSpPr>
        <p:spPr bwMode="auto">
          <a:xfrm>
            <a:off x="1039813" y="1198563"/>
            <a:ext cx="1309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Agents</a:t>
            </a:r>
          </a:p>
        </p:txBody>
      </p:sp>
      <p:sp>
        <p:nvSpPr>
          <p:cNvPr id="38922" name="Text Box 16"/>
          <p:cNvSpPr txBox="1">
            <a:spLocks noChangeArrowheads="1"/>
          </p:cNvSpPr>
          <p:nvPr/>
        </p:nvSpPr>
        <p:spPr bwMode="auto">
          <a:xfrm>
            <a:off x="582613" y="1619250"/>
            <a:ext cx="21336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Persona, organizzazione, </a:t>
            </a:r>
          </a:p>
          <a:p>
            <a:pPr algn="ctr"/>
            <a:r>
              <a:rPr lang="de-AT" altLang="it-IT" sz="1400" b="1">
                <a:solidFill>
                  <a:srgbClr val="000000"/>
                </a:solidFill>
              </a:rPr>
              <a:t>o software</a:t>
            </a:r>
          </a:p>
        </p:txBody>
      </p:sp>
      <p:sp>
        <p:nvSpPr>
          <p:cNvPr id="38923" name="Line 22"/>
          <p:cNvSpPr>
            <a:spLocks noChangeShapeType="1"/>
          </p:cNvSpPr>
          <p:nvPr/>
        </p:nvSpPr>
        <p:spPr bwMode="auto">
          <a:xfrm>
            <a:off x="354013" y="1543050"/>
            <a:ext cx="2514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36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AutoShape 6"/>
          <p:cNvSpPr>
            <a:spLocks noChangeArrowheads="1"/>
          </p:cNvSpPr>
          <p:nvPr/>
        </p:nvSpPr>
        <p:spPr bwMode="auto">
          <a:xfrm rot="5400000">
            <a:off x="1587500" y="549276"/>
            <a:ext cx="288925" cy="215900"/>
          </a:xfrm>
          <a:custGeom>
            <a:avLst/>
            <a:gdLst>
              <a:gd name="T0" fmla="*/ 206929 w 21600"/>
              <a:gd name="T1" fmla="*/ 0 h 21600"/>
              <a:gd name="T2" fmla="*/ 124933 w 21600"/>
              <a:gd name="T3" fmla="*/ 71967 h 21600"/>
              <a:gd name="T4" fmla="*/ 0 w 21600"/>
              <a:gd name="T5" fmla="*/ 180536 h 21600"/>
              <a:gd name="T6" fmla="*/ 123729 w 21600"/>
              <a:gd name="T7" fmla="*/ 215900 h 21600"/>
              <a:gd name="T8" fmla="*/ 247459 w 21600"/>
              <a:gd name="T9" fmla="*/ 149961 h 21600"/>
              <a:gd name="T10" fmla="*/ 288925 w 21600"/>
              <a:gd name="T11" fmla="*/ 719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1868488" y="531813"/>
            <a:ext cx="1801812" cy="368300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Event entity 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3419475" y="1484313"/>
            <a:ext cx="47529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</a:rPr>
              <a:t>Event</a:t>
            </a:r>
            <a:r>
              <a:rPr lang="de-AT" altLang="it-IT" sz="1600" b="1">
                <a:solidFill>
                  <a:srgbClr val="000000"/>
                </a:solidFill>
              </a:rPr>
              <a:t>: </a:t>
            </a:r>
            <a:r>
              <a:rPr lang="it-IT" altLang="it-IT" sz="1600">
                <a:solidFill>
                  <a:srgbClr val="000000"/>
                </a:solidFill>
              </a:rPr>
              <a:t>Un’azione che coinvolge un Oggetto o un Agente conosciuto dal Sistema di conservazione </a:t>
            </a:r>
            <a:r>
              <a:rPr lang="de-AT" altLang="it-IT" sz="1600">
                <a:solidFill>
                  <a:srgbClr val="000000"/>
                </a:solidFill>
              </a:rPr>
              <a:t> digitale.</a:t>
            </a: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889000" y="4677253"/>
            <a:ext cx="7059612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b="1">
                <a:solidFill>
                  <a:srgbClr val="000000"/>
                </a:solidFill>
              </a:rPr>
              <a:t>Esempi</a:t>
            </a:r>
            <a:r>
              <a:rPr lang="de-AT" altLang="it-IT" sz="1600">
                <a:solidFill>
                  <a:srgbClr val="000000"/>
                </a:solidFill>
              </a:rPr>
              <a:t>: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Evento di Validazione: uso di JHOVE per verificare che il file PDF chapter01.pdf sia effettivamente un file PDF valido</a:t>
            </a:r>
          </a:p>
          <a:p>
            <a:endParaRPr lang="de-AT" altLang="it-IT" sz="16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Evento Ingest: </a:t>
            </a:r>
            <a:r>
              <a:rPr lang="de-AT" altLang="it-IT" sz="1600" smtClean="0">
                <a:solidFill>
                  <a:srgbClr val="000000"/>
                </a:solidFill>
              </a:rPr>
              <a:t>trasformazione </a:t>
            </a:r>
            <a:r>
              <a:rPr lang="de-AT" altLang="it-IT" sz="1600">
                <a:solidFill>
                  <a:srgbClr val="000000"/>
                </a:solidFill>
              </a:rPr>
              <a:t>di un OAIS SIP in un AIP (uno o più Eventi?)</a:t>
            </a:r>
          </a:p>
          <a:p>
            <a:endParaRPr lang="de-AT" altLang="it-IT" sz="16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Evento migrazione: creare una nuova versione di un Oggetto in un formato più aggiornato</a:t>
            </a:r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468313" y="2337833"/>
            <a:ext cx="8280400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de-AT" altLang="it-IT" sz="16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Documenta la provenienza digitale. Può tracciare la storia di un </a:t>
            </a:r>
            <a:r>
              <a:rPr lang="de-AT" altLang="it-IT" sz="1600" smtClean="0">
                <a:solidFill>
                  <a:srgbClr val="000000"/>
                </a:solidFill>
              </a:rPr>
              <a:t>Oggetto attraverso </a:t>
            </a:r>
            <a:r>
              <a:rPr lang="de-AT" altLang="it-IT" sz="1600">
                <a:solidFill>
                  <a:srgbClr val="000000"/>
                </a:solidFill>
              </a:rPr>
              <a:t>la catena di Eventi che occorrono durante il ciclo di vita degli Oggetti. </a:t>
            </a:r>
          </a:p>
          <a:p>
            <a:endParaRPr lang="de-AT" altLang="it-IT" sz="16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Determina quali sono gli Eventi di </a:t>
            </a:r>
            <a:r>
              <a:rPr lang="de-AT" altLang="it-IT" sz="1600" smtClean="0">
                <a:solidFill>
                  <a:srgbClr val="000000"/>
                </a:solidFill>
              </a:rPr>
              <a:t>competenza </a:t>
            </a:r>
            <a:r>
              <a:rPr lang="de-AT" altLang="it-IT" sz="1600">
                <a:solidFill>
                  <a:srgbClr val="000000"/>
                </a:solidFill>
              </a:rPr>
              <a:t>del deposito ( </a:t>
            </a:r>
            <a:r>
              <a:rPr lang="de-AT" altLang="it-IT" sz="1600" smtClean="0">
                <a:solidFill>
                  <a:srgbClr val="000000"/>
                </a:solidFill>
              </a:rPr>
              <a:t>eventualmente </a:t>
            </a:r>
            <a:r>
              <a:rPr lang="de-AT" altLang="it-IT" sz="1600">
                <a:solidFill>
                  <a:srgbClr val="000000"/>
                </a:solidFill>
              </a:rPr>
              <a:t>anche Eventi di pre o post </a:t>
            </a:r>
            <a:r>
              <a:rPr lang="de-AT" altLang="it-IT" sz="1600" smtClean="0">
                <a:solidFill>
                  <a:srgbClr val="000000"/>
                </a:solidFill>
              </a:rPr>
              <a:t>gestione )</a:t>
            </a:r>
            <a:endParaRPr lang="de-AT" altLang="it-IT" sz="1600">
              <a:solidFill>
                <a:srgbClr val="000000"/>
              </a:solidFill>
            </a:endParaRPr>
          </a:p>
          <a:p>
            <a:endParaRPr lang="de-AT" altLang="it-IT" sz="16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Determina quali sono gli Eventi che dovrebbero essere memorizzati, e a quale livello di granularità (viene deciso dal </a:t>
            </a:r>
            <a:r>
              <a:rPr lang="de-AT" altLang="it-IT" sz="1600" smtClean="0">
                <a:solidFill>
                  <a:srgbClr val="000000"/>
                </a:solidFill>
              </a:rPr>
              <a:t>sistema di deposito </a:t>
            </a:r>
            <a:r>
              <a:rPr lang="de-AT" altLang="it-IT" sz="1600">
                <a:solidFill>
                  <a:srgbClr val="000000"/>
                </a:solidFill>
              </a:rPr>
              <a:t>stesso)</a:t>
            </a: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>
            <a:off x="434975" y="1174750"/>
            <a:ext cx="2606675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1154113" y="1139825"/>
            <a:ext cx="854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Events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620713" y="1470025"/>
            <a:ext cx="21336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00"/>
                </a:solidFill>
              </a:rPr>
              <a:t>Un’azione che coinvolge un Oggetto o un Agente conosciuto dal Sistema</a:t>
            </a:r>
            <a:r>
              <a:rPr lang="de-AT" altLang="it-IT" sz="1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468313" y="1484313"/>
            <a:ext cx="25146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37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AutoShape 6"/>
          <p:cNvSpPr>
            <a:spLocks noChangeArrowheads="1"/>
          </p:cNvSpPr>
          <p:nvPr/>
        </p:nvSpPr>
        <p:spPr bwMode="auto">
          <a:xfrm rot="5400000">
            <a:off x="1587500" y="549276"/>
            <a:ext cx="288925" cy="215900"/>
          </a:xfrm>
          <a:custGeom>
            <a:avLst/>
            <a:gdLst>
              <a:gd name="T0" fmla="*/ 206929 w 21600"/>
              <a:gd name="T1" fmla="*/ 0 h 21600"/>
              <a:gd name="T2" fmla="*/ 124933 w 21600"/>
              <a:gd name="T3" fmla="*/ 71967 h 21600"/>
              <a:gd name="T4" fmla="*/ 0 w 21600"/>
              <a:gd name="T5" fmla="*/ 180536 h 21600"/>
              <a:gd name="T6" fmla="*/ 123729 w 21600"/>
              <a:gd name="T7" fmla="*/ 215900 h 21600"/>
              <a:gd name="T8" fmla="*/ 247459 w 21600"/>
              <a:gd name="T9" fmla="*/ 149961 h 21600"/>
              <a:gd name="T10" fmla="*/ 288925 w 21600"/>
              <a:gd name="T11" fmla="*/ 719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1866900" y="531813"/>
            <a:ext cx="1938338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Entità Rights</a:t>
            </a: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3600450" y="1619250"/>
            <a:ext cx="49323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</a:rPr>
              <a:t>Rights</a:t>
            </a:r>
            <a:r>
              <a:rPr lang="de-AT" altLang="it-IT" sz="1600" b="1">
                <a:solidFill>
                  <a:srgbClr val="000000"/>
                </a:solidFill>
              </a:rPr>
              <a:t>: </a:t>
            </a:r>
            <a:r>
              <a:rPr lang="it-IT" altLang="it-IT" sz="1600">
                <a:solidFill>
                  <a:srgbClr val="000000"/>
                </a:solidFill>
              </a:rPr>
              <a:t>dichiarazione di un diritto o di un permesso</a:t>
            </a:r>
          </a:p>
          <a:p>
            <a:pPr algn="ctr"/>
            <a:r>
              <a:rPr lang="de-AT" altLang="it-IT" sz="1600">
                <a:solidFill>
                  <a:srgbClr val="000000"/>
                </a:solidFill>
              </a:rPr>
              <a:t>che si riferisce ad un Oggetto e/o ad un Agente.</a:t>
            </a:r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360363" y="2700338"/>
            <a:ext cx="84232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de-AT" altLang="it-IT" sz="1600">
                <a:solidFill>
                  <a:srgbClr val="000000"/>
                </a:solidFill>
              </a:rPr>
              <a:t> Un accordo con chi "detiene i diritti</a:t>
            </a:r>
            <a:r>
              <a:rPr lang="de-AT" altLang="it-IT" sz="1600" smtClean="0">
                <a:solidFill>
                  <a:srgbClr val="000000"/>
                </a:solidFill>
              </a:rPr>
              <a:t>", il quale </a:t>
            </a:r>
            <a:r>
              <a:rPr lang="de-AT" altLang="it-IT" sz="1600">
                <a:solidFill>
                  <a:srgbClr val="000000"/>
                </a:solidFill>
              </a:rPr>
              <a:t>garantisca il permesso al deposito di intraprendere le azioni necessarie a preservare gli oggetti del deposito. </a:t>
            </a:r>
          </a:p>
          <a:p>
            <a:endParaRPr lang="de-AT" altLang="it-IT" sz="16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Non è un linguaggio completo che esprime diritti;  è incentrato esclusivamente sui permessi che assumono la seguente forma: </a:t>
            </a:r>
          </a:p>
          <a:p>
            <a:pPr>
              <a:buClr>
                <a:srgbClr val="993300"/>
              </a:buClr>
            </a:pPr>
            <a:r>
              <a:rPr lang="de-AT" altLang="it-IT" sz="1600">
                <a:solidFill>
                  <a:srgbClr val="000000"/>
                </a:solidFill>
              </a:rPr>
              <a:t>              Agente X ha il permesso (Rights) Y nel deposito in riferimento all' Oggetto Z.</a:t>
            </a:r>
          </a:p>
          <a:p>
            <a:endParaRPr lang="de-AT" altLang="it-IT" sz="16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I Diritti potrebbero essere associati attraverso diverse forme che vedremo in dettaglio</a:t>
            </a: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539750" y="4859338"/>
            <a:ext cx="73802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b="1">
                <a:solidFill>
                  <a:srgbClr val="000000"/>
                </a:solidFill>
              </a:rPr>
              <a:t>Esempio</a:t>
            </a:r>
            <a:r>
              <a:rPr lang="de-AT" altLang="it-IT" sz="1600">
                <a:solidFill>
                  <a:srgbClr val="000000"/>
                </a:solidFill>
              </a:rPr>
              <a:t>:</a:t>
            </a:r>
          </a:p>
          <a:p>
            <a:endParaRPr lang="de-AT" altLang="it-IT" sz="1600">
              <a:solidFill>
                <a:srgbClr val="000000"/>
              </a:solidFill>
            </a:endParaRPr>
          </a:p>
          <a:p>
            <a:r>
              <a:rPr lang="de-AT" altLang="it-IT" sz="1600">
                <a:solidFill>
                  <a:srgbClr val="000000"/>
                </a:solidFill>
              </a:rPr>
              <a:t>Il proprietario dell'Oggetto Z, assegna al sistema di archiviazione X il permesso Y di fare tre copie dell'Oggetto Z, a scopo di conservazione.</a:t>
            </a:r>
          </a:p>
        </p:txBody>
      </p:sp>
      <p:sp>
        <p:nvSpPr>
          <p:cNvPr id="40968" name="AutoShape 1"/>
          <p:cNvSpPr>
            <a:spLocks noChangeArrowheads="1"/>
          </p:cNvSpPr>
          <p:nvPr/>
        </p:nvSpPr>
        <p:spPr bwMode="auto">
          <a:xfrm>
            <a:off x="565150" y="1263650"/>
            <a:ext cx="2606675" cy="1133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1934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1344613" y="1206500"/>
            <a:ext cx="854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>
                <a:solidFill>
                  <a:srgbClr val="993300"/>
                </a:solidFill>
                <a:latin typeface="Arial" panose="020B0604020202020204" pitchFamily="34" charset="0"/>
              </a:rPr>
              <a:t>Rights</a:t>
            </a:r>
          </a:p>
        </p:txBody>
      </p:sp>
      <p:sp>
        <p:nvSpPr>
          <p:cNvPr id="40970" name="Text Box 6"/>
          <p:cNvSpPr txBox="1">
            <a:spLocks noChangeArrowheads="1"/>
          </p:cNvSpPr>
          <p:nvPr/>
        </p:nvSpPr>
        <p:spPr bwMode="auto">
          <a:xfrm>
            <a:off x="827088" y="1725613"/>
            <a:ext cx="21336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00"/>
                </a:solidFill>
              </a:rPr>
              <a:t>Dichiarazione di un diritto o un permesso</a:t>
            </a:r>
            <a:endParaRPr lang="de-AT" altLang="it-IT" sz="1400" b="1">
              <a:solidFill>
                <a:srgbClr val="000000"/>
              </a:solidFill>
            </a:endParaRPr>
          </a:p>
        </p:txBody>
      </p:sp>
      <p:sp>
        <p:nvSpPr>
          <p:cNvPr id="40971" name="Line 21"/>
          <p:cNvSpPr>
            <a:spLocks noChangeShapeType="1"/>
          </p:cNvSpPr>
          <p:nvPr/>
        </p:nvSpPr>
        <p:spPr bwMode="auto">
          <a:xfrm>
            <a:off x="598488" y="1573213"/>
            <a:ext cx="25146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38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16"/>
          <p:cNvSpPr>
            <a:spLocks noChangeArrowheads="1"/>
          </p:cNvSpPr>
          <p:nvPr/>
        </p:nvSpPr>
        <p:spPr bwMode="auto">
          <a:xfrm>
            <a:off x="1328738" y="3205163"/>
            <a:ext cx="2463800" cy="8239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Object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(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comprende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anche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Environment)</a:t>
            </a:r>
          </a:p>
        </p:txBody>
      </p:sp>
      <p:sp>
        <p:nvSpPr>
          <p:cNvPr id="25" name="Rectangle à coins arrondis 17"/>
          <p:cNvSpPr>
            <a:spLocks noChangeArrowheads="1"/>
          </p:cNvSpPr>
          <p:nvPr/>
        </p:nvSpPr>
        <p:spPr bwMode="auto">
          <a:xfrm>
            <a:off x="4627563" y="4383088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Event</a:t>
            </a:r>
          </a:p>
        </p:txBody>
      </p:sp>
      <p:sp>
        <p:nvSpPr>
          <p:cNvPr id="26" name="Rectangle à coins arrondis 19"/>
          <p:cNvSpPr>
            <a:spLocks noChangeArrowheads="1"/>
          </p:cNvSpPr>
          <p:nvPr/>
        </p:nvSpPr>
        <p:spPr bwMode="auto">
          <a:xfrm>
            <a:off x="6659563" y="3284538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Agent</a:t>
            </a:r>
          </a:p>
        </p:txBody>
      </p:sp>
      <p:sp>
        <p:nvSpPr>
          <p:cNvPr id="27" name="Rectangle à coins arrondis 18"/>
          <p:cNvSpPr>
            <a:spLocks noChangeArrowheads="1"/>
          </p:cNvSpPr>
          <p:nvPr/>
        </p:nvSpPr>
        <p:spPr bwMode="auto">
          <a:xfrm>
            <a:off x="4629150" y="2184400"/>
            <a:ext cx="1296988" cy="647700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Rights</a:t>
            </a:r>
          </a:p>
        </p:txBody>
      </p:sp>
      <p:sp>
        <p:nvSpPr>
          <p:cNvPr id="41990" name="ZoneTexte 15359"/>
          <p:cNvSpPr txBox="1">
            <a:spLocks noChangeArrowheads="1"/>
          </p:cNvSpPr>
          <p:nvPr/>
        </p:nvSpPr>
        <p:spPr bwMode="auto">
          <a:xfrm rot="-1455069">
            <a:off x="3149600" y="2566988"/>
            <a:ext cx="11684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1" name="ZoneTexte 66"/>
          <p:cNvSpPr txBox="1">
            <a:spLocks noChangeArrowheads="1"/>
          </p:cNvSpPr>
          <p:nvPr/>
        </p:nvSpPr>
        <p:spPr bwMode="auto">
          <a:xfrm rot="-1770012">
            <a:off x="6132513" y="4189413"/>
            <a:ext cx="12684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2" name="ZoneTexte 67"/>
          <p:cNvSpPr txBox="1">
            <a:spLocks noChangeAspect="1" noChangeArrowheads="1"/>
          </p:cNvSpPr>
          <p:nvPr/>
        </p:nvSpPr>
        <p:spPr bwMode="auto">
          <a:xfrm rot="1753981">
            <a:off x="6070600" y="2616200"/>
            <a:ext cx="11922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3" name="ZoneTexte 68"/>
          <p:cNvSpPr txBox="1">
            <a:spLocks noChangeArrowheads="1"/>
          </p:cNvSpPr>
          <p:nvPr/>
        </p:nvSpPr>
        <p:spPr bwMode="auto">
          <a:xfrm rot="1553874">
            <a:off x="3287713" y="4286250"/>
            <a:ext cx="1193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4" name="ZoneTexte 15359"/>
          <p:cNvSpPr txBox="1">
            <a:spLocks noChangeArrowheads="1"/>
          </p:cNvSpPr>
          <p:nvPr/>
        </p:nvSpPr>
        <p:spPr bwMode="auto">
          <a:xfrm rot="-1582215">
            <a:off x="187325" y="3179763"/>
            <a:ext cx="11668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66"/>
          <p:cNvSpPr/>
          <p:nvPr/>
        </p:nvSpPr>
        <p:spPr>
          <a:xfrm rot="16200000">
            <a:off x="927100" y="3417888"/>
            <a:ext cx="431800" cy="438150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830" h="438150">
                <a:moveTo>
                  <a:pt x="64370" y="438150"/>
                </a:moveTo>
                <a:cubicBezTo>
                  <a:pt x="-113430" y="168275"/>
                  <a:pt x="104058" y="1588"/>
                  <a:pt x="388220" y="0"/>
                </a:cubicBezTo>
                <a:cubicBezTo>
                  <a:pt x="658095" y="0"/>
                  <a:pt x="870820" y="142875"/>
                  <a:pt x="721595" y="428625"/>
                </a:cubicBez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4" name="Freeform 67"/>
          <p:cNvSpPr/>
          <p:nvPr/>
        </p:nvSpPr>
        <p:spPr>
          <a:xfrm rot="1316684" flipV="1">
            <a:off x="5822950" y="2801938"/>
            <a:ext cx="1577975" cy="20478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5" name="Freeform 68"/>
          <p:cNvSpPr/>
          <p:nvPr/>
        </p:nvSpPr>
        <p:spPr>
          <a:xfrm rot="1316684" flipV="1">
            <a:off x="3071813" y="4338638"/>
            <a:ext cx="1670050" cy="92075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6" name="Freeform 69"/>
          <p:cNvSpPr/>
          <p:nvPr/>
        </p:nvSpPr>
        <p:spPr>
          <a:xfrm rot="18480882" flipV="1">
            <a:off x="5875337" y="4029076"/>
            <a:ext cx="1484313" cy="595312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7" name="Freeform 70"/>
          <p:cNvSpPr/>
          <p:nvPr/>
        </p:nvSpPr>
        <p:spPr>
          <a:xfrm rot="18480882" flipV="1">
            <a:off x="3156744" y="2486819"/>
            <a:ext cx="1463675" cy="73183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9" name="Rectangle à coins arrondis 18"/>
          <p:cNvSpPr>
            <a:spLocks noChangeArrowheads="1"/>
          </p:cNvSpPr>
          <p:nvPr/>
        </p:nvSpPr>
        <p:spPr bwMode="auto">
          <a:xfrm>
            <a:off x="1878013" y="1506538"/>
            <a:ext cx="1296987" cy="647700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Intellectual Entity</a:t>
            </a:r>
            <a:endParaRPr lang="en-US" sz="1600" b="1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40" name="Freeform 17"/>
          <p:cNvSpPr/>
          <p:nvPr/>
        </p:nvSpPr>
        <p:spPr>
          <a:xfrm rot="14764428" flipV="1">
            <a:off x="2090738" y="2495550"/>
            <a:ext cx="939800" cy="400050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2002" name="Rectangle 21"/>
          <p:cNvSpPr>
            <a:spLocks noChangeArrowheads="1"/>
          </p:cNvSpPr>
          <p:nvPr/>
        </p:nvSpPr>
        <p:spPr bwMode="auto">
          <a:xfrm>
            <a:off x="1865313" y="531813"/>
            <a:ext cx="4284662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Il modello dei dati fino versione 2.x</a:t>
            </a:r>
          </a:p>
        </p:txBody>
      </p:sp>
      <p:sp>
        <p:nvSpPr>
          <p:cNvPr id="42003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200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39</a:t>
            </a:fld>
            <a:endParaRPr lang="de-AT" altLang="it-IT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395536" y="5190772"/>
            <a:ext cx="8136904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dirty="0" smtClean="0">
                <a:solidFill>
                  <a:srgbClr val="000000"/>
                </a:solidFill>
              </a:rPr>
              <a:t>Il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principale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cambiamento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dalla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versione</a:t>
            </a:r>
            <a:r>
              <a:rPr lang="de-AT" altLang="it-IT" sz="1600" dirty="0" smtClean="0">
                <a:solidFill>
                  <a:srgbClr val="000000"/>
                </a:solidFill>
              </a:rPr>
              <a:t> 2 alla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versione</a:t>
            </a:r>
            <a:r>
              <a:rPr lang="de-AT" altLang="it-IT" sz="1600" dirty="0" smtClean="0">
                <a:solidFill>
                  <a:srgbClr val="000000"/>
                </a:solidFill>
              </a:rPr>
              <a:t> 3 è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principalmente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focalizzato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sull'ambiente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tecnologico</a:t>
            </a:r>
            <a:r>
              <a:rPr lang="de-AT" altLang="it-IT" sz="1600" dirty="0" smtClean="0">
                <a:solidFill>
                  <a:srgbClr val="000000"/>
                </a:solidFill>
              </a:rPr>
              <a:t> di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supporto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dell'oggetto</a:t>
            </a:r>
            <a:r>
              <a:rPr lang="de-AT" altLang="it-IT" sz="1600" dirty="0" smtClean="0">
                <a:solidFill>
                  <a:srgbClr val="000000"/>
                </a:solidFill>
              </a:rPr>
              <a:t>:</a:t>
            </a:r>
          </a:p>
          <a:p>
            <a:endParaRPr lang="de-AT" altLang="it-IT" sz="1600" dirty="0" smtClean="0">
              <a:solidFill>
                <a:srgbClr val="000000"/>
              </a:solidFill>
            </a:endParaRPr>
          </a:p>
          <a:p>
            <a:r>
              <a:rPr lang="de-AT" altLang="it-IT" sz="1600" dirty="0" err="1" smtClean="0">
                <a:solidFill>
                  <a:srgbClr val="000000"/>
                </a:solidFill>
              </a:rPr>
              <a:t>fino</a:t>
            </a:r>
            <a:r>
              <a:rPr lang="de-AT" altLang="it-IT" sz="1600" dirty="0" smtClean="0">
                <a:solidFill>
                  <a:srgbClr val="000000"/>
                </a:solidFill>
              </a:rPr>
              <a:t> alla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versione</a:t>
            </a:r>
            <a:r>
              <a:rPr lang="de-AT" altLang="it-IT" sz="1600" dirty="0" smtClean="0">
                <a:solidFill>
                  <a:srgbClr val="000000"/>
                </a:solidFill>
              </a:rPr>
              <a:t> 2,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l'ambiente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viene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descritto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semplicemente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come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unità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semantica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appartenente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all'Oggetto</a:t>
            </a:r>
            <a:r>
              <a:rPr lang="de-AT" altLang="it-IT" sz="1600" dirty="0" smtClean="0">
                <a:solidFill>
                  <a:srgbClr val="000000"/>
                </a:solidFill>
              </a:rPr>
              <a:t>, senza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sottolinerne</a:t>
            </a:r>
            <a:r>
              <a:rPr lang="de-AT" altLang="it-IT" sz="1600" dirty="0" smtClean="0">
                <a:solidFill>
                  <a:srgbClr val="000000"/>
                </a:solidFill>
              </a:rPr>
              <a:t> le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relazioni</a:t>
            </a:r>
            <a:r>
              <a:rPr lang="de-AT" altLang="it-IT" sz="1600" dirty="0" smtClean="0">
                <a:solidFill>
                  <a:srgbClr val="000000"/>
                </a:solidFill>
              </a:rPr>
              <a:t> di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dipendenza</a:t>
            </a:r>
            <a:r>
              <a:rPr lang="de-AT" altLang="it-IT" sz="1600" dirty="0" smtClean="0">
                <a:solidFill>
                  <a:srgbClr val="000000"/>
                </a:solidFill>
              </a:rPr>
              <a:t> e senza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avere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una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dignità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come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Oggetto</a:t>
            </a:r>
            <a:r>
              <a:rPr lang="de-AT" altLang="it-IT" sz="1600" dirty="0" smtClean="0">
                <a:solidFill>
                  <a:srgbClr val="000000"/>
                </a:solidFill>
              </a:rPr>
              <a:t> a se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stante</a:t>
            </a:r>
            <a:r>
              <a:rPr lang="de-AT" altLang="it-IT" sz="16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750" y="1916113"/>
            <a:ext cx="8135938" cy="3481387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Linee guida di applicazione</a:t>
            </a:r>
          </a:p>
          <a:p>
            <a:pPr>
              <a:buClr>
                <a:srgbClr val="993300"/>
              </a:buClr>
            </a:pPr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Livelli di conformità</a:t>
            </a:r>
          </a:p>
          <a:p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L’entità </a:t>
            </a:r>
            <a:r>
              <a:rPr lang="fr-FR" altLang="it-IT" sz="2000" b="1" u="sng">
                <a:solidFill>
                  <a:srgbClr val="000000"/>
                </a:solidFill>
              </a:rPr>
              <a:t>Oggetto</a:t>
            </a:r>
            <a:r>
              <a:rPr lang="fr-FR" altLang="it-IT" sz="2000">
                <a:solidFill>
                  <a:srgbClr val="000000"/>
                </a:solidFill>
              </a:rPr>
              <a:t> elementi obbligatori </a:t>
            </a:r>
          </a:p>
          <a:p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Approcci di implementazione e problemi</a:t>
            </a:r>
          </a:p>
          <a:p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Casi d’uso per applicare PREMIS</a:t>
            </a:r>
          </a:p>
          <a:p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Evoluzione di PREMIS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50825" y="833438"/>
            <a:ext cx="7304088" cy="833437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Mantenere la conformità allo standard</a:t>
            </a:r>
          </a:p>
          <a:p>
            <a:pPr>
              <a:buClr>
                <a:srgbClr val="993300"/>
              </a:buClr>
            </a:pPr>
            <a:r>
              <a:rPr lang="it-I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    - entità “Oggetto” e relazioni con le altre entità</a:t>
            </a:r>
            <a:endParaRPr lang="fr-FR" altLang="it-IT" sz="2400" b="1">
              <a:solidFill>
                <a:srgbClr val="193433"/>
              </a:solidFill>
              <a:latin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16"/>
          <p:cNvSpPr>
            <a:spLocks noChangeArrowheads="1"/>
          </p:cNvSpPr>
          <p:nvPr/>
        </p:nvSpPr>
        <p:spPr bwMode="auto">
          <a:xfrm>
            <a:off x="1209675" y="2989263"/>
            <a:ext cx="2422525" cy="877887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Object</a:t>
            </a:r>
          </a:p>
        </p:txBody>
      </p:sp>
      <p:sp>
        <p:nvSpPr>
          <p:cNvPr id="4" name="Rectangle à coins arrondis 16"/>
          <p:cNvSpPr>
            <a:spLocks noChangeArrowheads="1"/>
          </p:cNvSpPr>
          <p:nvPr/>
        </p:nvSpPr>
        <p:spPr bwMode="auto">
          <a:xfrm>
            <a:off x="2073275" y="3122613"/>
            <a:ext cx="1476375" cy="6477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ea typeface="Times New Roman"/>
                <a:cs typeface="Times New Roman"/>
              </a:rPr>
              <a:t>Environment</a:t>
            </a:r>
            <a:endParaRPr lang="en-US" sz="1600" b="1">
              <a:latin typeface="Times New Roman"/>
              <a:ea typeface="Times New Roman"/>
            </a:endParaRPr>
          </a:p>
        </p:txBody>
      </p:sp>
      <p:sp>
        <p:nvSpPr>
          <p:cNvPr id="5" name="Rectangle à coins arrondis 17"/>
          <p:cNvSpPr>
            <a:spLocks noChangeArrowheads="1"/>
          </p:cNvSpPr>
          <p:nvPr/>
        </p:nvSpPr>
        <p:spPr bwMode="auto">
          <a:xfrm>
            <a:off x="4365625" y="4221163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Event</a:t>
            </a:r>
          </a:p>
        </p:txBody>
      </p:sp>
      <p:sp>
        <p:nvSpPr>
          <p:cNvPr id="6" name="Rectangle à coins arrondis 19"/>
          <p:cNvSpPr>
            <a:spLocks noChangeArrowheads="1"/>
          </p:cNvSpPr>
          <p:nvPr/>
        </p:nvSpPr>
        <p:spPr bwMode="auto">
          <a:xfrm>
            <a:off x="6397625" y="3122613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Agent</a:t>
            </a:r>
          </a:p>
        </p:txBody>
      </p:sp>
      <p:sp>
        <p:nvSpPr>
          <p:cNvPr id="7" name="Rectangle à coins arrondis 18"/>
          <p:cNvSpPr>
            <a:spLocks noChangeArrowheads="1"/>
          </p:cNvSpPr>
          <p:nvPr/>
        </p:nvSpPr>
        <p:spPr bwMode="auto">
          <a:xfrm>
            <a:off x="4365625" y="2022475"/>
            <a:ext cx="1296988" cy="647700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Rights</a:t>
            </a:r>
          </a:p>
        </p:txBody>
      </p:sp>
      <p:sp>
        <p:nvSpPr>
          <p:cNvPr id="43015" name="ZoneTexte 15359"/>
          <p:cNvSpPr txBox="1">
            <a:spLocks noChangeArrowheads="1"/>
          </p:cNvSpPr>
          <p:nvPr/>
        </p:nvSpPr>
        <p:spPr bwMode="auto">
          <a:xfrm rot="-1338630">
            <a:off x="2944813" y="2387600"/>
            <a:ext cx="1168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6" name="ZoneTexte 66"/>
          <p:cNvSpPr txBox="1">
            <a:spLocks noChangeArrowheads="1"/>
          </p:cNvSpPr>
          <p:nvPr/>
        </p:nvSpPr>
        <p:spPr bwMode="auto">
          <a:xfrm rot="-1770012">
            <a:off x="5868988" y="4027488"/>
            <a:ext cx="1268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7" name="ZoneTexte 67"/>
          <p:cNvSpPr txBox="1">
            <a:spLocks noChangeAspect="1" noChangeArrowheads="1"/>
          </p:cNvSpPr>
          <p:nvPr/>
        </p:nvSpPr>
        <p:spPr bwMode="auto">
          <a:xfrm rot="1753981">
            <a:off x="5807075" y="2454275"/>
            <a:ext cx="1193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8" name="ZoneTexte 68"/>
          <p:cNvSpPr txBox="1">
            <a:spLocks noChangeArrowheads="1"/>
          </p:cNvSpPr>
          <p:nvPr/>
        </p:nvSpPr>
        <p:spPr bwMode="auto">
          <a:xfrm rot="1515382">
            <a:off x="3024188" y="4195763"/>
            <a:ext cx="1193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9" name="ZoneTexte 15359"/>
          <p:cNvSpPr txBox="1">
            <a:spLocks noChangeArrowheads="1"/>
          </p:cNvSpPr>
          <p:nvPr/>
        </p:nvSpPr>
        <p:spPr bwMode="auto">
          <a:xfrm rot="-1582215">
            <a:off x="193675" y="2898775"/>
            <a:ext cx="11684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0" name="ZoneTexte 67"/>
          <p:cNvSpPr txBox="1">
            <a:spLocks noChangeAspect="1" noChangeArrowheads="1"/>
          </p:cNvSpPr>
          <p:nvPr/>
        </p:nvSpPr>
        <p:spPr bwMode="auto">
          <a:xfrm>
            <a:off x="4418013" y="3117850"/>
            <a:ext cx="11922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63"/>
          <p:cNvSpPr/>
          <p:nvPr/>
        </p:nvSpPr>
        <p:spPr>
          <a:xfrm>
            <a:off x="3529013" y="3446463"/>
            <a:ext cx="2874962" cy="4603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0 w 706460"/>
              <a:gd name="connsiteY0" fmla="*/ 438150 h 438150"/>
              <a:gd name="connsiteX1" fmla="*/ 323850 w 706460"/>
              <a:gd name="connsiteY1" fmla="*/ 0 h 438150"/>
              <a:gd name="connsiteX2" fmla="*/ 657225 w 706460"/>
              <a:gd name="connsiteY2" fmla="*/ 428625 h 438150"/>
              <a:gd name="connsiteX0" fmla="*/ 0 w 657225"/>
              <a:gd name="connsiteY0" fmla="*/ 438150 h 438150"/>
              <a:gd name="connsiteX1" fmla="*/ 323850 w 657225"/>
              <a:gd name="connsiteY1" fmla="*/ 0 h 438150"/>
              <a:gd name="connsiteX2" fmla="*/ 657225 w 657225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Freeform 67"/>
          <p:cNvSpPr/>
          <p:nvPr/>
        </p:nvSpPr>
        <p:spPr>
          <a:xfrm rot="1316684" flipV="1">
            <a:off x="5559425" y="2640013"/>
            <a:ext cx="1577975" cy="20478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6" name="Freeform 68"/>
          <p:cNvSpPr/>
          <p:nvPr/>
        </p:nvSpPr>
        <p:spPr>
          <a:xfrm rot="1316684" flipV="1">
            <a:off x="2808288" y="4175125"/>
            <a:ext cx="1670050" cy="92075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7" name="Freeform 69"/>
          <p:cNvSpPr/>
          <p:nvPr/>
        </p:nvSpPr>
        <p:spPr>
          <a:xfrm rot="18480882" flipV="1">
            <a:off x="5611812" y="3867151"/>
            <a:ext cx="1484313" cy="595312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8" name="Freeform 70"/>
          <p:cNvSpPr/>
          <p:nvPr/>
        </p:nvSpPr>
        <p:spPr>
          <a:xfrm rot="18480882" flipV="1">
            <a:off x="2915445" y="2282031"/>
            <a:ext cx="1420812" cy="765175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0" name="Freeform 34"/>
          <p:cNvSpPr/>
          <p:nvPr/>
        </p:nvSpPr>
        <p:spPr>
          <a:xfrm rot="16200000">
            <a:off x="781050" y="3255963"/>
            <a:ext cx="431800" cy="438150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830" h="438150">
                <a:moveTo>
                  <a:pt x="64370" y="438150"/>
                </a:moveTo>
                <a:cubicBezTo>
                  <a:pt x="-113430" y="168275"/>
                  <a:pt x="104058" y="1588"/>
                  <a:pt x="388220" y="0"/>
                </a:cubicBezTo>
                <a:cubicBezTo>
                  <a:pt x="658095" y="0"/>
                  <a:pt x="870820" y="142875"/>
                  <a:pt x="721595" y="428625"/>
                </a:cubicBez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3027" name="Rectangle 21"/>
          <p:cNvSpPr>
            <a:spLocks noChangeArrowheads="1"/>
          </p:cNvSpPr>
          <p:nvPr/>
        </p:nvSpPr>
        <p:spPr bwMode="auto">
          <a:xfrm>
            <a:off x="1865313" y="531813"/>
            <a:ext cx="3798887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Il modello dei dati Versione 3.0</a:t>
            </a:r>
          </a:p>
        </p:txBody>
      </p:sp>
      <p:sp>
        <p:nvSpPr>
          <p:cNvPr id="43028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30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40</a:t>
            </a:fld>
            <a:endParaRPr lang="de-AT" altLang="it-IT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95536" y="5190772"/>
            <a:ext cx="8136904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dirty="0" smtClean="0">
                <a:solidFill>
                  <a:srgbClr val="000000"/>
                </a:solidFill>
              </a:rPr>
              <a:t>Il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principale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cambiamento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dalla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versione</a:t>
            </a:r>
            <a:r>
              <a:rPr lang="de-AT" altLang="it-IT" sz="1600" dirty="0" smtClean="0">
                <a:solidFill>
                  <a:srgbClr val="000000"/>
                </a:solidFill>
              </a:rPr>
              <a:t> 2 alla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versione</a:t>
            </a:r>
            <a:r>
              <a:rPr lang="de-AT" altLang="it-IT" sz="1600" dirty="0" smtClean="0">
                <a:solidFill>
                  <a:srgbClr val="000000"/>
                </a:solidFill>
              </a:rPr>
              <a:t> 3 è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principalmente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focalizzato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sull'ambiente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tecnologico</a:t>
            </a:r>
            <a:r>
              <a:rPr lang="de-AT" altLang="it-IT" sz="1600" dirty="0" smtClean="0">
                <a:solidFill>
                  <a:srgbClr val="000000"/>
                </a:solidFill>
              </a:rPr>
              <a:t> di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supporto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dell'oggetto</a:t>
            </a:r>
            <a:r>
              <a:rPr lang="de-AT" altLang="it-IT" sz="1600" dirty="0" smtClean="0">
                <a:solidFill>
                  <a:srgbClr val="000000"/>
                </a:solidFill>
              </a:rPr>
              <a:t>:</a:t>
            </a:r>
          </a:p>
          <a:p>
            <a:endParaRPr lang="de-AT" altLang="it-IT" sz="1600" dirty="0" smtClean="0">
              <a:solidFill>
                <a:srgbClr val="000000"/>
              </a:solidFill>
            </a:endParaRPr>
          </a:p>
          <a:p>
            <a:r>
              <a:rPr lang="de-AT" altLang="it-IT" sz="1600" dirty="0" err="1" smtClean="0">
                <a:solidFill>
                  <a:srgbClr val="000000"/>
                </a:solidFill>
              </a:rPr>
              <a:t>nella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versione</a:t>
            </a:r>
            <a:r>
              <a:rPr lang="de-AT" altLang="it-IT" sz="1600" dirty="0" smtClean="0">
                <a:solidFill>
                  <a:srgbClr val="000000"/>
                </a:solidFill>
              </a:rPr>
              <a:t> 3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l'ambiente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può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essere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descritto</a:t>
            </a:r>
            <a:r>
              <a:rPr lang="de-AT" altLang="it-IT" sz="1600" dirty="0" smtClean="0">
                <a:solidFill>
                  <a:srgbClr val="000000"/>
                </a:solidFill>
              </a:rPr>
              <a:t> in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modo</a:t>
            </a:r>
            <a:r>
              <a:rPr lang="de-AT" altLang="it-IT" sz="1600" dirty="0" smtClean="0">
                <a:solidFill>
                  <a:srgbClr val="000000"/>
                </a:solidFill>
              </a:rPr>
              <a:t> più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esaustivo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assumendo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anche</a:t>
            </a:r>
            <a:r>
              <a:rPr lang="de-AT" altLang="it-IT" sz="1600" dirty="0" smtClean="0">
                <a:solidFill>
                  <a:srgbClr val="000000"/>
                </a:solidFill>
              </a:rPr>
              <a:t> la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dignità</a:t>
            </a:r>
            <a:r>
              <a:rPr lang="de-AT" altLang="it-IT" sz="1600" dirty="0" smtClean="0">
                <a:solidFill>
                  <a:srgbClr val="000000"/>
                </a:solidFill>
              </a:rPr>
              <a:t> di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Oggetto</a:t>
            </a:r>
            <a:r>
              <a:rPr lang="de-AT" altLang="it-IT" sz="1600" dirty="0" smtClean="0">
                <a:solidFill>
                  <a:srgbClr val="000000"/>
                </a:solidFill>
              </a:rPr>
              <a:t> a se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stante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smtClean="0">
                <a:solidFill>
                  <a:srgbClr val="000000"/>
                </a:solidFill>
              </a:rPr>
              <a:t>da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cui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dipendono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gli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oggetti</a:t>
            </a:r>
            <a:r>
              <a:rPr lang="de-AT" altLang="it-IT" sz="1600" dirty="0" smtClean="0">
                <a:solidFill>
                  <a:srgbClr val="000000"/>
                </a:solidFill>
              </a:rPr>
              <a:t> di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contenuto</a:t>
            </a:r>
            <a:r>
              <a:rPr lang="de-AT" altLang="it-IT" sz="16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903538" y="1822450"/>
            <a:ext cx="5545137" cy="4511675"/>
          </a:xfrm>
          <a:prstGeom prst="rect">
            <a:avLst/>
          </a:prstGeom>
          <a:solidFill>
            <a:srgbClr val="B7C6C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4035" name="Rectangle 22"/>
          <p:cNvSpPr>
            <a:spLocks noChangeArrowheads="1"/>
          </p:cNvSpPr>
          <p:nvPr/>
        </p:nvSpPr>
        <p:spPr bwMode="auto">
          <a:xfrm>
            <a:off x="115888" y="4686300"/>
            <a:ext cx="2674937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b="1" dirty="0">
                <a:solidFill>
                  <a:srgbClr val="804C19"/>
                </a:solidFill>
              </a:rPr>
              <a:t>Properties </a:t>
            </a:r>
            <a:r>
              <a:rPr lang="de-AT" altLang="it-IT" sz="1600" b="1" dirty="0" err="1">
                <a:solidFill>
                  <a:srgbClr val="804C19"/>
                </a:solidFill>
              </a:rPr>
              <a:t>of</a:t>
            </a:r>
            <a:r>
              <a:rPr lang="de-AT" altLang="it-IT" sz="1600" b="1" dirty="0">
                <a:solidFill>
                  <a:srgbClr val="804C19"/>
                </a:solidFill>
              </a:rPr>
              <a:t> </a:t>
            </a:r>
            <a:r>
              <a:rPr lang="de-AT" altLang="it-IT" sz="1600" b="1" dirty="0" err="1">
                <a:solidFill>
                  <a:srgbClr val="804C19"/>
                </a:solidFill>
              </a:rPr>
              <a:t>Entities</a:t>
            </a:r>
            <a:r>
              <a:rPr lang="de-AT" altLang="it-IT" sz="1600" b="1" dirty="0">
                <a:solidFill>
                  <a:srgbClr val="804C19"/>
                </a:solidFill>
              </a:rPr>
              <a:t>: </a:t>
            </a:r>
            <a:endParaRPr lang="de-AT" altLang="it-IT" sz="1600" b="1" dirty="0" smtClean="0">
              <a:solidFill>
                <a:srgbClr val="804C19"/>
              </a:solidFill>
            </a:endParaRPr>
          </a:p>
          <a:p>
            <a:r>
              <a:rPr lang="de-AT" altLang="it-IT" sz="1600" dirty="0" err="1" smtClean="0">
                <a:solidFill>
                  <a:srgbClr val="000000"/>
                </a:solidFill>
              </a:rPr>
              <a:t>nel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>
                <a:solidFill>
                  <a:srgbClr val="000000"/>
                </a:solidFill>
              </a:rPr>
              <a:t>PREMIS </a:t>
            </a:r>
            <a:r>
              <a:rPr lang="de-AT" altLang="it-IT" sz="1600" dirty="0" smtClean="0">
                <a:solidFill>
                  <a:srgbClr val="000000"/>
                </a:solidFill>
              </a:rPr>
              <a:t>DD</a:t>
            </a:r>
          </a:p>
          <a:p>
            <a:r>
              <a:rPr lang="de-AT" altLang="it-IT" sz="1600" dirty="0" err="1" smtClean="0">
                <a:solidFill>
                  <a:srgbClr val="000000"/>
                </a:solidFill>
              </a:rPr>
              <a:t>sono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>
                <a:solidFill>
                  <a:srgbClr val="000000"/>
                </a:solidFill>
              </a:rPr>
              <a:t>le </a:t>
            </a:r>
            <a:r>
              <a:rPr lang="de-AT" altLang="it-IT" sz="1600" dirty="0" err="1">
                <a:solidFill>
                  <a:srgbClr val="000000"/>
                </a:solidFill>
              </a:rPr>
              <a:t>unità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semantiche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che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endParaRPr lang="de-AT" altLang="it-IT" sz="1600" dirty="0" smtClean="0">
              <a:solidFill>
                <a:srgbClr val="000000"/>
              </a:solidFill>
            </a:endParaRPr>
          </a:p>
          <a:p>
            <a:r>
              <a:rPr lang="de-AT" altLang="it-IT" sz="1600" dirty="0" err="1" smtClean="0">
                <a:solidFill>
                  <a:srgbClr val="000000"/>
                </a:solidFill>
              </a:rPr>
              <a:t>forniscono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>
                <a:solidFill>
                  <a:srgbClr val="000000"/>
                </a:solidFill>
              </a:rPr>
              <a:t>i </a:t>
            </a:r>
            <a:r>
              <a:rPr lang="de-AT" altLang="it-IT" sz="1600" dirty="0" err="1">
                <a:solidFill>
                  <a:srgbClr val="000000"/>
                </a:solidFill>
              </a:rPr>
              <a:t>dati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necessari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smtClean="0">
                <a:solidFill>
                  <a:srgbClr val="000000"/>
                </a:solidFill>
              </a:rPr>
              <a:t>a </a:t>
            </a:r>
          </a:p>
          <a:p>
            <a:r>
              <a:rPr lang="de-AT" altLang="it-IT" sz="1600" dirty="0" err="1" smtClean="0">
                <a:solidFill>
                  <a:srgbClr val="000000"/>
                </a:solidFill>
              </a:rPr>
              <a:t>descrivere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ogni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Entità</a:t>
            </a:r>
            <a:endParaRPr lang="de-AT" altLang="it-IT" sz="1600" dirty="0">
              <a:solidFill>
                <a:srgbClr val="000000"/>
              </a:solidFill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011863" y="2205038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b="1">
                <a:solidFill>
                  <a:srgbClr val="804C19"/>
                </a:solidFill>
              </a:rPr>
              <a:t>Intellectual Entity</a:t>
            </a: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3251200" y="3635375"/>
            <a:ext cx="176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b="1">
                <a:solidFill>
                  <a:srgbClr val="804C19"/>
                </a:solidFill>
              </a:rPr>
              <a:t>Representation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5764213" y="381635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b="1">
                <a:solidFill>
                  <a:srgbClr val="804C19"/>
                </a:solidFill>
              </a:rPr>
              <a:t>File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6132513" y="5605463"/>
            <a:ext cx="111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b="1">
                <a:solidFill>
                  <a:srgbClr val="804C19"/>
                </a:solidFill>
              </a:rPr>
              <a:t>Bitstream</a:t>
            </a:r>
          </a:p>
        </p:txBody>
      </p:sp>
      <p:cxnSp>
        <p:nvCxnSpPr>
          <p:cNvPr id="28" name="Straight Arrow Connector 9"/>
          <p:cNvCxnSpPr>
            <a:stCxn id="44037" idx="0"/>
          </p:cNvCxnSpPr>
          <p:nvPr/>
        </p:nvCxnSpPr>
        <p:spPr>
          <a:xfrm flipV="1">
            <a:off x="4133850" y="2573338"/>
            <a:ext cx="2555875" cy="1062037"/>
          </a:xfrm>
          <a:prstGeom prst="straightConnector1">
            <a:avLst/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1"/>
          <p:cNvCxnSpPr>
            <a:stCxn id="44038" idx="1"/>
            <a:endCxn id="44037" idx="3"/>
          </p:cNvCxnSpPr>
          <p:nvPr/>
        </p:nvCxnSpPr>
        <p:spPr>
          <a:xfrm flipH="1" flipV="1">
            <a:off x="5016500" y="3819525"/>
            <a:ext cx="747713" cy="180975"/>
          </a:xfrm>
          <a:prstGeom prst="straightConnector1">
            <a:avLst/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3"/>
          <p:cNvCxnSpPr>
            <a:stCxn id="44039" idx="0"/>
            <a:endCxn id="44038" idx="2"/>
          </p:cNvCxnSpPr>
          <p:nvPr/>
        </p:nvCxnSpPr>
        <p:spPr>
          <a:xfrm flipH="1" flipV="1">
            <a:off x="6034088" y="4184650"/>
            <a:ext cx="655637" cy="1420813"/>
          </a:xfrm>
          <a:prstGeom prst="straightConnector1">
            <a:avLst/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5"/>
          <p:cNvCxnSpPr>
            <a:stCxn id="44039" idx="0"/>
            <a:endCxn id="44037" idx="2"/>
          </p:cNvCxnSpPr>
          <p:nvPr/>
        </p:nvCxnSpPr>
        <p:spPr>
          <a:xfrm flipH="1" flipV="1">
            <a:off x="4133850" y="4005263"/>
            <a:ext cx="2555875" cy="1600200"/>
          </a:xfrm>
          <a:prstGeom prst="straightConnector1">
            <a:avLst/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7"/>
          <p:cNvCxnSpPr>
            <a:stCxn id="44039" idx="0"/>
          </p:cNvCxnSpPr>
          <p:nvPr/>
        </p:nvCxnSpPr>
        <p:spPr>
          <a:xfrm flipV="1">
            <a:off x="6689725" y="2573338"/>
            <a:ext cx="415925" cy="3032125"/>
          </a:xfrm>
          <a:prstGeom prst="straightConnector1">
            <a:avLst/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9"/>
          <p:cNvCxnSpPr>
            <a:stCxn id="44038" idx="0"/>
            <a:endCxn id="44036" idx="2"/>
          </p:cNvCxnSpPr>
          <p:nvPr/>
        </p:nvCxnSpPr>
        <p:spPr>
          <a:xfrm flipV="1">
            <a:off x="6034088" y="2573338"/>
            <a:ext cx="914400" cy="1243012"/>
          </a:xfrm>
          <a:prstGeom prst="straightConnector1">
            <a:avLst/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6" name="TextBox 48"/>
          <p:cNvSpPr txBox="1">
            <a:spLocks noChangeArrowheads="1"/>
          </p:cNvSpPr>
          <p:nvPr/>
        </p:nvSpPr>
        <p:spPr bwMode="auto">
          <a:xfrm>
            <a:off x="4592638" y="2797175"/>
            <a:ext cx="1827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400"/>
              <a:t>represents</a:t>
            </a:r>
          </a:p>
        </p:txBody>
      </p:sp>
      <p:sp>
        <p:nvSpPr>
          <p:cNvPr id="44047" name="TextBox 49"/>
          <p:cNvSpPr txBox="1">
            <a:spLocks noChangeArrowheads="1"/>
          </p:cNvSpPr>
          <p:nvPr/>
        </p:nvSpPr>
        <p:spPr bwMode="auto">
          <a:xfrm>
            <a:off x="6897688" y="3833813"/>
            <a:ext cx="1827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400"/>
              <a:t>represents</a:t>
            </a:r>
          </a:p>
        </p:txBody>
      </p:sp>
      <p:sp>
        <p:nvSpPr>
          <p:cNvPr id="44048" name="TextBox 50"/>
          <p:cNvSpPr txBox="1">
            <a:spLocks noChangeArrowheads="1"/>
          </p:cNvSpPr>
          <p:nvPr/>
        </p:nvSpPr>
        <p:spPr bwMode="auto">
          <a:xfrm>
            <a:off x="5391150" y="3222625"/>
            <a:ext cx="18272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400"/>
              <a:t>represents</a:t>
            </a:r>
          </a:p>
        </p:txBody>
      </p:sp>
      <p:sp>
        <p:nvSpPr>
          <p:cNvPr id="44049" name="TextBox 51"/>
          <p:cNvSpPr txBox="1">
            <a:spLocks noChangeArrowheads="1"/>
          </p:cNvSpPr>
          <p:nvPr/>
        </p:nvSpPr>
        <p:spPr bwMode="auto">
          <a:xfrm>
            <a:off x="4476750" y="3935413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400"/>
              <a:t>is included in</a:t>
            </a:r>
          </a:p>
        </p:txBody>
      </p:sp>
      <p:sp>
        <p:nvSpPr>
          <p:cNvPr id="44050" name="TextBox 52"/>
          <p:cNvSpPr txBox="1">
            <a:spLocks noChangeArrowheads="1"/>
          </p:cNvSpPr>
          <p:nvPr/>
        </p:nvSpPr>
        <p:spPr bwMode="auto">
          <a:xfrm>
            <a:off x="5016500" y="5165725"/>
            <a:ext cx="182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400"/>
              <a:t>is included in</a:t>
            </a:r>
          </a:p>
        </p:txBody>
      </p:sp>
      <p:sp>
        <p:nvSpPr>
          <p:cNvPr id="44051" name="TextBox 53"/>
          <p:cNvSpPr txBox="1">
            <a:spLocks noChangeArrowheads="1"/>
          </p:cNvSpPr>
          <p:nvPr/>
        </p:nvSpPr>
        <p:spPr bwMode="auto">
          <a:xfrm>
            <a:off x="5600700" y="4552950"/>
            <a:ext cx="182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400"/>
              <a:t>is included in</a:t>
            </a:r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1865313" y="531813"/>
            <a:ext cx="3811587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Il modello dei dati Versione 3.0</a:t>
            </a:r>
          </a:p>
        </p:txBody>
      </p:sp>
      <p:sp>
        <p:nvSpPr>
          <p:cNvPr id="44053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40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55" name="CasellaDiTesto 1"/>
          <p:cNvSpPr txBox="1">
            <a:spLocks noChangeArrowheads="1"/>
          </p:cNvSpPr>
          <p:nvPr/>
        </p:nvSpPr>
        <p:spPr bwMode="auto">
          <a:xfrm>
            <a:off x="4133850" y="6472238"/>
            <a:ext cx="3970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600" b="1">
                <a:solidFill>
                  <a:srgbClr val="C00000"/>
                </a:solidFill>
              </a:rPr>
              <a:t>Struttura concettuale tra categorie di oggetti</a:t>
            </a:r>
          </a:p>
        </p:txBody>
      </p:sp>
      <p:cxnSp>
        <p:nvCxnSpPr>
          <p:cNvPr id="6" name="Connettore 7 5"/>
          <p:cNvCxnSpPr>
            <a:stCxn id="44037" idx="1"/>
            <a:endCxn id="44037" idx="2"/>
          </p:cNvCxnSpPr>
          <p:nvPr/>
        </p:nvCxnSpPr>
        <p:spPr>
          <a:xfrm rot="10800000" flipH="1" flipV="1">
            <a:off x="3251200" y="3819525"/>
            <a:ext cx="882650" cy="185738"/>
          </a:xfrm>
          <a:prstGeom prst="curvedConnector4">
            <a:avLst>
              <a:gd name="adj1" fmla="val -25918"/>
              <a:gd name="adj2" fmla="val 223791"/>
            </a:avLst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7 13"/>
          <p:cNvCxnSpPr>
            <a:stCxn id="44038" idx="0"/>
            <a:endCxn id="44038" idx="3"/>
          </p:cNvCxnSpPr>
          <p:nvPr/>
        </p:nvCxnSpPr>
        <p:spPr>
          <a:xfrm rot="16200000" flipH="1">
            <a:off x="6076951" y="3773487"/>
            <a:ext cx="184150" cy="269875"/>
          </a:xfrm>
          <a:prstGeom prst="curvedConnector4">
            <a:avLst>
              <a:gd name="adj1" fmla="val -123791"/>
              <a:gd name="adj2" fmla="val 184667"/>
            </a:avLst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7 16"/>
          <p:cNvCxnSpPr>
            <a:stCxn id="44039" idx="3"/>
            <a:endCxn id="44039" idx="2"/>
          </p:cNvCxnSpPr>
          <p:nvPr/>
        </p:nvCxnSpPr>
        <p:spPr>
          <a:xfrm flipH="1">
            <a:off x="6689725" y="5791200"/>
            <a:ext cx="558800" cy="184150"/>
          </a:xfrm>
          <a:prstGeom prst="curvedConnector4">
            <a:avLst>
              <a:gd name="adj1" fmla="val -40968"/>
              <a:gd name="adj2" fmla="val 223791"/>
            </a:avLst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7 18"/>
          <p:cNvCxnSpPr>
            <a:stCxn id="44036" idx="0"/>
            <a:endCxn id="44036" idx="3"/>
          </p:cNvCxnSpPr>
          <p:nvPr/>
        </p:nvCxnSpPr>
        <p:spPr>
          <a:xfrm rot="16200000" flipH="1">
            <a:off x="7323932" y="1829594"/>
            <a:ext cx="184150" cy="935037"/>
          </a:xfrm>
          <a:prstGeom prst="curvedConnector4">
            <a:avLst>
              <a:gd name="adj1" fmla="val -141688"/>
              <a:gd name="adj2" fmla="val 115007"/>
            </a:avLst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0" name="Rectangle 22"/>
          <p:cNvSpPr>
            <a:spLocks noChangeArrowheads="1"/>
          </p:cNvSpPr>
          <p:nvPr/>
        </p:nvSpPr>
        <p:spPr bwMode="auto">
          <a:xfrm>
            <a:off x="12700" y="1265238"/>
            <a:ext cx="84470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b="1" dirty="0" err="1">
                <a:solidFill>
                  <a:srgbClr val="804C19"/>
                </a:solidFill>
              </a:rPr>
              <a:t>Entità</a:t>
            </a:r>
            <a:r>
              <a:rPr lang="de-AT" altLang="it-IT" sz="1600" dirty="0">
                <a:solidFill>
                  <a:srgbClr val="000000"/>
                </a:solidFill>
              </a:rPr>
              <a:t>: </a:t>
            </a:r>
            <a:r>
              <a:rPr lang="de-AT" altLang="it-IT" sz="1600" dirty="0" err="1">
                <a:solidFill>
                  <a:srgbClr val="000000"/>
                </a:solidFill>
              </a:rPr>
              <a:t>sono</a:t>
            </a:r>
            <a:r>
              <a:rPr lang="de-AT" altLang="it-IT" sz="1600" dirty="0">
                <a:solidFill>
                  <a:srgbClr val="000000"/>
                </a:solidFill>
              </a:rPr>
              <a:t> “le </a:t>
            </a:r>
            <a:r>
              <a:rPr lang="de-AT" altLang="it-IT" sz="1600" dirty="0" err="1">
                <a:solidFill>
                  <a:srgbClr val="000000"/>
                </a:solidFill>
              </a:rPr>
              <a:t>cose</a:t>
            </a:r>
            <a:r>
              <a:rPr lang="de-AT" altLang="it-IT" sz="1600" dirty="0">
                <a:solidFill>
                  <a:srgbClr val="000000"/>
                </a:solidFill>
              </a:rPr>
              <a:t>” di </a:t>
            </a:r>
            <a:r>
              <a:rPr lang="de-AT" altLang="it-IT" sz="1600" dirty="0" err="1">
                <a:solidFill>
                  <a:srgbClr val="000000"/>
                </a:solidFill>
              </a:rPr>
              <a:t>importanza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rilevante</a:t>
            </a:r>
            <a:r>
              <a:rPr lang="de-AT" altLang="it-IT" sz="1600" dirty="0">
                <a:solidFill>
                  <a:srgbClr val="000000"/>
                </a:solidFill>
              </a:rPr>
              <a:t>, </a:t>
            </a:r>
            <a:r>
              <a:rPr lang="de-AT" altLang="it-IT" sz="1600" dirty="0" err="1">
                <a:solidFill>
                  <a:srgbClr val="000000"/>
                </a:solidFill>
              </a:rPr>
              <a:t>dal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puno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vista</a:t>
            </a:r>
            <a:r>
              <a:rPr lang="de-AT" altLang="it-IT" sz="1600" dirty="0">
                <a:solidFill>
                  <a:srgbClr val="000000"/>
                </a:solidFill>
              </a:rPr>
              <a:t> della </a:t>
            </a:r>
            <a:r>
              <a:rPr lang="de-AT" altLang="it-IT" sz="1600" dirty="0" err="1">
                <a:solidFill>
                  <a:srgbClr val="000000"/>
                </a:solidFill>
              </a:rPr>
              <a:t>conservazione</a:t>
            </a:r>
            <a:r>
              <a:rPr lang="de-AT" altLang="it-IT" sz="1600" dirty="0">
                <a:solidFill>
                  <a:srgbClr val="000000"/>
                </a:solidFill>
              </a:rPr>
              <a:t> e </a:t>
            </a:r>
            <a:r>
              <a:rPr lang="de-AT" altLang="it-IT" sz="1600" dirty="0" err="1">
                <a:solidFill>
                  <a:srgbClr val="000000"/>
                </a:solidFill>
              </a:rPr>
              <a:t>sono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descritte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dai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metadati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conservazione</a:t>
            </a:r>
            <a:r>
              <a:rPr lang="de-AT" altLang="it-IT" sz="1600" dirty="0">
                <a:solidFill>
                  <a:srgbClr val="000000"/>
                </a:solidFill>
              </a:rPr>
              <a:t> - </a:t>
            </a:r>
            <a:r>
              <a:rPr lang="de-AT" altLang="it-IT" sz="1600" dirty="0" err="1">
                <a:solidFill>
                  <a:srgbClr val="000000"/>
                </a:solidFill>
              </a:rPr>
              <a:t>Intellectual</a:t>
            </a:r>
            <a:r>
              <a:rPr lang="de-AT" altLang="it-IT" sz="1600" dirty="0">
                <a:solidFill>
                  <a:srgbClr val="000000"/>
                </a:solidFill>
              </a:rPr>
              <a:t> Entity, </a:t>
            </a:r>
            <a:r>
              <a:rPr lang="de-AT" altLang="it-IT" sz="1600" dirty="0" smtClean="0">
                <a:solidFill>
                  <a:srgbClr val="000000"/>
                </a:solidFill>
              </a:rPr>
              <a:t>File,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Representation</a:t>
            </a:r>
            <a:r>
              <a:rPr lang="de-AT" altLang="it-IT" sz="1600" dirty="0" smtClean="0">
                <a:solidFill>
                  <a:srgbClr val="000000"/>
                </a:solidFill>
              </a:rPr>
              <a:t>,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Bitstream</a:t>
            </a:r>
            <a:endParaRPr lang="de-AT" altLang="it-IT" sz="1600" dirty="0">
              <a:solidFill>
                <a:srgbClr val="000000"/>
              </a:solidFill>
            </a:endParaRPr>
          </a:p>
          <a:p>
            <a:r>
              <a:rPr lang="de-AT" altLang="it-IT" sz="1600" i="1" dirty="0">
                <a:solidFill>
                  <a:srgbClr val="000000"/>
                </a:solidFill>
              </a:rPr>
              <a:t>- </a:t>
            </a:r>
            <a:r>
              <a:rPr lang="de-AT" altLang="it-IT" sz="1600" i="1" dirty="0" err="1">
                <a:solidFill>
                  <a:srgbClr val="000000"/>
                </a:solidFill>
              </a:rPr>
              <a:t>nel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grafico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costituiscono</a:t>
            </a:r>
            <a:r>
              <a:rPr lang="de-AT" altLang="it-IT" sz="1600" i="1" dirty="0">
                <a:solidFill>
                  <a:srgbClr val="000000"/>
                </a:solidFill>
              </a:rPr>
              <a:t> i </a:t>
            </a:r>
            <a:r>
              <a:rPr lang="de-AT" altLang="it-IT" sz="1600" i="1" dirty="0" err="1">
                <a:solidFill>
                  <a:srgbClr val="000000"/>
                </a:solidFill>
              </a:rPr>
              <a:t>nodi</a:t>
            </a:r>
            <a:endParaRPr lang="de-AT" altLang="it-IT" sz="1600" i="1" dirty="0">
              <a:solidFill>
                <a:srgbClr val="000000"/>
              </a:solidFill>
            </a:endParaRPr>
          </a:p>
        </p:txBody>
      </p:sp>
      <p:sp>
        <p:nvSpPr>
          <p:cNvPr id="44061" name="Rectangle 22"/>
          <p:cNvSpPr>
            <a:spLocks noChangeArrowheads="1"/>
          </p:cNvSpPr>
          <p:nvPr/>
        </p:nvSpPr>
        <p:spPr bwMode="auto">
          <a:xfrm>
            <a:off x="12700" y="2255838"/>
            <a:ext cx="31543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b="1" dirty="0" err="1">
                <a:solidFill>
                  <a:srgbClr val="804C19"/>
                </a:solidFill>
              </a:rPr>
              <a:t>Relazioni</a:t>
            </a:r>
            <a:r>
              <a:rPr lang="de-AT" altLang="it-IT" sz="1600" b="1" dirty="0">
                <a:solidFill>
                  <a:srgbClr val="804C19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tra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b="1" dirty="0" err="1">
                <a:solidFill>
                  <a:srgbClr val="804C19"/>
                </a:solidFill>
              </a:rPr>
              <a:t>Entità</a:t>
            </a:r>
            <a:endParaRPr lang="de-AT" altLang="it-IT" sz="1600" b="1" dirty="0">
              <a:solidFill>
                <a:srgbClr val="804C19"/>
              </a:solidFill>
            </a:endParaRPr>
          </a:p>
          <a:p>
            <a:r>
              <a:rPr lang="de-AT" altLang="it-IT" sz="1600" i="1" dirty="0">
                <a:solidFill>
                  <a:srgbClr val="000000"/>
                </a:solidFill>
              </a:rPr>
              <a:t>- </a:t>
            </a:r>
            <a:r>
              <a:rPr lang="de-AT" altLang="it-IT" sz="1600" i="1" dirty="0" err="1">
                <a:solidFill>
                  <a:srgbClr val="000000"/>
                </a:solidFill>
              </a:rPr>
              <a:t>nel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grafico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costituiscono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gli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archi</a:t>
            </a:r>
            <a:endParaRPr lang="de-AT" altLang="it-IT" sz="1600" i="1" dirty="0">
              <a:solidFill>
                <a:srgbClr val="000000"/>
              </a:solidFill>
            </a:endParaRPr>
          </a:p>
        </p:txBody>
      </p:sp>
      <p:sp>
        <p:nvSpPr>
          <p:cNvPr id="44062" name="TextBox 48"/>
          <p:cNvSpPr txBox="1">
            <a:spLocks noChangeArrowheads="1"/>
          </p:cNvSpPr>
          <p:nvPr/>
        </p:nvSpPr>
        <p:spPr bwMode="auto">
          <a:xfrm>
            <a:off x="6630988" y="1879600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400"/>
              <a:t>is part of</a:t>
            </a:r>
          </a:p>
        </p:txBody>
      </p:sp>
      <p:sp>
        <p:nvSpPr>
          <p:cNvPr id="44063" name="TextBox 48"/>
          <p:cNvSpPr txBox="1">
            <a:spLocks noChangeArrowheads="1"/>
          </p:cNvSpPr>
          <p:nvPr/>
        </p:nvSpPr>
        <p:spPr bwMode="auto">
          <a:xfrm>
            <a:off x="6132513" y="3630613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400"/>
              <a:t>is part of</a:t>
            </a:r>
          </a:p>
        </p:txBody>
      </p:sp>
      <p:sp>
        <p:nvSpPr>
          <p:cNvPr id="44064" name="TextBox 48"/>
          <p:cNvSpPr txBox="1">
            <a:spLocks noChangeArrowheads="1"/>
          </p:cNvSpPr>
          <p:nvPr/>
        </p:nvSpPr>
        <p:spPr bwMode="auto">
          <a:xfrm>
            <a:off x="3051175" y="4032250"/>
            <a:ext cx="9509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1400"/>
              <a:t>is part of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41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2"/>
          <p:cNvSpPr>
            <a:spLocks noChangeArrowheads="1"/>
          </p:cNvSpPr>
          <p:nvPr/>
        </p:nvSpPr>
        <p:spPr bwMode="auto">
          <a:xfrm>
            <a:off x="468313" y="1063625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>
                <a:solidFill>
                  <a:srgbClr val="993300"/>
                </a:solidFill>
              </a:rPr>
              <a:t>Entities</a:t>
            </a:r>
            <a:r>
              <a:rPr lang="de-AT" altLang="it-IT" sz="1600">
                <a:solidFill>
                  <a:srgbClr val="000000"/>
                </a:solidFill>
              </a:rPr>
              <a:t>, “things” relevant to digital preservation that are described by preservation metadata </a:t>
            </a:r>
          </a:p>
          <a:p>
            <a:r>
              <a:rPr lang="de-AT" altLang="it-IT" sz="1600">
                <a:solidFill>
                  <a:srgbClr val="000000"/>
                </a:solidFill>
              </a:rPr>
              <a:t>(Intellectual Entities, Objects, Events, Rights, Agents) </a:t>
            </a:r>
            <a:r>
              <a:rPr lang="de-AT" altLang="it-IT" sz="1600">
                <a:solidFill>
                  <a:srgbClr val="193433"/>
                </a:solidFill>
              </a:rPr>
              <a:t>[boxes]</a:t>
            </a:r>
          </a:p>
          <a:p>
            <a:r>
              <a:rPr lang="de-AT" altLang="it-IT" sz="1600">
                <a:solidFill>
                  <a:srgbClr val="993300"/>
                </a:solidFill>
              </a:rPr>
              <a:t>Properties of Entities</a:t>
            </a:r>
            <a:r>
              <a:rPr lang="de-AT" altLang="it-IT" sz="1600">
                <a:solidFill>
                  <a:srgbClr val="000000"/>
                </a:solidFill>
              </a:rPr>
              <a:t> (semantic units) </a:t>
            </a:r>
          </a:p>
          <a:p>
            <a:r>
              <a:rPr lang="de-AT" altLang="it-IT" sz="1600">
                <a:solidFill>
                  <a:srgbClr val="993300"/>
                </a:solidFill>
              </a:rPr>
              <a:t>Relationships</a:t>
            </a:r>
            <a:r>
              <a:rPr lang="de-AT" altLang="it-IT" sz="1600">
                <a:solidFill>
                  <a:srgbClr val="000000"/>
                </a:solidFill>
              </a:rPr>
              <a:t> between </a:t>
            </a:r>
            <a:r>
              <a:rPr lang="de-AT" altLang="it-IT" sz="1600">
                <a:solidFill>
                  <a:srgbClr val="993300"/>
                </a:solidFill>
              </a:rPr>
              <a:t>Entities </a:t>
            </a:r>
            <a:r>
              <a:rPr lang="de-AT" altLang="it-IT" sz="1600">
                <a:solidFill>
                  <a:srgbClr val="193433"/>
                </a:solidFill>
              </a:rPr>
              <a:t>[arrows]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3924300" y="2017713"/>
            <a:ext cx="2159000" cy="862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it-IT" b="1"/>
              <a:t>Rights Statement</a:t>
            </a:r>
          </a:p>
          <a:p>
            <a:pPr algn="ctr"/>
            <a:r>
              <a:rPr lang="en-GB" altLang="it-IT" sz="1600"/>
              <a:t>Dichiarazione di un diritto o un permesso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28600" y="3976688"/>
            <a:ext cx="3051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it-IT" b="1"/>
              <a:t>Object</a:t>
            </a:r>
          </a:p>
          <a:p>
            <a:pPr algn="ctr"/>
            <a:r>
              <a:rPr lang="en-GB" altLang="it-IT" sz="1600"/>
              <a:t>Unità discreta di informazione in forma digitale. Entità Intellettuale, rappresentazione, file, o bitstream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6400800" y="4008438"/>
            <a:ext cx="2159000" cy="86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it-IT" b="1"/>
              <a:t>Agent</a:t>
            </a:r>
          </a:p>
          <a:p>
            <a:pPr algn="ctr"/>
            <a:r>
              <a:rPr lang="en-GB" altLang="it-IT" sz="1600"/>
              <a:t>Persona, organizazzione o software</a:t>
            </a: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865563" y="5949950"/>
            <a:ext cx="3370262" cy="86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it-IT" b="1"/>
              <a:t>Event</a:t>
            </a:r>
          </a:p>
          <a:p>
            <a:pPr algn="ctr"/>
            <a:r>
              <a:rPr lang="en-GB" altLang="it-IT" sz="1600"/>
              <a:t>Un’azione che coinvolge un Oggetto o un Agente conosciuto dal Sistema</a:t>
            </a:r>
          </a:p>
        </p:txBody>
      </p:sp>
      <p:cxnSp>
        <p:nvCxnSpPr>
          <p:cNvPr id="42" name="Straight Arrow Connector 6"/>
          <p:cNvCxnSpPr>
            <a:stCxn id="52" idx="0"/>
            <a:endCxn id="45059" idx="2"/>
          </p:cNvCxnSpPr>
          <p:nvPr/>
        </p:nvCxnSpPr>
        <p:spPr>
          <a:xfrm flipV="1">
            <a:off x="2678113" y="2879725"/>
            <a:ext cx="2325687" cy="1079500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7"/>
          <p:cNvCxnSpPr/>
          <p:nvPr/>
        </p:nvCxnSpPr>
        <p:spPr>
          <a:xfrm flipH="1" flipV="1">
            <a:off x="4875213" y="4538663"/>
            <a:ext cx="1481137" cy="6350"/>
          </a:xfrm>
          <a:prstGeom prst="straightConnector1">
            <a:avLst/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8"/>
          <p:cNvCxnSpPr>
            <a:stCxn id="45062" idx="0"/>
            <a:endCxn id="45061" idx="2"/>
          </p:cNvCxnSpPr>
          <p:nvPr/>
        </p:nvCxnSpPr>
        <p:spPr>
          <a:xfrm flipV="1">
            <a:off x="5551488" y="4868863"/>
            <a:ext cx="1928812" cy="1081087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9"/>
          <p:cNvCxnSpPr>
            <a:stCxn id="45062" idx="0"/>
            <a:endCxn id="52" idx="2"/>
          </p:cNvCxnSpPr>
          <p:nvPr/>
        </p:nvCxnSpPr>
        <p:spPr>
          <a:xfrm flipH="1" flipV="1">
            <a:off x="2678113" y="5157788"/>
            <a:ext cx="2873375" cy="792162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1"/>
          <p:cNvCxnSpPr>
            <a:stCxn id="45061" idx="0"/>
            <a:endCxn id="45059" idx="2"/>
          </p:cNvCxnSpPr>
          <p:nvPr/>
        </p:nvCxnSpPr>
        <p:spPr>
          <a:xfrm flipH="1" flipV="1">
            <a:off x="5003800" y="2879725"/>
            <a:ext cx="2476500" cy="1128713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8" name="TextBox 24"/>
          <p:cNvSpPr txBox="1">
            <a:spLocks noChangeArrowheads="1"/>
          </p:cNvSpPr>
          <p:nvPr/>
        </p:nvSpPr>
        <p:spPr bwMode="auto">
          <a:xfrm>
            <a:off x="3424238" y="4076700"/>
            <a:ext cx="149542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it-IT" b="1"/>
          </a:p>
          <a:p>
            <a:r>
              <a:rPr lang="en-GB" altLang="it-IT" b="1"/>
              <a:t>Environment</a:t>
            </a:r>
          </a:p>
          <a:p>
            <a:endParaRPr lang="en-GB" altLang="it-IT" b="1"/>
          </a:p>
        </p:txBody>
      </p:sp>
      <p:cxnSp>
        <p:nvCxnSpPr>
          <p:cNvPr id="48" name="Straight Connector 45"/>
          <p:cNvCxnSpPr/>
          <p:nvPr/>
        </p:nvCxnSpPr>
        <p:spPr>
          <a:xfrm>
            <a:off x="6824663" y="4365625"/>
            <a:ext cx="1331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59"/>
          <p:cNvCxnSpPr/>
          <p:nvPr/>
        </p:nvCxnSpPr>
        <p:spPr>
          <a:xfrm>
            <a:off x="4295775" y="2349500"/>
            <a:ext cx="1331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60"/>
          <p:cNvCxnSpPr/>
          <p:nvPr/>
        </p:nvCxnSpPr>
        <p:spPr>
          <a:xfrm>
            <a:off x="1042988" y="4297363"/>
            <a:ext cx="1331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61"/>
          <p:cNvCxnSpPr/>
          <p:nvPr/>
        </p:nvCxnSpPr>
        <p:spPr>
          <a:xfrm>
            <a:off x="4791075" y="6242050"/>
            <a:ext cx="1331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70"/>
          <p:cNvSpPr/>
          <p:nvPr/>
        </p:nvSpPr>
        <p:spPr>
          <a:xfrm>
            <a:off x="179388" y="3959225"/>
            <a:ext cx="4995862" cy="1198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3" name="Straight Arrow Connector 84"/>
          <p:cNvCxnSpPr/>
          <p:nvPr/>
        </p:nvCxnSpPr>
        <p:spPr>
          <a:xfrm>
            <a:off x="1141413" y="3500438"/>
            <a:ext cx="0" cy="396875"/>
          </a:xfrm>
          <a:prstGeom prst="straightConnector1">
            <a:avLst/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86"/>
          <p:cNvCxnSpPr/>
          <p:nvPr/>
        </p:nvCxnSpPr>
        <p:spPr>
          <a:xfrm flipH="1">
            <a:off x="1141413" y="3500438"/>
            <a:ext cx="717550" cy="0"/>
          </a:xfrm>
          <a:prstGeom prst="straightConnector1">
            <a:avLst/>
          </a:prstGeom>
          <a:ln w="15875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89"/>
          <p:cNvCxnSpPr/>
          <p:nvPr/>
        </p:nvCxnSpPr>
        <p:spPr>
          <a:xfrm>
            <a:off x="1858963" y="3500438"/>
            <a:ext cx="0" cy="422275"/>
          </a:xfrm>
          <a:prstGeom prst="straightConnector1">
            <a:avLst/>
          </a:prstGeom>
          <a:ln w="1587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1865313" y="531813"/>
            <a:ext cx="3811587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Il modello dei dati Versione 3.0</a:t>
            </a:r>
          </a:p>
        </p:txBody>
      </p:sp>
      <p:sp>
        <p:nvSpPr>
          <p:cNvPr id="45078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507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42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1"/>
          <p:cNvSpPr>
            <a:spLocks noChangeArrowheads="1"/>
          </p:cNvSpPr>
          <p:nvPr/>
        </p:nvSpPr>
        <p:spPr bwMode="auto">
          <a:xfrm>
            <a:off x="1865313" y="531813"/>
            <a:ext cx="3811587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Il modello dei dati Versione 3.0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Oval 27"/>
          <p:cNvSpPr/>
          <p:nvPr/>
        </p:nvSpPr>
        <p:spPr bwMode="auto">
          <a:xfrm>
            <a:off x="1139825" y="2519363"/>
            <a:ext cx="323850" cy="322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>
                <a:ea typeface="Times New Roman"/>
                <a:cs typeface="Times New Roman"/>
              </a:rPr>
              <a:t> </a:t>
            </a:r>
            <a:endParaRPr lang="en-US" sz="1600">
              <a:ea typeface="Calibri"/>
              <a:cs typeface="Times New Roman"/>
            </a:endParaRPr>
          </a:p>
        </p:txBody>
      </p:sp>
      <p:sp>
        <p:nvSpPr>
          <p:cNvPr id="46086" name="TextBox 58"/>
          <p:cNvSpPr txBox="1">
            <a:spLocks noChangeArrowheads="1"/>
          </p:cNvSpPr>
          <p:nvPr/>
        </p:nvSpPr>
        <p:spPr bwMode="auto">
          <a:xfrm>
            <a:off x="1139825" y="2514600"/>
            <a:ext cx="2349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à coins arrondis 17"/>
          <p:cNvSpPr>
            <a:spLocks noChangeArrowheads="1"/>
          </p:cNvSpPr>
          <p:nvPr/>
        </p:nvSpPr>
        <p:spPr bwMode="auto">
          <a:xfrm>
            <a:off x="4943475" y="3763963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Event</a:t>
            </a:r>
          </a:p>
        </p:txBody>
      </p:sp>
      <p:sp>
        <p:nvSpPr>
          <p:cNvPr id="43" name="Rectangle à coins arrondis 19"/>
          <p:cNvSpPr>
            <a:spLocks noChangeArrowheads="1"/>
          </p:cNvSpPr>
          <p:nvPr/>
        </p:nvSpPr>
        <p:spPr bwMode="auto">
          <a:xfrm>
            <a:off x="6975475" y="2665413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Agent</a:t>
            </a:r>
          </a:p>
        </p:txBody>
      </p:sp>
      <p:sp>
        <p:nvSpPr>
          <p:cNvPr id="44" name="Rectangle à coins arrondis 18"/>
          <p:cNvSpPr>
            <a:spLocks noChangeArrowheads="1"/>
          </p:cNvSpPr>
          <p:nvPr/>
        </p:nvSpPr>
        <p:spPr bwMode="auto">
          <a:xfrm>
            <a:off x="4943475" y="1565275"/>
            <a:ext cx="1296988" cy="647700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Rights</a:t>
            </a:r>
          </a:p>
        </p:txBody>
      </p:sp>
      <p:sp>
        <p:nvSpPr>
          <p:cNvPr id="46090" name="ZoneTexte 66"/>
          <p:cNvSpPr txBox="1">
            <a:spLocks noChangeArrowheads="1"/>
          </p:cNvSpPr>
          <p:nvPr/>
        </p:nvSpPr>
        <p:spPr bwMode="auto">
          <a:xfrm rot="-1770012">
            <a:off x="6446838" y="3571875"/>
            <a:ext cx="1268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1" name="ZoneTexte 67"/>
          <p:cNvSpPr txBox="1">
            <a:spLocks noChangeAspect="1" noChangeArrowheads="1"/>
          </p:cNvSpPr>
          <p:nvPr/>
        </p:nvSpPr>
        <p:spPr bwMode="auto">
          <a:xfrm rot="1753981">
            <a:off x="6384925" y="1997075"/>
            <a:ext cx="11938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2" name="ZoneTexte 15359"/>
          <p:cNvSpPr txBox="1">
            <a:spLocks noChangeArrowheads="1"/>
          </p:cNvSpPr>
          <p:nvPr/>
        </p:nvSpPr>
        <p:spPr bwMode="auto">
          <a:xfrm rot="-1134871">
            <a:off x="1611313" y="1647825"/>
            <a:ext cx="11684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21"/>
          <p:cNvSpPr/>
          <p:nvPr/>
        </p:nvSpPr>
        <p:spPr bwMode="auto">
          <a:xfrm>
            <a:off x="6486525" y="2595563"/>
            <a:ext cx="323850" cy="322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6094" name="TextBox 56"/>
          <p:cNvSpPr txBox="1">
            <a:spLocks noChangeArrowheads="1"/>
          </p:cNvSpPr>
          <p:nvPr/>
        </p:nvSpPr>
        <p:spPr bwMode="auto">
          <a:xfrm>
            <a:off x="6510338" y="2603500"/>
            <a:ext cx="23336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24"/>
          <p:cNvSpPr/>
          <p:nvPr/>
        </p:nvSpPr>
        <p:spPr bwMode="auto">
          <a:xfrm>
            <a:off x="3805238" y="1722438"/>
            <a:ext cx="325437" cy="3238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6096" name="TextBox 67"/>
          <p:cNvSpPr txBox="1">
            <a:spLocks noChangeArrowheads="1"/>
          </p:cNvSpPr>
          <p:nvPr/>
        </p:nvSpPr>
        <p:spPr bwMode="auto">
          <a:xfrm>
            <a:off x="3829050" y="1730375"/>
            <a:ext cx="23336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32"/>
          <p:cNvSpPr/>
          <p:nvPr/>
        </p:nvSpPr>
        <p:spPr>
          <a:xfrm>
            <a:off x="3876675" y="3979863"/>
            <a:ext cx="347663" cy="3238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/>
              <a:t> </a:t>
            </a:r>
          </a:p>
        </p:txBody>
      </p:sp>
      <p:sp>
        <p:nvSpPr>
          <p:cNvPr id="46098" name="TextBox 53"/>
          <p:cNvSpPr txBox="1">
            <a:spLocks noChangeArrowheads="1"/>
          </p:cNvSpPr>
          <p:nvPr/>
        </p:nvSpPr>
        <p:spPr bwMode="auto">
          <a:xfrm>
            <a:off x="3895725" y="3984625"/>
            <a:ext cx="2333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36"/>
          <p:cNvSpPr/>
          <p:nvPr/>
        </p:nvSpPr>
        <p:spPr bwMode="auto">
          <a:xfrm>
            <a:off x="2868613" y="1838325"/>
            <a:ext cx="325437" cy="3238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6100" name="TextBox 67"/>
          <p:cNvSpPr txBox="1">
            <a:spLocks noChangeArrowheads="1"/>
          </p:cNvSpPr>
          <p:nvPr/>
        </p:nvSpPr>
        <p:spPr bwMode="auto">
          <a:xfrm>
            <a:off x="2892425" y="1793875"/>
            <a:ext cx="2349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40"/>
          <p:cNvSpPr/>
          <p:nvPr/>
        </p:nvSpPr>
        <p:spPr bwMode="auto">
          <a:xfrm>
            <a:off x="1320800" y="2082800"/>
            <a:ext cx="323850" cy="3238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>
                <a:ea typeface="Times New Roman"/>
                <a:cs typeface="Times New Roman"/>
              </a:rPr>
              <a:t> </a:t>
            </a:r>
            <a:endParaRPr lang="en-US" sz="1600">
              <a:ea typeface="Calibri"/>
              <a:cs typeface="Times New Roman"/>
            </a:endParaRPr>
          </a:p>
        </p:txBody>
      </p:sp>
      <p:sp>
        <p:nvSpPr>
          <p:cNvPr id="46102" name="TextBox 53"/>
          <p:cNvSpPr txBox="1">
            <a:spLocks noChangeArrowheads="1"/>
          </p:cNvSpPr>
          <p:nvPr/>
        </p:nvSpPr>
        <p:spPr bwMode="auto">
          <a:xfrm>
            <a:off x="1339850" y="2087563"/>
            <a:ext cx="2333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3" name="ZoneTexte 67"/>
          <p:cNvSpPr txBox="1">
            <a:spLocks noChangeAspect="1" noChangeArrowheads="1"/>
          </p:cNvSpPr>
          <p:nvPr/>
        </p:nvSpPr>
        <p:spPr bwMode="auto">
          <a:xfrm>
            <a:off x="4995863" y="2660650"/>
            <a:ext cx="11938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57"/>
          <p:cNvSpPr/>
          <p:nvPr/>
        </p:nvSpPr>
        <p:spPr bwMode="auto">
          <a:xfrm>
            <a:off x="1212850" y="3022600"/>
            <a:ext cx="323850" cy="3222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>
                <a:ea typeface="Times New Roman"/>
                <a:cs typeface="Times New Roman"/>
              </a:rPr>
              <a:t> </a:t>
            </a:r>
            <a:endParaRPr lang="en-US" sz="1600">
              <a:ea typeface="Calibri"/>
              <a:cs typeface="Times New Roman"/>
            </a:endParaRPr>
          </a:p>
        </p:txBody>
      </p:sp>
      <p:sp>
        <p:nvSpPr>
          <p:cNvPr id="46105" name="TextBox 58"/>
          <p:cNvSpPr txBox="1">
            <a:spLocks noChangeArrowheads="1"/>
          </p:cNvSpPr>
          <p:nvPr/>
        </p:nvSpPr>
        <p:spPr bwMode="auto">
          <a:xfrm>
            <a:off x="1212850" y="3017838"/>
            <a:ext cx="23336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Freeform 63"/>
          <p:cNvSpPr/>
          <p:nvPr/>
        </p:nvSpPr>
        <p:spPr>
          <a:xfrm>
            <a:off x="4168775" y="2989263"/>
            <a:ext cx="2813050" cy="4603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0 w 706460"/>
              <a:gd name="connsiteY0" fmla="*/ 438150 h 438150"/>
              <a:gd name="connsiteX1" fmla="*/ 323850 w 706460"/>
              <a:gd name="connsiteY1" fmla="*/ 0 h 438150"/>
              <a:gd name="connsiteX2" fmla="*/ 657225 w 706460"/>
              <a:gd name="connsiteY2" fmla="*/ 428625 h 438150"/>
              <a:gd name="connsiteX0" fmla="*/ 0 w 657225"/>
              <a:gd name="connsiteY0" fmla="*/ 438150 h 438150"/>
              <a:gd name="connsiteX1" fmla="*/ 323850 w 657225"/>
              <a:gd name="connsiteY1" fmla="*/ 0 h 438150"/>
              <a:gd name="connsiteX2" fmla="*/ 657225 w 657225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83" name="Freeform 67"/>
          <p:cNvSpPr/>
          <p:nvPr/>
        </p:nvSpPr>
        <p:spPr>
          <a:xfrm rot="1316684" flipV="1">
            <a:off x="6138863" y="2182813"/>
            <a:ext cx="1576387" cy="20478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84" name="Freeform 69"/>
          <p:cNvSpPr/>
          <p:nvPr/>
        </p:nvSpPr>
        <p:spPr>
          <a:xfrm rot="18480882" flipV="1">
            <a:off x="6191250" y="3409950"/>
            <a:ext cx="1484313" cy="595313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86" name="Rectangle à coins arrondis 16"/>
          <p:cNvSpPr>
            <a:spLocks noChangeArrowheads="1"/>
          </p:cNvSpPr>
          <p:nvPr/>
        </p:nvSpPr>
        <p:spPr bwMode="auto">
          <a:xfrm>
            <a:off x="1787525" y="2532063"/>
            <a:ext cx="2424113" cy="877887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Object</a:t>
            </a:r>
          </a:p>
        </p:txBody>
      </p:sp>
      <p:sp>
        <p:nvSpPr>
          <p:cNvPr id="87" name="Rectangle à coins arrondis 16"/>
          <p:cNvSpPr>
            <a:spLocks noChangeArrowheads="1"/>
          </p:cNvSpPr>
          <p:nvPr/>
        </p:nvSpPr>
        <p:spPr bwMode="auto">
          <a:xfrm>
            <a:off x="2652713" y="2665413"/>
            <a:ext cx="1476375" cy="64928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Environment</a:t>
            </a:r>
            <a:endParaRPr lang="en-US" sz="1600" b="1">
              <a:latin typeface="Times New Roman"/>
              <a:ea typeface="Times New Roman"/>
              <a:cs typeface="+mn-cs"/>
            </a:endParaRPr>
          </a:p>
        </p:txBody>
      </p:sp>
      <p:sp>
        <p:nvSpPr>
          <p:cNvPr id="46111" name="ZoneTexte 15359"/>
          <p:cNvSpPr txBox="1">
            <a:spLocks noChangeArrowheads="1"/>
          </p:cNvSpPr>
          <p:nvPr/>
        </p:nvSpPr>
        <p:spPr bwMode="auto">
          <a:xfrm rot="-1338630">
            <a:off x="3522663" y="1931988"/>
            <a:ext cx="11684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2" name="ZoneTexte 68"/>
          <p:cNvSpPr txBox="1">
            <a:spLocks noChangeArrowheads="1"/>
          </p:cNvSpPr>
          <p:nvPr/>
        </p:nvSpPr>
        <p:spPr bwMode="auto">
          <a:xfrm rot="1515382">
            <a:off x="3603625" y="3740150"/>
            <a:ext cx="1193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Freeform 42"/>
          <p:cNvSpPr/>
          <p:nvPr/>
        </p:nvSpPr>
        <p:spPr>
          <a:xfrm rot="1316684" flipV="1">
            <a:off x="3387725" y="3719513"/>
            <a:ext cx="1668463" cy="92075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1" name="Freeform 43"/>
          <p:cNvSpPr/>
          <p:nvPr/>
        </p:nvSpPr>
        <p:spPr>
          <a:xfrm rot="18480882" flipV="1">
            <a:off x="3493294" y="1826419"/>
            <a:ext cx="1420813" cy="765175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2" name="Freeform 66"/>
          <p:cNvSpPr/>
          <p:nvPr/>
        </p:nvSpPr>
        <p:spPr>
          <a:xfrm>
            <a:off x="2940050" y="2363788"/>
            <a:ext cx="431800" cy="438150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830" h="438150">
                <a:moveTo>
                  <a:pt x="64370" y="438150"/>
                </a:moveTo>
                <a:cubicBezTo>
                  <a:pt x="-113430" y="168275"/>
                  <a:pt x="104058" y="1588"/>
                  <a:pt x="388220" y="0"/>
                </a:cubicBezTo>
                <a:cubicBezTo>
                  <a:pt x="658095" y="0"/>
                  <a:pt x="870820" y="142875"/>
                  <a:pt x="721595" y="428625"/>
                </a:cubicBez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3" name="Freeform 62"/>
          <p:cNvSpPr/>
          <p:nvPr/>
        </p:nvSpPr>
        <p:spPr>
          <a:xfrm>
            <a:off x="2025650" y="2363788"/>
            <a:ext cx="771525" cy="438150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830" h="438150">
                <a:moveTo>
                  <a:pt x="64370" y="438150"/>
                </a:moveTo>
                <a:cubicBezTo>
                  <a:pt x="-113430" y="168275"/>
                  <a:pt x="104058" y="1588"/>
                  <a:pt x="388220" y="0"/>
                </a:cubicBezTo>
                <a:cubicBezTo>
                  <a:pt x="658095" y="0"/>
                  <a:pt x="870820" y="142875"/>
                  <a:pt x="721595" y="428625"/>
                </a:cubicBez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6117" name="Rectangle 1"/>
          <p:cNvSpPr>
            <a:spLocks noChangeArrowheads="1"/>
          </p:cNvSpPr>
          <p:nvPr/>
        </p:nvSpPr>
        <p:spPr bwMode="auto">
          <a:xfrm>
            <a:off x="222250" y="4760913"/>
            <a:ext cx="8699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 Light" panose="020F0302020204030204" pitchFamily="34" charset="0"/>
              <a:buAutoNum type="arabicPeriod"/>
            </a:pPr>
            <a:r>
              <a:rPr lang="en-GB" altLang="it-IT" sz="1400"/>
              <a:t>Un Oggetto (</a:t>
            </a:r>
            <a:r>
              <a:rPr lang="en-GB" altLang="it-IT" sz="1400" b="1"/>
              <a:t>Object</a:t>
            </a:r>
            <a:r>
              <a:rPr lang="en-GB" altLang="it-IT" sz="1400"/>
              <a:t>) è correlato ad un ambiente (environment) allo scopo di specificare il suo contesto computazionale (per esempio un </a:t>
            </a:r>
            <a:r>
              <a:rPr lang="en-GB" altLang="it-IT" sz="1400" b="1"/>
              <a:t>File</a:t>
            </a:r>
            <a:r>
              <a:rPr lang="en-GB" altLang="it-IT" sz="1400"/>
              <a:t> che è correlato all'applicazione software che lo "renderizza" (restituisce, traduce, rappresenta). L'ambiente nella versione 2 di PREMIS, viene implementato come un'unità semantica di tipo contenitore.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en-GB" altLang="it-IT" sz="1400"/>
              <a:t>Un ambiente viene correlato ad un altro Oggetto (per esempio, una parte della pila di renderizzazione viene correlate alla documentazione di support all'uso, come ad esempio manuali utente o specifiche).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en-GB" altLang="it-IT" sz="1400"/>
              <a:t>Un ambiente viene correlato ad un altro ambiente attraverso diversi tipi di relazione: inclusione, dipendenza, derivazione o altre relazioni (per esempio ambienti che interagiscono all'interno della pila di renderizzazione, come applicazioni, software di tipo plugins, sistemi operativi, hardware or software driver).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43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1"/>
          <p:cNvSpPr>
            <a:spLocks noChangeArrowheads="1"/>
          </p:cNvSpPr>
          <p:nvPr/>
        </p:nvSpPr>
        <p:spPr bwMode="auto">
          <a:xfrm>
            <a:off x="1865313" y="531813"/>
            <a:ext cx="3811587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Il modello dei dati Versione 3.0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710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Rectangle 1"/>
          <p:cNvSpPr/>
          <p:nvPr/>
        </p:nvSpPr>
        <p:spPr>
          <a:xfrm>
            <a:off x="360363" y="4719638"/>
            <a:ext cx="86995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GB" sz="1400">
                <a:latin typeface="+mn-lt"/>
                <a:cs typeface="+mn-cs"/>
              </a:rPr>
              <a:t>Un ambiente è un Oggetto (per esempio, il codice sorgente del software) ed è preservato come entità di prima classe con sue caratteristiche proprie.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GB" sz="1400">
                <a:latin typeface="+mn-lt"/>
                <a:cs typeface="+mn-cs"/>
              </a:rPr>
              <a:t>Un ambiente quando assume il ruolo di Agente (per esempio, un Agente software quando viene usato per una operazione di migrazione  di formato come Evento di conservazione) viene  descritto e conservato come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  <a:cs typeface="+mn-cs"/>
              </a:rPr>
              <a:t>         IP (Pacchetto informative OAIS).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GB" sz="1400">
                <a:latin typeface="+mn-lt"/>
                <a:cs typeface="+mn-cs"/>
              </a:rPr>
              <a:t>Un ambiente ha un Evento associato al suo ciclo di vita (per esempio, la creazione dell'ambiente stesso, l'aggiunta di memoria RAM al computer o una versione del software).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GB" sz="1400">
                <a:latin typeface="+mn-lt"/>
                <a:cs typeface="+mn-cs"/>
              </a:rPr>
              <a:t>Un ambiente ha una dichiarazione di diritti (RightsStatement) associata (per esempio, una liceza software o una policy).</a:t>
            </a:r>
          </a:p>
        </p:txBody>
      </p:sp>
      <p:sp>
        <p:nvSpPr>
          <p:cNvPr id="39" name="Oval 27"/>
          <p:cNvSpPr/>
          <p:nvPr/>
        </p:nvSpPr>
        <p:spPr bwMode="auto">
          <a:xfrm>
            <a:off x="1139825" y="2519363"/>
            <a:ext cx="323850" cy="322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>
                <a:ea typeface="Times New Roman"/>
                <a:cs typeface="Times New Roman"/>
              </a:rPr>
              <a:t> </a:t>
            </a:r>
            <a:endParaRPr lang="en-US" sz="1600">
              <a:ea typeface="Calibri"/>
              <a:cs typeface="Times New Roman"/>
            </a:endParaRPr>
          </a:p>
        </p:txBody>
      </p:sp>
      <p:sp>
        <p:nvSpPr>
          <p:cNvPr id="47111" name="TextBox 58"/>
          <p:cNvSpPr txBox="1">
            <a:spLocks noChangeArrowheads="1"/>
          </p:cNvSpPr>
          <p:nvPr/>
        </p:nvSpPr>
        <p:spPr bwMode="auto">
          <a:xfrm>
            <a:off x="1139825" y="2514600"/>
            <a:ext cx="2349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à coins arrondis 17"/>
          <p:cNvSpPr>
            <a:spLocks noChangeArrowheads="1"/>
          </p:cNvSpPr>
          <p:nvPr/>
        </p:nvSpPr>
        <p:spPr bwMode="auto">
          <a:xfrm>
            <a:off x="4943475" y="3763963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Event</a:t>
            </a:r>
          </a:p>
        </p:txBody>
      </p:sp>
      <p:sp>
        <p:nvSpPr>
          <p:cNvPr id="58" name="Rectangle à coins arrondis 19"/>
          <p:cNvSpPr>
            <a:spLocks noChangeArrowheads="1"/>
          </p:cNvSpPr>
          <p:nvPr/>
        </p:nvSpPr>
        <p:spPr bwMode="auto">
          <a:xfrm>
            <a:off x="6975475" y="2665413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Agent</a:t>
            </a:r>
          </a:p>
        </p:txBody>
      </p:sp>
      <p:sp>
        <p:nvSpPr>
          <p:cNvPr id="59" name="Rectangle à coins arrondis 18"/>
          <p:cNvSpPr>
            <a:spLocks noChangeArrowheads="1"/>
          </p:cNvSpPr>
          <p:nvPr/>
        </p:nvSpPr>
        <p:spPr bwMode="auto">
          <a:xfrm>
            <a:off x="4943475" y="1565275"/>
            <a:ext cx="1296988" cy="647700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Rights</a:t>
            </a:r>
          </a:p>
        </p:txBody>
      </p:sp>
      <p:sp>
        <p:nvSpPr>
          <p:cNvPr id="47115" name="ZoneTexte 66"/>
          <p:cNvSpPr txBox="1">
            <a:spLocks noChangeArrowheads="1"/>
          </p:cNvSpPr>
          <p:nvPr/>
        </p:nvSpPr>
        <p:spPr bwMode="auto">
          <a:xfrm rot="-1770012">
            <a:off x="6446838" y="3571875"/>
            <a:ext cx="1268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6" name="ZoneTexte 67"/>
          <p:cNvSpPr txBox="1">
            <a:spLocks noChangeAspect="1" noChangeArrowheads="1"/>
          </p:cNvSpPr>
          <p:nvPr/>
        </p:nvSpPr>
        <p:spPr bwMode="auto">
          <a:xfrm rot="1753981">
            <a:off x="6384925" y="1997075"/>
            <a:ext cx="11938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7" name="ZoneTexte 15359"/>
          <p:cNvSpPr txBox="1">
            <a:spLocks noChangeArrowheads="1"/>
          </p:cNvSpPr>
          <p:nvPr/>
        </p:nvSpPr>
        <p:spPr bwMode="auto">
          <a:xfrm rot="-1134871">
            <a:off x="1611313" y="1647825"/>
            <a:ext cx="11684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21"/>
          <p:cNvSpPr/>
          <p:nvPr/>
        </p:nvSpPr>
        <p:spPr bwMode="auto">
          <a:xfrm>
            <a:off x="6486525" y="2595563"/>
            <a:ext cx="323850" cy="322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7119" name="TextBox 56"/>
          <p:cNvSpPr txBox="1">
            <a:spLocks noChangeArrowheads="1"/>
          </p:cNvSpPr>
          <p:nvPr/>
        </p:nvSpPr>
        <p:spPr bwMode="auto">
          <a:xfrm>
            <a:off x="6510338" y="2603500"/>
            <a:ext cx="23336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24"/>
          <p:cNvSpPr/>
          <p:nvPr/>
        </p:nvSpPr>
        <p:spPr bwMode="auto">
          <a:xfrm>
            <a:off x="3805238" y="1722438"/>
            <a:ext cx="325437" cy="3238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7121" name="TextBox 67"/>
          <p:cNvSpPr txBox="1">
            <a:spLocks noChangeArrowheads="1"/>
          </p:cNvSpPr>
          <p:nvPr/>
        </p:nvSpPr>
        <p:spPr bwMode="auto">
          <a:xfrm>
            <a:off x="3829050" y="1730375"/>
            <a:ext cx="23336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32"/>
          <p:cNvSpPr/>
          <p:nvPr/>
        </p:nvSpPr>
        <p:spPr>
          <a:xfrm>
            <a:off x="3876675" y="3979863"/>
            <a:ext cx="347663" cy="3238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/>
              <a:t> </a:t>
            </a:r>
          </a:p>
        </p:txBody>
      </p:sp>
      <p:sp>
        <p:nvSpPr>
          <p:cNvPr id="47123" name="TextBox 53"/>
          <p:cNvSpPr txBox="1">
            <a:spLocks noChangeArrowheads="1"/>
          </p:cNvSpPr>
          <p:nvPr/>
        </p:nvSpPr>
        <p:spPr bwMode="auto">
          <a:xfrm>
            <a:off x="3895725" y="3984625"/>
            <a:ext cx="2333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36"/>
          <p:cNvSpPr/>
          <p:nvPr/>
        </p:nvSpPr>
        <p:spPr bwMode="auto">
          <a:xfrm>
            <a:off x="2868613" y="1838325"/>
            <a:ext cx="325437" cy="3238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7125" name="TextBox 67"/>
          <p:cNvSpPr txBox="1">
            <a:spLocks noChangeArrowheads="1"/>
          </p:cNvSpPr>
          <p:nvPr/>
        </p:nvSpPr>
        <p:spPr bwMode="auto">
          <a:xfrm>
            <a:off x="2892425" y="1793875"/>
            <a:ext cx="2349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40"/>
          <p:cNvSpPr/>
          <p:nvPr/>
        </p:nvSpPr>
        <p:spPr bwMode="auto">
          <a:xfrm>
            <a:off x="1320800" y="2082800"/>
            <a:ext cx="323850" cy="3238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>
                <a:ea typeface="Times New Roman"/>
                <a:cs typeface="Times New Roman"/>
              </a:rPr>
              <a:t> </a:t>
            </a:r>
            <a:endParaRPr lang="en-US" sz="1600">
              <a:ea typeface="Calibri"/>
              <a:cs typeface="Times New Roman"/>
            </a:endParaRPr>
          </a:p>
        </p:txBody>
      </p:sp>
      <p:sp>
        <p:nvSpPr>
          <p:cNvPr id="47127" name="TextBox 53"/>
          <p:cNvSpPr txBox="1">
            <a:spLocks noChangeArrowheads="1"/>
          </p:cNvSpPr>
          <p:nvPr/>
        </p:nvSpPr>
        <p:spPr bwMode="auto">
          <a:xfrm>
            <a:off x="1339850" y="2087563"/>
            <a:ext cx="2333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28" name="ZoneTexte 67"/>
          <p:cNvSpPr txBox="1">
            <a:spLocks noChangeAspect="1" noChangeArrowheads="1"/>
          </p:cNvSpPr>
          <p:nvPr/>
        </p:nvSpPr>
        <p:spPr bwMode="auto">
          <a:xfrm>
            <a:off x="4995863" y="2660650"/>
            <a:ext cx="11938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57"/>
          <p:cNvSpPr/>
          <p:nvPr/>
        </p:nvSpPr>
        <p:spPr bwMode="auto">
          <a:xfrm>
            <a:off x="1212850" y="3022600"/>
            <a:ext cx="323850" cy="3222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>
                <a:ea typeface="Times New Roman"/>
                <a:cs typeface="Times New Roman"/>
              </a:rPr>
              <a:t> </a:t>
            </a:r>
            <a:endParaRPr lang="en-US" sz="1600">
              <a:ea typeface="Calibri"/>
              <a:cs typeface="Times New Roman"/>
            </a:endParaRPr>
          </a:p>
        </p:txBody>
      </p:sp>
      <p:sp>
        <p:nvSpPr>
          <p:cNvPr id="47130" name="TextBox 58"/>
          <p:cNvSpPr txBox="1">
            <a:spLocks noChangeArrowheads="1"/>
          </p:cNvSpPr>
          <p:nvPr/>
        </p:nvSpPr>
        <p:spPr bwMode="auto">
          <a:xfrm>
            <a:off x="1212850" y="3017838"/>
            <a:ext cx="23336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Freeform 63"/>
          <p:cNvSpPr/>
          <p:nvPr/>
        </p:nvSpPr>
        <p:spPr>
          <a:xfrm>
            <a:off x="4168775" y="2989263"/>
            <a:ext cx="2813050" cy="4603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0 w 706460"/>
              <a:gd name="connsiteY0" fmla="*/ 438150 h 438150"/>
              <a:gd name="connsiteX1" fmla="*/ 323850 w 706460"/>
              <a:gd name="connsiteY1" fmla="*/ 0 h 438150"/>
              <a:gd name="connsiteX2" fmla="*/ 657225 w 706460"/>
              <a:gd name="connsiteY2" fmla="*/ 428625 h 438150"/>
              <a:gd name="connsiteX0" fmla="*/ 0 w 657225"/>
              <a:gd name="connsiteY0" fmla="*/ 438150 h 438150"/>
              <a:gd name="connsiteX1" fmla="*/ 323850 w 657225"/>
              <a:gd name="connsiteY1" fmla="*/ 0 h 438150"/>
              <a:gd name="connsiteX2" fmla="*/ 657225 w 657225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85" name="Freeform 67"/>
          <p:cNvSpPr/>
          <p:nvPr/>
        </p:nvSpPr>
        <p:spPr>
          <a:xfrm rot="1316684" flipV="1">
            <a:off x="6138863" y="2182813"/>
            <a:ext cx="1576387" cy="20478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5" name="Freeform 69"/>
          <p:cNvSpPr/>
          <p:nvPr/>
        </p:nvSpPr>
        <p:spPr>
          <a:xfrm rot="18480882" flipV="1">
            <a:off x="6191250" y="3409950"/>
            <a:ext cx="1484313" cy="595313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6" name="Rectangle à coins arrondis 16"/>
          <p:cNvSpPr>
            <a:spLocks noChangeArrowheads="1"/>
          </p:cNvSpPr>
          <p:nvPr/>
        </p:nvSpPr>
        <p:spPr bwMode="auto">
          <a:xfrm>
            <a:off x="1787525" y="2532063"/>
            <a:ext cx="2424113" cy="877887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Object</a:t>
            </a:r>
          </a:p>
        </p:txBody>
      </p:sp>
      <p:sp>
        <p:nvSpPr>
          <p:cNvPr id="97" name="Rectangle à coins arrondis 16"/>
          <p:cNvSpPr>
            <a:spLocks noChangeArrowheads="1"/>
          </p:cNvSpPr>
          <p:nvPr/>
        </p:nvSpPr>
        <p:spPr bwMode="auto">
          <a:xfrm>
            <a:off x="2652713" y="2665413"/>
            <a:ext cx="1476375" cy="64928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Environment</a:t>
            </a:r>
            <a:endParaRPr lang="en-US" sz="1600" b="1">
              <a:latin typeface="Times New Roman"/>
              <a:ea typeface="Times New Roman"/>
              <a:cs typeface="+mn-cs"/>
            </a:endParaRPr>
          </a:p>
        </p:txBody>
      </p:sp>
      <p:sp>
        <p:nvSpPr>
          <p:cNvPr id="47136" name="ZoneTexte 15359"/>
          <p:cNvSpPr txBox="1">
            <a:spLocks noChangeArrowheads="1"/>
          </p:cNvSpPr>
          <p:nvPr/>
        </p:nvSpPr>
        <p:spPr bwMode="auto">
          <a:xfrm rot="-1338630">
            <a:off x="3522663" y="1931988"/>
            <a:ext cx="11684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37" name="ZoneTexte 68"/>
          <p:cNvSpPr txBox="1">
            <a:spLocks noChangeArrowheads="1"/>
          </p:cNvSpPr>
          <p:nvPr/>
        </p:nvSpPr>
        <p:spPr bwMode="auto">
          <a:xfrm rot="1515382">
            <a:off x="3603625" y="3740150"/>
            <a:ext cx="1193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Freeform 42"/>
          <p:cNvSpPr/>
          <p:nvPr/>
        </p:nvSpPr>
        <p:spPr>
          <a:xfrm rot="1316684" flipV="1">
            <a:off x="3387725" y="3719513"/>
            <a:ext cx="1668463" cy="92075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01" name="Freeform 43"/>
          <p:cNvSpPr/>
          <p:nvPr/>
        </p:nvSpPr>
        <p:spPr>
          <a:xfrm rot="18480882" flipV="1">
            <a:off x="3493294" y="1826419"/>
            <a:ext cx="1420813" cy="765175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02" name="Freeform 66"/>
          <p:cNvSpPr/>
          <p:nvPr/>
        </p:nvSpPr>
        <p:spPr>
          <a:xfrm>
            <a:off x="2940050" y="2363788"/>
            <a:ext cx="431800" cy="438150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830" h="438150">
                <a:moveTo>
                  <a:pt x="64370" y="438150"/>
                </a:moveTo>
                <a:cubicBezTo>
                  <a:pt x="-113430" y="168275"/>
                  <a:pt x="104058" y="1588"/>
                  <a:pt x="388220" y="0"/>
                </a:cubicBezTo>
                <a:cubicBezTo>
                  <a:pt x="658095" y="0"/>
                  <a:pt x="870820" y="142875"/>
                  <a:pt x="721595" y="428625"/>
                </a:cubicBez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03" name="Freeform 62"/>
          <p:cNvSpPr/>
          <p:nvPr/>
        </p:nvSpPr>
        <p:spPr>
          <a:xfrm>
            <a:off x="2025650" y="2363788"/>
            <a:ext cx="771525" cy="438150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830" h="438150">
                <a:moveTo>
                  <a:pt x="64370" y="438150"/>
                </a:moveTo>
                <a:cubicBezTo>
                  <a:pt x="-113430" y="168275"/>
                  <a:pt x="104058" y="1588"/>
                  <a:pt x="388220" y="0"/>
                </a:cubicBezTo>
                <a:cubicBezTo>
                  <a:pt x="658095" y="0"/>
                  <a:pt x="870820" y="142875"/>
                  <a:pt x="721595" y="428625"/>
                </a:cubicBez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44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16"/>
          <p:cNvSpPr>
            <a:spLocks noChangeArrowheads="1"/>
          </p:cNvSpPr>
          <p:nvPr/>
        </p:nvSpPr>
        <p:spPr bwMode="auto">
          <a:xfrm>
            <a:off x="2508250" y="1779588"/>
            <a:ext cx="2422525" cy="877887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Object</a:t>
            </a:r>
          </a:p>
        </p:txBody>
      </p:sp>
      <p:sp>
        <p:nvSpPr>
          <p:cNvPr id="4" name="Rectangle à coins arrondis 16"/>
          <p:cNvSpPr>
            <a:spLocks noChangeArrowheads="1"/>
          </p:cNvSpPr>
          <p:nvPr/>
        </p:nvSpPr>
        <p:spPr bwMode="auto">
          <a:xfrm>
            <a:off x="3371850" y="1912938"/>
            <a:ext cx="1476375" cy="6477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ea typeface="Times New Roman"/>
                <a:cs typeface="Times New Roman"/>
              </a:rPr>
              <a:t>Environment</a:t>
            </a:r>
            <a:endParaRPr lang="en-US" sz="1600" b="1">
              <a:latin typeface="Times New Roman"/>
              <a:ea typeface="Times New Roman"/>
            </a:endParaRPr>
          </a:p>
        </p:txBody>
      </p:sp>
      <p:sp>
        <p:nvSpPr>
          <p:cNvPr id="5" name="Rectangle à coins arrondis 17"/>
          <p:cNvSpPr>
            <a:spLocks noChangeArrowheads="1"/>
          </p:cNvSpPr>
          <p:nvPr/>
        </p:nvSpPr>
        <p:spPr bwMode="auto">
          <a:xfrm>
            <a:off x="5662613" y="3011488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Event</a:t>
            </a:r>
          </a:p>
        </p:txBody>
      </p:sp>
      <p:sp>
        <p:nvSpPr>
          <p:cNvPr id="6" name="Rectangle à coins arrondis 19"/>
          <p:cNvSpPr>
            <a:spLocks noChangeArrowheads="1"/>
          </p:cNvSpPr>
          <p:nvPr/>
        </p:nvSpPr>
        <p:spPr bwMode="auto">
          <a:xfrm>
            <a:off x="7694613" y="1912938"/>
            <a:ext cx="1298575" cy="646112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Agent</a:t>
            </a:r>
          </a:p>
        </p:txBody>
      </p:sp>
      <p:sp>
        <p:nvSpPr>
          <p:cNvPr id="7" name="Rectangle à coins arrondis 18"/>
          <p:cNvSpPr>
            <a:spLocks noChangeArrowheads="1"/>
          </p:cNvSpPr>
          <p:nvPr/>
        </p:nvSpPr>
        <p:spPr bwMode="auto">
          <a:xfrm>
            <a:off x="5664200" y="812800"/>
            <a:ext cx="1296988" cy="647700"/>
          </a:xfrm>
          <a:prstGeom prst="roundRect">
            <a:avLst>
              <a:gd name="adj" fmla="val 16667"/>
            </a:avLst>
          </a:prstGeom>
          <a:solidFill>
            <a:srgbClr val="B7C6CD"/>
          </a:solidFill>
          <a:ln>
            <a:solidFill>
              <a:srgbClr val="CA9C4E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Rights</a:t>
            </a:r>
          </a:p>
        </p:txBody>
      </p:sp>
      <p:sp>
        <p:nvSpPr>
          <p:cNvPr id="48135" name="ZoneTexte 15359"/>
          <p:cNvSpPr txBox="1">
            <a:spLocks noChangeArrowheads="1"/>
          </p:cNvSpPr>
          <p:nvPr/>
        </p:nvSpPr>
        <p:spPr bwMode="auto">
          <a:xfrm rot="-1338630">
            <a:off x="4243388" y="1179513"/>
            <a:ext cx="11668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6" name="ZoneTexte 66"/>
          <p:cNvSpPr txBox="1">
            <a:spLocks noChangeArrowheads="1"/>
          </p:cNvSpPr>
          <p:nvPr/>
        </p:nvSpPr>
        <p:spPr bwMode="auto">
          <a:xfrm rot="-1770012">
            <a:off x="7165975" y="2817813"/>
            <a:ext cx="12684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7" name="ZoneTexte 67"/>
          <p:cNvSpPr txBox="1">
            <a:spLocks noChangeAspect="1" noChangeArrowheads="1"/>
          </p:cNvSpPr>
          <p:nvPr/>
        </p:nvSpPr>
        <p:spPr bwMode="auto">
          <a:xfrm rot="1753981">
            <a:off x="7104063" y="1244600"/>
            <a:ext cx="1193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8" name="ZoneTexte 68"/>
          <p:cNvSpPr txBox="1">
            <a:spLocks noChangeArrowheads="1"/>
          </p:cNvSpPr>
          <p:nvPr/>
        </p:nvSpPr>
        <p:spPr bwMode="auto">
          <a:xfrm rot="1515382">
            <a:off x="4322763" y="2986088"/>
            <a:ext cx="1193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9" name="ZoneTexte 15359"/>
          <p:cNvSpPr txBox="1">
            <a:spLocks noChangeArrowheads="1"/>
          </p:cNvSpPr>
          <p:nvPr/>
        </p:nvSpPr>
        <p:spPr bwMode="auto">
          <a:xfrm rot="-1582215">
            <a:off x="1492250" y="1690688"/>
            <a:ext cx="1166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0" name="ZoneTexte 67"/>
          <p:cNvSpPr txBox="1">
            <a:spLocks noChangeAspect="1" noChangeArrowheads="1"/>
          </p:cNvSpPr>
          <p:nvPr/>
        </p:nvSpPr>
        <p:spPr bwMode="auto">
          <a:xfrm>
            <a:off x="5715000" y="1908175"/>
            <a:ext cx="1193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cs typeface="Times New Roman" panose="02020603050405020304" pitchFamily="18" charset="0"/>
              </a:rPr>
              <a:t>identifiers</a:t>
            </a:r>
            <a:endParaRPr lang="en-US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63"/>
          <p:cNvSpPr/>
          <p:nvPr/>
        </p:nvSpPr>
        <p:spPr>
          <a:xfrm>
            <a:off x="4826000" y="2236788"/>
            <a:ext cx="2874963" cy="4603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0 w 706460"/>
              <a:gd name="connsiteY0" fmla="*/ 438150 h 438150"/>
              <a:gd name="connsiteX1" fmla="*/ 323850 w 706460"/>
              <a:gd name="connsiteY1" fmla="*/ 0 h 438150"/>
              <a:gd name="connsiteX2" fmla="*/ 657225 w 706460"/>
              <a:gd name="connsiteY2" fmla="*/ 428625 h 438150"/>
              <a:gd name="connsiteX0" fmla="*/ 0 w 657225"/>
              <a:gd name="connsiteY0" fmla="*/ 438150 h 438150"/>
              <a:gd name="connsiteX1" fmla="*/ 323850 w 657225"/>
              <a:gd name="connsiteY1" fmla="*/ 0 h 438150"/>
              <a:gd name="connsiteX2" fmla="*/ 657225 w 657225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Freeform 67"/>
          <p:cNvSpPr/>
          <p:nvPr/>
        </p:nvSpPr>
        <p:spPr>
          <a:xfrm rot="1316684" flipV="1">
            <a:off x="6858000" y="1430338"/>
            <a:ext cx="1576388" cy="204787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6" name="Freeform 68"/>
          <p:cNvSpPr/>
          <p:nvPr/>
        </p:nvSpPr>
        <p:spPr>
          <a:xfrm rot="1316684" flipV="1">
            <a:off x="4106863" y="2965450"/>
            <a:ext cx="1670050" cy="92075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7" name="Freeform 69"/>
          <p:cNvSpPr/>
          <p:nvPr/>
        </p:nvSpPr>
        <p:spPr>
          <a:xfrm rot="18480882" flipV="1">
            <a:off x="6910387" y="2657476"/>
            <a:ext cx="1484313" cy="595312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8" name="Freeform 70"/>
          <p:cNvSpPr/>
          <p:nvPr/>
        </p:nvSpPr>
        <p:spPr>
          <a:xfrm rot="18480882" flipV="1">
            <a:off x="4213226" y="1071562"/>
            <a:ext cx="1420812" cy="766763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  <a:gd name="connsiteX0" fmla="*/ 64370 w 721595"/>
              <a:gd name="connsiteY0" fmla="*/ 438150 h 438150"/>
              <a:gd name="connsiteX1" fmla="*/ 388220 w 721595"/>
              <a:gd name="connsiteY1" fmla="*/ 0 h 438150"/>
              <a:gd name="connsiteX2" fmla="*/ 721595 w 721595"/>
              <a:gd name="connsiteY2" fmla="*/ 428625 h 438150"/>
              <a:gd name="connsiteX0" fmla="*/ 0 w 679744"/>
              <a:gd name="connsiteY0" fmla="*/ 438150 h 438150"/>
              <a:gd name="connsiteX1" fmla="*/ 323850 w 679744"/>
              <a:gd name="connsiteY1" fmla="*/ 0 h 438150"/>
              <a:gd name="connsiteX2" fmla="*/ 657225 w 679744"/>
              <a:gd name="connsiteY2" fmla="*/ 428625 h 438150"/>
              <a:gd name="connsiteX0" fmla="*/ 0 w 657225"/>
              <a:gd name="connsiteY0" fmla="*/ 9525 h 9525"/>
              <a:gd name="connsiteX1" fmla="*/ 657225 w 6572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9525">
                <a:moveTo>
                  <a:pt x="0" y="9525"/>
                </a:moveTo>
                <a:lnTo>
                  <a:pt x="657225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0" name="Freeform 34"/>
          <p:cNvSpPr/>
          <p:nvPr/>
        </p:nvSpPr>
        <p:spPr>
          <a:xfrm rot="16200000">
            <a:off x="2078038" y="2046288"/>
            <a:ext cx="431800" cy="438150"/>
          </a:xfrm>
          <a:custGeom>
            <a:avLst/>
            <a:gdLst>
              <a:gd name="connsiteX0" fmla="*/ 0 w 1371600"/>
              <a:gd name="connsiteY0" fmla="*/ 742950 h 742950"/>
              <a:gd name="connsiteX1" fmla="*/ 1352550 w 1371600"/>
              <a:gd name="connsiteY1" fmla="*/ 0 h 742950"/>
              <a:gd name="connsiteX2" fmla="*/ 1371600 w 1371600"/>
              <a:gd name="connsiteY2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1352550 w 1371600"/>
              <a:gd name="connsiteY2" fmla="*/ 0 h 742950"/>
              <a:gd name="connsiteX3" fmla="*/ 1371600 w 1371600"/>
              <a:gd name="connsiteY3" fmla="*/ 19050 h 742950"/>
              <a:gd name="connsiteX0" fmla="*/ 0 w 1371600"/>
              <a:gd name="connsiteY0" fmla="*/ 742950 h 742950"/>
              <a:gd name="connsiteX1" fmla="*/ 381000 w 1371600"/>
              <a:gd name="connsiteY1" fmla="*/ 533400 h 742950"/>
              <a:gd name="connsiteX2" fmla="*/ 857250 w 1371600"/>
              <a:gd name="connsiteY2" fmla="*/ 276225 h 742950"/>
              <a:gd name="connsiteX3" fmla="*/ 1352550 w 1371600"/>
              <a:gd name="connsiteY3" fmla="*/ 0 h 742950"/>
              <a:gd name="connsiteX4" fmla="*/ 1371600 w 1371600"/>
              <a:gd name="connsiteY4" fmla="*/ 19050 h 742950"/>
              <a:gd name="connsiteX0" fmla="*/ 228600 w 1600200"/>
              <a:gd name="connsiteY0" fmla="*/ 895350 h 895350"/>
              <a:gd name="connsiteX1" fmla="*/ 0 w 1600200"/>
              <a:gd name="connsiteY1" fmla="*/ 0 h 895350"/>
              <a:gd name="connsiteX2" fmla="*/ 1085850 w 1600200"/>
              <a:gd name="connsiteY2" fmla="*/ 428625 h 895350"/>
              <a:gd name="connsiteX3" fmla="*/ 1581150 w 1600200"/>
              <a:gd name="connsiteY3" fmla="*/ 152400 h 895350"/>
              <a:gd name="connsiteX4" fmla="*/ 1600200 w 1600200"/>
              <a:gd name="connsiteY4" fmla="*/ 171450 h 895350"/>
              <a:gd name="connsiteX0" fmla="*/ 228600 w 1600200"/>
              <a:gd name="connsiteY0" fmla="*/ 1285875 h 1285875"/>
              <a:gd name="connsiteX1" fmla="*/ 0 w 1600200"/>
              <a:gd name="connsiteY1" fmla="*/ 390525 h 1285875"/>
              <a:gd name="connsiteX2" fmla="*/ 809625 w 1600200"/>
              <a:gd name="connsiteY2" fmla="*/ 0 h 1285875"/>
              <a:gd name="connsiteX3" fmla="*/ 1581150 w 1600200"/>
              <a:gd name="connsiteY3" fmla="*/ 542925 h 1285875"/>
              <a:gd name="connsiteX4" fmla="*/ 1600200 w 1600200"/>
              <a:gd name="connsiteY4" fmla="*/ 561975 h 1285875"/>
              <a:gd name="connsiteX0" fmla="*/ 228600 w 1581150"/>
              <a:gd name="connsiteY0" fmla="*/ 1285875 h 1285875"/>
              <a:gd name="connsiteX1" fmla="*/ 0 w 1581150"/>
              <a:gd name="connsiteY1" fmla="*/ 390525 h 1285875"/>
              <a:gd name="connsiteX2" fmla="*/ 809625 w 1581150"/>
              <a:gd name="connsiteY2" fmla="*/ 0 h 1285875"/>
              <a:gd name="connsiteX3" fmla="*/ 1581150 w 1581150"/>
              <a:gd name="connsiteY3" fmla="*/ 542925 h 1285875"/>
              <a:gd name="connsiteX4" fmla="*/ 1219200 w 1581150"/>
              <a:gd name="connsiteY4" fmla="*/ 866775 h 1285875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581150"/>
              <a:gd name="connsiteY0" fmla="*/ 1295400 h 1295400"/>
              <a:gd name="connsiteX1" fmla="*/ 0 w 1581150"/>
              <a:gd name="connsiteY1" fmla="*/ 390525 h 1295400"/>
              <a:gd name="connsiteX2" fmla="*/ 809625 w 1581150"/>
              <a:gd name="connsiteY2" fmla="*/ 0 h 1295400"/>
              <a:gd name="connsiteX3" fmla="*/ 1581150 w 1581150"/>
              <a:gd name="connsiteY3" fmla="*/ 542925 h 1295400"/>
              <a:gd name="connsiteX4" fmla="*/ 1219200 w 1581150"/>
              <a:gd name="connsiteY4" fmla="*/ 866775 h 1295400"/>
              <a:gd name="connsiteX0" fmla="*/ 200025 w 1219200"/>
              <a:gd name="connsiteY0" fmla="*/ 1295400 h 1295400"/>
              <a:gd name="connsiteX1" fmla="*/ 0 w 1219200"/>
              <a:gd name="connsiteY1" fmla="*/ 390525 h 1295400"/>
              <a:gd name="connsiteX2" fmla="*/ 809625 w 1219200"/>
              <a:gd name="connsiteY2" fmla="*/ 0 h 1295400"/>
              <a:gd name="connsiteX3" fmla="*/ 1219200 w 1219200"/>
              <a:gd name="connsiteY3" fmla="*/ 86677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4900"/>
              <a:gd name="connsiteY0" fmla="*/ 1295400 h 1295400"/>
              <a:gd name="connsiteX1" fmla="*/ 0 w 1104900"/>
              <a:gd name="connsiteY1" fmla="*/ 390525 h 1295400"/>
              <a:gd name="connsiteX2" fmla="*/ 809625 w 1104900"/>
              <a:gd name="connsiteY2" fmla="*/ 0 h 1295400"/>
              <a:gd name="connsiteX3" fmla="*/ 1104900 w 1104900"/>
              <a:gd name="connsiteY3" fmla="*/ 657225 h 1295400"/>
              <a:gd name="connsiteX0" fmla="*/ 200025 w 1106907"/>
              <a:gd name="connsiteY0" fmla="*/ 1295400 h 1295400"/>
              <a:gd name="connsiteX1" fmla="*/ 0 w 1106907"/>
              <a:gd name="connsiteY1" fmla="*/ 390525 h 1295400"/>
              <a:gd name="connsiteX2" fmla="*/ 809625 w 1106907"/>
              <a:gd name="connsiteY2" fmla="*/ 0 h 1295400"/>
              <a:gd name="connsiteX3" fmla="*/ 1104900 w 1106907"/>
              <a:gd name="connsiteY3" fmla="*/ 657225 h 1295400"/>
              <a:gd name="connsiteX0" fmla="*/ 0 w 906882"/>
              <a:gd name="connsiteY0" fmla="*/ 1295400 h 1295400"/>
              <a:gd name="connsiteX1" fmla="*/ 609600 w 906882"/>
              <a:gd name="connsiteY1" fmla="*/ 0 h 1295400"/>
              <a:gd name="connsiteX2" fmla="*/ 904875 w 906882"/>
              <a:gd name="connsiteY2" fmla="*/ 657225 h 1295400"/>
              <a:gd name="connsiteX0" fmla="*/ 0 w 888002"/>
              <a:gd name="connsiteY0" fmla="*/ 1295400 h 1343025"/>
              <a:gd name="connsiteX1" fmla="*/ 609600 w 888002"/>
              <a:gd name="connsiteY1" fmla="*/ 0 h 1343025"/>
              <a:gd name="connsiteX2" fmla="*/ 885825 w 888002"/>
              <a:gd name="connsiteY2" fmla="*/ 1343025 h 1343025"/>
              <a:gd name="connsiteX0" fmla="*/ 0 w 764177"/>
              <a:gd name="connsiteY0" fmla="*/ 1323975 h 1343025"/>
              <a:gd name="connsiteX1" fmla="*/ 485775 w 764177"/>
              <a:gd name="connsiteY1" fmla="*/ 0 h 1343025"/>
              <a:gd name="connsiteX2" fmla="*/ 762000 w 764177"/>
              <a:gd name="connsiteY2" fmla="*/ 1343025 h 1343025"/>
              <a:gd name="connsiteX0" fmla="*/ 80098 w 844275"/>
              <a:gd name="connsiteY0" fmla="*/ 1323975 h 1343025"/>
              <a:gd name="connsiteX1" fmla="*/ 565873 w 844275"/>
              <a:gd name="connsiteY1" fmla="*/ 0 h 1343025"/>
              <a:gd name="connsiteX2" fmla="*/ 842098 w 844275"/>
              <a:gd name="connsiteY2" fmla="*/ 1343025 h 1343025"/>
              <a:gd name="connsiteX0" fmla="*/ 80098 w 902116"/>
              <a:gd name="connsiteY0" fmla="*/ 1323975 h 1343025"/>
              <a:gd name="connsiteX1" fmla="*/ 565873 w 902116"/>
              <a:gd name="connsiteY1" fmla="*/ 0 h 1343025"/>
              <a:gd name="connsiteX2" fmla="*/ 842098 w 902116"/>
              <a:gd name="connsiteY2" fmla="*/ 1343025 h 1343025"/>
              <a:gd name="connsiteX0" fmla="*/ 86741 w 902199"/>
              <a:gd name="connsiteY0" fmla="*/ 447675 h 466725"/>
              <a:gd name="connsiteX1" fmla="*/ 505841 w 902199"/>
              <a:gd name="connsiteY1" fmla="*/ 0 h 466725"/>
              <a:gd name="connsiteX2" fmla="*/ 848741 w 902199"/>
              <a:gd name="connsiteY2" fmla="*/ 466725 h 466725"/>
              <a:gd name="connsiteX0" fmla="*/ 48474 w 1492582"/>
              <a:gd name="connsiteY0" fmla="*/ 100298 h 852773"/>
              <a:gd name="connsiteX1" fmla="*/ 1096224 w 1492582"/>
              <a:gd name="connsiteY1" fmla="*/ 386048 h 852773"/>
              <a:gd name="connsiteX2" fmla="*/ 1439124 w 1492582"/>
              <a:gd name="connsiteY2" fmla="*/ 852773 h 852773"/>
              <a:gd name="connsiteX0" fmla="*/ 48474 w 1116415"/>
              <a:gd name="connsiteY0" fmla="*/ 166505 h 482605"/>
              <a:gd name="connsiteX1" fmla="*/ 1096224 w 1116415"/>
              <a:gd name="connsiteY1" fmla="*/ 452255 h 482605"/>
              <a:gd name="connsiteX2" fmla="*/ 705699 w 1116415"/>
              <a:gd name="connsiteY2" fmla="*/ 156980 h 482605"/>
              <a:gd name="connsiteX0" fmla="*/ 93349 w 808563"/>
              <a:gd name="connsiteY0" fmla="*/ 419100 h 419100"/>
              <a:gd name="connsiteX1" fmla="*/ 455299 w 808563"/>
              <a:gd name="connsiteY1" fmla="*/ 0 h 419100"/>
              <a:gd name="connsiteX2" fmla="*/ 750574 w 808563"/>
              <a:gd name="connsiteY2" fmla="*/ 409575 h 419100"/>
              <a:gd name="connsiteX0" fmla="*/ 93349 w 825459"/>
              <a:gd name="connsiteY0" fmla="*/ 425104 h 425104"/>
              <a:gd name="connsiteX1" fmla="*/ 455299 w 825459"/>
              <a:gd name="connsiteY1" fmla="*/ 6004 h 425104"/>
              <a:gd name="connsiteX2" fmla="*/ 750574 w 825459"/>
              <a:gd name="connsiteY2" fmla="*/ 415579 h 425104"/>
              <a:gd name="connsiteX0" fmla="*/ 110797 w 842907"/>
              <a:gd name="connsiteY0" fmla="*/ 425104 h 425104"/>
              <a:gd name="connsiteX1" fmla="*/ 472747 w 842907"/>
              <a:gd name="connsiteY1" fmla="*/ 6004 h 425104"/>
              <a:gd name="connsiteX2" fmla="*/ 768022 w 842907"/>
              <a:gd name="connsiteY2" fmla="*/ 415579 h 425104"/>
              <a:gd name="connsiteX0" fmla="*/ 110797 w 848766"/>
              <a:gd name="connsiteY0" fmla="*/ 433570 h 433570"/>
              <a:gd name="connsiteX1" fmla="*/ 472747 w 848766"/>
              <a:gd name="connsiteY1" fmla="*/ 14470 h 433570"/>
              <a:gd name="connsiteX2" fmla="*/ 768022 w 848766"/>
              <a:gd name="connsiteY2" fmla="*/ 424045 h 433570"/>
              <a:gd name="connsiteX0" fmla="*/ 117535 w 849027"/>
              <a:gd name="connsiteY0" fmla="*/ 448184 h 448184"/>
              <a:gd name="connsiteX1" fmla="*/ 441385 w 849027"/>
              <a:gd name="connsiteY1" fmla="*/ 10034 h 448184"/>
              <a:gd name="connsiteX2" fmla="*/ 774760 w 849027"/>
              <a:gd name="connsiteY2" fmla="*/ 438659 h 448184"/>
              <a:gd name="connsiteX0" fmla="*/ 117535 w 847694"/>
              <a:gd name="connsiteY0" fmla="*/ 448184 h 448184"/>
              <a:gd name="connsiteX1" fmla="*/ 441385 w 847694"/>
              <a:gd name="connsiteY1" fmla="*/ 10034 h 448184"/>
              <a:gd name="connsiteX2" fmla="*/ 774760 w 847694"/>
              <a:gd name="connsiteY2" fmla="*/ 438659 h 448184"/>
              <a:gd name="connsiteX0" fmla="*/ 117535 w 823995"/>
              <a:gd name="connsiteY0" fmla="*/ 438150 h 438150"/>
              <a:gd name="connsiteX1" fmla="*/ 441385 w 823995"/>
              <a:gd name="connsiteY1" fmla="*/ 0 h 438150"/>
              <a:gd name="connsiteX2" fmla="*/ 774760 w 823995"/>
              <a:gd name="connsiteY2" fmla="*/ 428625 h 438150"/>
              <a:gd name="connsiteX0" fmla="*/ 64370 w 770830"/>
              <a:gd name="connsiteY0" fmla="*/ 438150 h 438150"/>
              <a:gd name="connsiteX1" fmla="*/ 388220 w 770830"/>
              <a:gd name="connsiteY1" fmla="*/ 0 h 438150"/>
              <a:gd name="connsiteX2" fmla="*/ 721595 w 770830"/>
              <a:gd name="connsiteY2" fmla="*/ 4286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830" h="438150">
                <a:moveTo>
                  <a:pt x="64370" y="438150"/>
                </a:moveTo>
                <a:cubicBezTo>
                  <a:pt x="-113430" y="168275"/>
                  <a:pt x="104058" y="1588"/>
                  <a:pt x="388220" y="0"/>
                </a:cubicBezTo>
                <a:cubicBezTo>
                  <a:pt x="658095" y="0"/>
                  <a:pt x="870820" y="142875"/>
                  <a:pt x="721595" y="428625"/>
                </a:cubicBez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8147" name="Rectangle 21"/>
          <p:cNvSpPr>
            <a:spLocks noChangeArrowheads="1"/>
          </p:cNvSpPr>
          <p:nvPr/>
        </p:nvSpPr>
        <p:spPr bwMode="auto">
          <a:xfrm>
            <a:off x="1865313" y="531813"/>
            <a:ext cx="3798887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Il modello dei dati Versione 3.0</a:t>
            </a:r>
          </a:p>
        </p:txBody>
      </p:sp>
      <p:sp>
        <p:nvSpPr>
          <p:cNvPr id="48148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81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50" name="Rectangle 8"/>
          <p:cNvSpPr>
            <a:spLocks noChangeArrowheads="1"/>
          </p:cNvSpPr>
          <p:nvPr/>
        </p:nvSpPr>
        <p:spPr bwMode="auto">
          <a:xfrm>
            <a:off x="188913" y="3106738"/>
            <a:ext cx="8318500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400">
                <a:solidFill>
                  <a:srgbClr val="000000"/>
                </a:solidFill>
              </a:rPr>
              <a:t>L'entità Oggetto può essere di quattro tipi: </a:t>
            </a:r>
          </a:p>
          <a:p>
            <a:r>
              <a:rPr lang="de-AT" altLang="it-IT" sz="1400">
                <a:solidFill>
                  <a:srgbClr val="993300"/>
                </a:solidFill>
              </a:rPr>
              <a:t>file</a:t>
            </a:r>
            <a:r>
              <a:rPr lang="de-AT" altLang="it-IT" sz="1400">
                <a:solidFill>
                  <a:srgbClr val="000000"/>
                </a:solidFill>
              </a:rPr>
              <a:t>, </a:t>
            </a:r>
            <a:r>
              <a:rPr lang="de-AT" altLang="it-IT" sz="1400">
                <a:solidFill>
                  <a:srgbClr val="993300"/>
                </a:solidFill>
              </a:rPr>
              <a:t>bitstream</a:t>
            </a:r>
            <a:r>
              <a:rPr lang="de-AT" altLang="it-IT" sz="1400">
                <a:solidFill>
                  <a:srgbClr val="000000"/>
                </a:solidFill>
              </a:rPr>
              <a:t>, </a:t>
            </a:r>
            <a:r>
              <a:rPr lang="de-AT" altLang="it-IT" sz="1400">
                <a:solidFill>
                  <a:srgbClr val="993300"/>
                </a:solidFill>
              </a:rPr>
              <a:t>representation</a:t>
            </a:r>
            <a:r>
              <a:rPr lang="de-AT" altLang="it-IT" sz="1400">
                <a:solidFill>
                  <a:srgbClr val="000000"/>
                </a:solidFill>
              </a:rPr>
              <a:t> e </a:t>
            </a:r>
            <a:r>
              <a:rPr lang="de-AT" altLang="it-IT" sz="1400">
                <a:solidFill>
                  <a:srgbClr val="993300"/>
                </a:solidFill>
              </a:rPr>
              <a:t>entità intellettuale</a:t>
            </a:r>
            <a:endParaRPr lang="de-AT" altLang="it-IT" sz="1400">
              <a:solidFill>
                <a:srgbClr val="000000"/>
              </a:solidFill>
            </a:endParaRPr>
          </a:p>
          <a:p>
            <a:endParaRPr lang="de-AT" altLang="it-IT" sz="1400">
              <a:solidFill>
                <a:srgbClr val="000000"/>
              </a:solidFill>
            </a:endParaRPr>
          </a:p>
          <a:p>
            <a:r>
              <a:rPr lang="de-AT" altLang="it-IT" sz="1400">
                <a:solidFill>
                  <a:srgbClr val="000000"/>
                </a:solidFill>
              </a:rPr>
              <a:t>Un'</a:t>
            </a:r>
            <a:r>
              <a:rPr lang="de-AT" altLang="it-IT" sz="1400" b="1">
                <a:solidFill>
                  <a:srgbClr val="993300"/>
                </a:solidFill>
              </a:rPr>
              <a:t>intellectual entity </a:t>
            </a:r>
            <a:r>
              <a:rPr lang="de-AT" altLang="it-IT" sz="1400">
                <a:solidFill>
                  <a:srgbClr val="000000"/>
                </a:solidFill>
              </a:rPr>
              <a:t>è un insieme c</a:t>
            </a:r>
            <a:r>
              <a:rPr lang="en-US" altLang="it-IT" sz="1400">
                <a:solidFill>
                  <a:srgbClr val="000000"/>
                </a:solidFill>
              </a:rPr>
              <a:t>oerente di contenuto che viene descritto come un unità: ad esempio, un libro, una mappa, una fotografia, un seriale.</a:t>
            </a:r>
            <a:endParaRPr lang="de-AT" altLang="it-IT" sz="1400">
              <a:solidFill>
                <a:srgbClr val="000000"/>
              </a:solidFill>
            </a:endParaRPr>
          </a:p>
          <a:p>
            <a:endParaRPr lang="de-AT" altLang="it-IT" sz="1400">
              <a:solidFill>
                <a:srgbClr val="000000"/>
              </a:solidFill>
            </a:endParaRPr>
          </a:p>
          <a:p>
            <a:r>
              <a:rPr lang="de-AT" altLang="it-IT" sz="1400">
                <a:solidFill>
                  <a:srgbClr val="000000"/>
                </a:solidFill>
              </a:rPr>
              <a:t>Un </a:t>
            </a:r>
            <a:r>
              <a:rPr lang="de-AT" altLang="it-IT" sz="1400" b="1">
                <a:solidFill>
                  <a:srgbClr val="993300"/>
                </a:solidFill>
              </a:rPr>
              <a:t>file </a:t>
            </a:r>
            <a:r>
              <a:rPr lang="de-AT" altLang="it-IT" sz="1400">
                <a:solidFill>
                  <a:srgbClr val="000000"/>
                </a:solidFill>
              </a:rPr>
              <a:t>è una sequenza di bytes ordinata e specificamente denominata che è conosciuta al sistema operativo. Un file potrebbe essere di 0 o più bytes ed ha un formato di file, permessi di accesso, e caratteristiche proprie del file system come le dimensioni(size) e la l'ultima data di modifica.</a:t>
            </a:r>
          </a:p>
          <a:p>
            <a:endParaRPr lang="de-AT" altLang="it-IT" sz="1400">
              <a:solidFill>
                <a:srgbClr val="000000"/>
              </a:solidFill>
            </a:endParaRPr>
          </a:p>
          <a:p>
            <a:r>
              <a:rPr lang="de-AT" altLang="it-IT" sz="1400">
                <a:solidFill>
                  <a:srgbClr val="000000"/>
                </a:solidFill>
              </a:rPr>
              <a:t>Un </a:t>
            </a:r>
            <a:r>
              <a:rPr lang="de-AT" altLang="it-IT" sz="1400" b="1">
                <a:solidFill>
                  <a:srgbClr val="993300"/>
                </a:solidFill>
              </a:rPr>
              <a:t>bitstream</a:t>
            </a:r>
            <a:r>
              <a:rPr lang="de-AT" altLang="it-IT" sz="1400" b="1">
                <a:solidFill>
                  <a:srgbClr val="000000"/>
                </a:solidFill>
              </a:rPr>
              <a:t> </a:t>
            </a:r>
            <a:r>
              <a:rPr lang="de-AT" altLang="it-IT" sz="1400">
                <a:solidFill>
                  <a:srgbClr val="000000"/>
                </a:solidFill>
              </a:rPr>
              <a:t>è costituito da dati contigui o non–contigui all'interno di un file che ha proprietà significative e comuni per gli scopi della conservazione. Non può essere trasformato in un file a se stante senza l'aggiunta di una strutta di file (headers, ecc.) e/o la sua riformattazione per essere conforme ad uno specifico formato di file.</a:t>
            </a:r>
          </a:p>
          <a:p>
            <a:endParaRPr lang="de-AT" altLang="it-IT" sz="1400">
              <a:solidFill>
                <a:srgbClr val="000000"/>
              </a:solidFill>
            </a:endParaRPr>
          </a:p>
          <a:p>
            <a:r>
              <a:rPr lang="de-AT" altLang="it-IT" sz="1400">
                <a:solidFill>
                  <a:srgbClr val="000000"/>
                </a:solidFill>
              </a:rPr>
              <a:t>Una </a:t>
            </a:r>
            <a:r>
              <a:rPr lang="de-AT" altLang="it-IT" sz="1400" b="1">
                <a:solidFill>
                  <a:srgbClr val="993300"/>
                </a:solidFill>
              </a:rPr>
              <a:t>representation</a:t>
            </a:r>
            <a:r>
              <a:rPr lang="de-AT" altLang="it-IT" sz="1400" b="1">
                <a:solidFill>
                  <a:srgbClr val="000000"/>
                </a:solidFill>
              </a:rPr>
              <a:t> </a:t>
            </a:r>
            <a:r>
              <a:rPr lang="de-AT" altLang="it-IT" sz="1400">
                <a:solidFill>
                  <a:srgbClr val="000000"/>
                </a:solidFill>
              </a:rPr>
              <a:t>è l'insieme dei file, inclusi i metadati strutturali, che sono necessari alla completa traduzione (rendition) di un'Entita Intellettuale</a:t>
            </a:r>
          </a:p>
        </p:txBody>
      </p:sp>
      <p:sp>
        <p:nvSpPr>
          <p:cNvPr id="48151" name="Rettangolo 1"/>
          <p:cNvSpPr>
            <a:spLocks noChangeArrowheads="1"/>
          </p:cNvSpPr>
          <p:nvPr/>
        </p:nvSpPr>
        <p:spPr bwMode="auto">
          <a:xfrm>
            <a:off x="188913" y="3506788"/>
            <a:ext cx="3492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000" u="sng">
                <a:solidFill>
                  <a:srgbClr val="660099"/>
                </a:solidFill>
                <a:latin typeface="Gadugi" panose="020B0502040204020203" pitchFamily="34" charset="0"/>
                <a:hlinkClick r:id="rId4"/>
              </a:rPr>
              <a:t>http://id.loc.gov/vocabulary/preservation/objectCategory</a:t>
            </a:r>
            <a:endParaRPr lang="it-IT" altLang="it-IT" sz="1000">
              <a:solidFill>
                <a:srgbClr val="333333"/>
              </a:solidFill>
              <a:latin typeface="Gadugi" panose="020B0502040204020203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45</a:t>
            </a:fld>
            <a:endParaRPr lang="de-A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0825" y="2014538"/>
            <a:ext cx="8569325" cy="709612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4000">
                <a:solidFill>
                  <a:srgbClr val="000000"/>
                </a:solidFill>
              </a:rPr>
              <a:t> </a:t>
            </a:r>
            <a:r>
              <a:rPr lang="fr-FR" altLang="it-IT" sz="4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Strumenti di supporto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800100" y="5229225"/>
            <a:ext cx="7058025" cy="647700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993300"/>
              </a:buClr>
            </a:pPr>
            <a:r>
              <a:rPr lang="fr-FR" altLang="it-IT" sz="3600" b="1">
                <a:solidFill>
                  <a:srgbClr val="000000"/>
                </a:solidFill>
              </a:rPr>
              <a:t>Il dizionario dei dati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681413" y="2897188"/>
            <a:ext cx="1295400" cy="1655762"/>
          </a:xfrm>
          <a:prstGeom prst="downArrow">
            <a:avLst/>
          </a:prstGeom>
          <a:solidFill>
            <a:srgbClr val="CA9C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46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866900" y="531813"/>
            <a:ext cx="2566988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Il Dizionario dei dati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252413" y="1917700"/>
            <a:ext cx="4535487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b="1">
                <a:solidFill>
                  <a:srgbClr val="193433"/>
                </a:solidFill>
              </a:rPr>
              <a:t>Maggio 2005</a:t>
            </a:r>
            <a:r>
              <a:rPr lang="de-AT" altLang="it-IT" b="1">
                <a:solidFill>
                  <a:srgbClr val="000000"/>
                </a:solidFill>
              </a:rPr>
              <a:t>: </a:t>
            </a:r>
            <a:r>
              <a:rPr lang="de-AT" altLang="it-IT" i="1">
                <a:solidFill>
                  <a:srgbClr val="000000"/>
                </a:solidFill>
              </a:rPr>
              <a:t>Data Dictionary for Preservation</a:t>
            </a:r>
          </a:p>
          <a:p>
            <a:r>
              <a:rPr lang="de-AT" altLang="it-IT" i="1">
                <a:solidFill>
                  <a:srgbClr val="000000"/>
                </a:solidFill>
              </a:rPr>
              <a:t>Metadata: Final Report of the PREMIS Working Group</a:t>
            </a:r>
          </a:p>
          <a:p>
            <a:endParaRPr lang="de-AT" altLang="it-IT">
              <a:solidFill>
                <a:srgbClr val="000000"/>
              </a:solidFill>
            </a:endParaRPr>
          </a:p>
          <a:p>
            <a:r>
              <a:rPr lang="de-AT" altLang="it-IT" b="1">
                <a:solidFill>
                  <a:srgbClr val="193433"/>
                </a:solidFill>
              </a:rPr>
              <a:t>Marzo 2008</a:t>
            </a:r>
            <a:r>
              <a:rPr lang="de-AT" altLang="it-IT" b="1">
                <a:solidFill>
                  <a:srgbClr val="000000"/>
                </a:solidFill>
              </a:rPr>
              <a:t>: </a:t>
            </a:r>
            <a:r>
              <a:rPr lang="de-AT" altLang="it-IT" i="1">
                <a:solidFill>
                  <a:srgbClr val="000000"/>
                </a:solidFill>
              </a:rPr>
              <a:t>PREMIS Data Dictionary for Preservation Metadata, version 2.0</a:t>
            </a:r>
          </a:p>
          <a:p>
            <a:endParaRPr lang="de-AT" altLang="it-IT">
              <a:solidFill>
                <a:srgbClr val="000000"/>
              </a:solidFill>
            </a:endParaRPr>
          </a:p>
          <a:p>
            <a:r>
              <a:rPr lang="de-AT" altLang="it-IT" b="1">
                <a:solidFill>
                  <a:srgbClr val="193433"/>
                </a:solidFill>
              </a:rPr>
              <a:t>Gennaio 2011</a:t>
            </a:r>
            <a:r>
              <a:rPr lang="de-AT" altLang="it-IT" b="1">
                <a:solidFill>
                  <a:srgbClr val="000000"/>
                </a:solidFill>
              </a:rPr>
              <a:t>: </a:t>
            </a:r>
            <a:r>
              <a:rPr lang="de-AT" altLang="it-IT" i="1">
                <a:solidFill>
                  <a:srgbClr val="000000"/>
                </a:solidFill>
              </a:rPr>
              <a:t>PREMIS Data Dictionary for Preservation Metadata, version 2.1</a:t>
            </a:r>
          </a:p>
          <a:p>
            <a:endParaRPr lang="de-AT" altLang="it-IT" i="1">
              <a:solidFill>
                <a:srgbClr val="000000"/>
              </a:solidFill>
            </a:endParaRPr>
          </a:p>
          <a:p>
            <a:r>
              <a:rPr lang="de-AT" altLang="it-IT" b="1">
                <a:solidFill>
                  <a:srgbClr val="193433"/>
                </a:solidFill>
              </a:rPr>
              <a:t>Giugno 2015</a:t>
            </a:r>
            <a:r>
              <a:rPr lang="de-AT" altLang="it-IT" b="1">
                <a:solidFill>
                  <a:srgbClr val="000000"/>
                </a:solidFill>
              </a:rPr>
              <a:t>: </a:t>
            </a:r>
            <a:r>
              <a:rPr lang="de-AT" altLang="it-IT" i="1">
                <a:solidFill>
                  <a:srgbClr val="000000"/>
                </a:solidFill>
              </a:rPr>
              <a:t>PREMIS Data Dictionary for Preservation Metadata, version 3.0</a:t>
            </a:r>
          </a:p>
          <a:p>
            <a:endParaRPr lang="de-AT" altLang="it-IT" i="1">
              <a:solidFill>
                <a:srgbClr val="000000"/>
              </a:solidFill>
            </a:endParaRPr>
          </a:p>
          <a:p>
            <a:endParaRPr lang="de-AT" altLang="it-IT" i="1">
              <a:solidFill>
                <a:srgbClr val="000000"/>
              </a:solidFill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971550" y="6188075"/>
            <a:ext cx="61912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/>
            <a:r>
              <a:rPr lang="de-AT" altLang="it-IT" sz="1200" b="1" u="sng">
                <a:solidFill>
                  <a:srgbClr val="993300"/>
                </a:solidFill>
                <a:latin typeface="Garamond" panose="02020404030301010803" pitchFamily="18" charset="0"/>
              </a:rPr>
              <a:t>http://www.loc.gov/standards/premis/v3/premis-3-0-final.pdf</a:t>
            </a:r>
            <a:endParaRPr lang="de-AT" altLang="it-IT" sz="1200" b="1" u="sng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018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628775"/>
            <a:ext cx="406082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018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47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187450" y="1412875"/>
            <a:ext cx="6911975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dirty="0" err="1">
                <a:solidFill>
                  <a:srgbClr val="000000"/>
                </a:solidFill>
              </a:rPr>
              <a:t>L‘obiettivo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primario</a:t>
            </a:r>
            <a:r>
              <a:rPr lang="de-AT" altLang="it-IT" sz="1600" dirty="0">
                <a:solidFill>
                  <a:srgbClr val="000000"/>
                </a:solidFill>
              </a:rPr>
              <a:t> del </a:t>
            </a:r>
            <a:r>
              <a:rPr lang="de-AT" altLang="it-IT" sz="1600" dirty="0" err="1">
                <a:solidFill>
                  <a:srgbClr val="000000"/>
                </a:solidFill>
              </a:rPr>
              <a:t>Dizionario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dei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Dati</a:t>
            </a:r>
            <a:r>
              <a:rPr lang="de-AT" altLang="it-IT" sz="1600" dirty="0">
                <a:solidFill>
                  <a:srgbClr val="000000"/>
                </a:solidFill>
              </a:rPr>
              <a:t> è </a:t>
            </a:r>
            <a:r>
              <a:rPr lang="de-AT" altLang="it-IT" sz="1600" dirty="0" err="1">
                <a:solidFill>
                  <a:srgbClr val="000000"/>
                </a:solidFill>
              </a:rPr>
              <a:t>stato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definire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un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insieme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metadati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conservazione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che</a:t>
            </a:r>
            <a:r>
              <a:rPr lang="de-AT" altLang="it-IT" sz="1600" dirty="0">
                <a:solidFill>
                  <a:srgbClr val="000000"/>
                </a:solidFill>
              </a:rPr>
              <a:t>: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Supporta</a:t>
            </a:r>
            <a:r>
              <a:rPr lang="de-AT" altLang="it-IT" sz="1600" i="1" dirty="0">
                <a:solidFill>
                  <a:srgbClr val="000000"/>
                </a:solidFill>
              </a:rPr>
              <a:t> la </a:t>
            </a:r>
            <a:r>
              <a:rPr lang="de-AT" altLang="it-IT" sz="1600" i="1" dirty="0" err="1">
                <a:solidFill>
                  <a:srgbClr val="000000"/>
                </a:solidFill>
              </a:rPr>
              <a:t>viabilità</a:t>
            </a:r>
            <a:r>
              <a:rPr lang="de-AT" altLang="it-IT" sz="1600" i="1" dirty="0">
                <a:solidFill>
                  <a:srgbClr val="000000"/>
                </a:solidFill>
              </a:rPr>
              <a:t>, </a:t>
            </a:r>
            <a:r>
              <a:rPr lang="de-AT" altLang="it-IT" sz="1600" i="1" dirty="0" err="1">
                <a:solidFill>
                  <a:srgbClr val="000000"/>
                </a:solidFill>
              </a:rPr>
              <a:t>renderabilita</a:t>
            </a:r>
            <a:r>
              <a:rPr lang="de-AT" altLang="it-IT" sz="1600" i="1" dirty="0">
                <a:solidFill>
                  <a:srgbClr val="000000"/>
                </a:solidFill>
              </a:rPr>
              <a:t>, </a:t>
            </a:r>
            <a:r>
              <a:rPr lang="de-AT" altLang="it-IT" sz="1600" i="1" dirty="0" err="1">
                <a:solidFill>
                  <a:srgbClr val="000000"/>
                </a:solidFill>
              </a:rPr>
              <a:t>comprensibilità</a:t>
            </a:r>
            <a:r>
              <a:rPr lang="de-AT" altLang="it-IT" sz="1600" i="1" dirty="0">
                <a:solidFill>
                  <a:srgbClr val="000000"/>
                </a:solidFill>
              </a:rPr>
              <a:t>, </a:t>
            </a:r>
            <a:r>
              <a:rPr lang="de-AT" altLang="it-IT" sz="1600" i="1" dirty="0" err="1">
                <a:solidFill>
                  <a:srgbClr val="000000"/>
                </a:solidFill>
              </a:rPr>
              <a:t>autenticità</a:t>
            </a:r>
            <a:r>
              <a:rPr lang="de-AT" altLang="it-IT" sz="1600" i="1" dirty="0">
                <a:solidFill>
                  <a:srgbClr val="000000"/>
                </a:solidFill>
              </a:rPr>
              <a:t> e </a:t>
            </a:r>
            <a:r>
              <a:rPr lang="de-AT" altLang="it-IT" sz="1600" i="1" dirty="0" err="1">
                <a:solidFill>
                  <a:srgbClr val="000000"/>
                </a:solidFill>
              </a:rPr>
              <a:t>identita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degli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oggetti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digitali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nel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contesto</a:t>
            </a:r>
            <a:r>
              <a:rPr lang="de-AT" altLang="it-IT" sz="1600" i="1" dirty="0">
                <a:solidFill>
                  <a:srgbClr val="000000"/>
                </a:solidFill>
              </a:rPr>
              <a:t> della </a:t>
            </a:r>
            <a:r>
              <a:rPr lang="de-AT" altLang="it-IT" sz="1600" i="1" dirty="0" err="1">
                <a:solidFill>
                  <a:srgbClr val="000000"/>
                </a:solidFill>
              </a:rPr>
              <a:t>conservazione</a:t>
            </a:r>
            <a:r>
              <a:rPr lang="de-AT" altLang="it-IT" sz="1600" i="1" dirty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Rappresenta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l‘informazione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che</a:t>
            </a:r>
            <a:r>
              <a:rPr lang="de-AT" altLang="it-IT" sz="1600" i="1" dirty="0">
                <a:solidFill>
                  <a:srgbClr val="000000"/>
                </a:solidFill>
              </a:rPr>
              <a:t> la </a:t>
            </a:r>
            <a:r>
              <a:rPr lang="de-AT" altLang="it-IT" sz="1600" i="1" dirty="0" err="1">
                <a:solidFill>
                  <a:srgbClr val="000000"/>
                </a:solidFill>
              </a:rPr>
              <a:t>maggior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parte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dei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depositi</a:t>
            </a:r>
            <a:r>
              <a:rPr lang="de-AT" altLang="it-IT" sz="1600" i="1" dirty="0">
                <a:solidFill>
                  <a:srgbClr val="000000"/>
                </a:solidFill>
              </a:rPr>
              <a:t> di </a:t>
            </a:r>
            <a:r>
              <a:rPr lang="de-AT" altLang="it-IT" sz="1600" i="1" dirty="0" err="1">
                <a:solidFill>
                  <a:srgbClr val="000000"/>
                </a:solidFill>
              </a:rPr>
              <a:t>conservazione</a:t>
            </a:r>
            <a:r>
              <a:rPr lang="de-AT" altLang="it-IT" sz="1600" i="1" dirty="0">
                <a:solidFill>
                  <a:srgbClr val="000000"/>
                </a:solidFill>
              </a:rPr>
              <a:t> ha </a:t>
            </a:r>
            <a:r>
              <a:rPr lang="de-AT" altLang="it-IT" sz="1600" i="1" dirty="0" err="1">
                <a:solidFill>
                  <a:srgbClr val="000000"/>
                </a:solidFill>
              </a:rPr>
              <a:t>bisogno</a:t>
            </a:r>
            <a:r>
              <a:rPr lang="de-AT" altLang="it-IT" sz="1600" i="1" dirty="0">
                <a:solidFill>
                  <a:srgbClr val="000000"/>
                </a:solidFill>
              </a:rPr>
              <a:t> di </a:t>
            </a:r>
            <a:r>
              <a:rPr lang="de-AT" altLang="it-IT" sz="1600" i="1" dirty="0" err="1">
                <a:solidFill>
                  <a:srgbClr val="000000"/>
                </a:solidFill>
              </a:rPr>
              <a:t>conoscere</a:t>
            </a:r>
            <a:r>
              <a:rPr lang="de-AT" altLang="it-IT" sz="1600" i="1" dirty="0">
                <a:solidFill>
                  <a:srgbClr val="000000"/>
                </a:solidFill>
              </a:rPr>
              <a:t> per </a:t>
            </a:r>
            <a:r>
              <a:rPr lang="de-AT" altLang="it-IT" sz="1600" i="1" dirty="0" err="1">
                <a:solidFill>
                  <a:srgbClr val="000000"/>
                </a:solidFill>
              </a:rPr>
              <a:t>preservare</a:t>
            </a:r>
            <a:r>
              <a:rPr lang="de-AT" altLang="it-IT" sz="1600" i="1" dirty="0">
                <a:solidFill>
                  <a:srgbClr val="000000"/>
                </a:solidFill>
              </a:rPr>
              <a:t> i </a:t>
            </a:r>
            <a:r>
              <a:rPr lang="de-AT" altLang="it-IT" sz="1600" i="1" dirty="0" err="1">
                <a:solidFill>
                  <a:srgbClr val="000000"/>
                </a:solidFill>
              </a:rPr>
              <a:t>materiali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digitali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nel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lungo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termine</a:t>
            </a:r>
            <a:r>
              <a:rPr lang="de-AT" altLang="it-IT" sz="1600" i="1" dirty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Enfatizza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l‘aspetto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dell‘implementabilità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dei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metadati</a:t>
            </a:r>
            <a:r>
              <a:rPr lang="de-AT" altLang="it-IT" sz="1600" i="1" dirty="0">
                <a:solidFill>
                  <a:srgbClr val="000000"/>
                </a:solidFill>
              </a:rPr>
              <a:t>: </a:t>
            </a:r>
            <a:r>
              <a:rPr lang="de-AT" altLang="it-IT" sz="1600" i="1" dirty="0" err="1">
                <a:solidFill>
                  <a:srgbClr val="000000"/>
                </a:solidFill>
              </a:rPr>
              <a:t>definiti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rigorosamente</a:t>
            </a:r>
            <a:r>
              <a:rPr lang="de-AT" altLang="it-IT" sz="1600" i="1" dirty="0">
                <a:solidFill>
                  <a:srgbClr val="000000"/>
                </a:solidFill>
              </a:rPr>
              <a:t>, </a:t>
            </a:r>
            <a:r>
              <a:rPr lang="de-AT" altLang="it-IT" sz="1600" i="1" dirty="0" err="1">
                <a:solidFill>
                  <a:srgbClr val="000000"/>
                </a:solidFill>
              </a:rPr>
              <a:t>sopportati</a:t>
            </a:r>
            <a:r>
              <a:rPr lang="de-AT" altLang="it-IT" sz="1600" i="1" dirty="0">
                <a:solidFill>
                  <a:srgbClr val="000000"/>
                </a:solidFill>
              </a:rPr>
              <a:t> da </a:t>
            </a:r>
            <a:r>
              <a:rPr lang="de-AT" altLang="it-IT" sz="1600" i="1" dirty="0" err="1">
                <a:solidFill>
                  <a:srgbClr val="000000"/>
                </a:solidFill>
              </a:rPr>
              <a:t>linee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guida</a:t>
            </a:r>
            <a:r>
              <a:rPr lang="de-AT" altLang="it-IT" sz="1600" i="1" dirty="0">
                <a:solidFill>
                  <a:srgbClr val="000000"/>
                </a:solidFill>
              </a:rPr>
              <a:t> per la </a:t>
            </a:r>
            <a:r>
              <a:rPr lang="de-AT" altLang="it-IT" sz="1600" i="1" dirty="0" err="1">
                <a:solidFill>
                  <a:srgbClr val="000000"/>
                </a:solidFill>
              </a:rPr>
              <a:t>creazione</a:t>
            </a:r>
            <a:r>
              <a:rPr lang="de-AT" altLang="it-IT" sz="1600" i="1" dirty="0">
                <a:solidFill>
                  <a:srgbClr val="000000"/>
                </a:solidFill>
              </a:rPr>
              <a:t>, la </a:t>
            </a:r>
            <a:r>
              <a:rPr lang="de-AT" altLang="it-IT" sz="1600" i="1" dirty="0" err="1">
                <a:solidFill>
                  <a:srgbClr val="000000"/>
                </a:solidFill>
              </a:rPr>
              <a:t>gestione</a:t>
            </a:r>
            <a:r>
              <a:rPr lang="de-AT" altLang="it-IT" sz="1600" i="1" dirty="0">
                <a:solidFill>
                  <a:srgbClr val="000000"/>
                </a:solidFill>
              </a:rPr>
              <a:t> e </a:t>
            </a:r>
            <a:r>
              <a:rPr lang="de-AT" altLang="it-IT" sz="1600" i="1" dirty="0" err="1">
                <a:solidFill>
                  <a:srgbClr val="000000"/>
                </a:solidFill>
              </a:rPr>
              <a:t>l‘uso</a:t>
            </a:r>
            <a:r>
              <a:rPr lang="de-AT" altLang="it-IT" sz="1600" i="1" dirty="0">
                <a:solidFill>
                  <a:srgbClr val="000000"/>
                </a:solidFill>
              </a:rPr>
              <a:t> e </a:t>
            </a:r>
            <a:r>
              <a:rPr lang="de-AT" altLang="it-IT" sz="1600" i="1" dirty="0" err="1">
                <a:solidFill>
                  <a:srgbClr val="000000"/>
                </a:solidFill>
              </a:rPr>
              <a:t>orientato</a:t>
            </a:r>
            <a:r>
              <a:rPr lang="de-AT" altLang="it-IT" sz="1600" i="1" dirty="0">
                <a:solidFill>
                  <a:srgbClr val="000000"/>
                </a:solidFill>
              </a:rPr>
              <a:t> ai </a:t>
            </a:r>
            <a:r>
              <a:rPr lang="de-AT" altLang="it-IT" sz="1600" i="1" dirty="0" err="1">
                <a:solidFill>
                  <a:srgbClr val="000000"/>
                </a:solidFill>
              </a:rPr>
              <a:t>flussi</a:t>
            </a:r>
            <a:r>
              <a:rPr lang="de-AT" altLang="it-IT" sz="1600" i="1" dirty="0">
                <a:solidFill>
                  <a:srgbClr val="000000"/>
                </a:solidFill>
              </a:rPr>
              <a:t> di </a:t>
            </a:r>
            <a:r>
              <a:rPr lang="de-AT" altLang="it-IT" sz="1600" i="1" dirty="0" err="1">
                <a:solidFill>
                  <a:srgbClr val="000000"/>
                </a:solidFill>
              </a:rPr>
              <a:t>lavoro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automatizzati</a:t>
            </a:r>
            <a:r>
              <a:rPr lang="de-AT" altLang="it-IT" sz="1600" i="1" dirty="0">
                <a:solidFill>
                  <a:srgbClr val="000000"/>
                </a:solidFill>
              </a:rPr>
              <a:t>; e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Supporta</a:t>
            </a:r>
            <a:r>
              <a:rPr lang="de-AT" altLang="it-IT" sz="1600" i="1" dirty="0">
                <a:solidFill>
                  <a:srgbClr val="000000"/>
                </a:solidFill>
              </a:rPr>
              <a:t> la </a:t>
            </a:r>
            <a:r>
              <a:rPr lang="de-AT" altLang="it-IT" sz="1600" i="1" dirty="0" err="1">
                <a:solidFill>
                  <a:srgbClr val="000000"/>
                </a:solidFill>
              </a:rPr>
              <a:t>neutralità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tecnica</a:t>
            </a:r>
            <a:r>
              <a:rPr lang="de-AT" altLang="it-IT" sz="1600" i="1" dirty="0">
                <a:solidFill>
                  <a:srgbClr val="000000"/>
                </a:solidFill>
              </a:rPr>
              <a:t>: </a:t>
            </a:r>
            <a:r>
              <a:rPr lang="de-AT" altLang="it-IT" sz="1600" i="1" dirty="0" err="1">
                <a:solidFill>
                  <a:srgbClr val="000000"/>
                </a:solidFill>
              </a:rPr>
              <a:t>nessun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presupposto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riguardo</a:t>
            </a:r>
            <a:r>
              <a:rPr lang="de-AT" altLang="it-IT" sz="1600" i="1" dirty="0">
                <a:solidFill>
                  <a:srgbClr val="000000"/>
                </a:solidFill>
              </a:rPr>
              <a:t> a </a:t>
            </a:r>
            <a:r>
              <a:rPr lang="de-AT" altLang="it-IT" sz="1600" i="1" dirty="0" err="1">
                <a:solidFill>
                  <a:srgbClr val="000000"/>
                </a:solidFill>
              </a:rPr>
              <a:t>tecnologie</a:t>
            </a:r>
            <a:r>
              <a:rPr lang="de-AT" altLang="it-IT" sz="1600" i="1" dirty="0">
                <a:solidFill>
                  <a:srgbClr val="000000"/>
                </a:solidFill>
              </a:rPr>
              <a:t>, </a:t>
            </a:r>
            <a:r>
              <a:rPr lang="de-AT" altLang="it-IT" sz="1600" i="1" dirty="0" err="1">
                <a:solidFill>
                  <a:srgbClr val="000000"/>
                </a:solidFill>
              </a:rPr>
              <a:t>strategie</a:t>
            </a:r>
            <a:r>
              <a:rPr lang="de-AT" altLang="it-IT" sz="1600" i="1" dirty="0">
                <a:solidFill>
                  <a:srgbClr val="000000"/>
                </a:solidFill>
              </a:rPr>
              <a:t>, </a:t>
            </a:r>
            <a:r>
              <a:rPr lang="de-AT" altLang="it-IT" sz="1600" i="1" dirty="0" err="1">
                <a:solidFill>
                  <a:srgbClr val="000000"/>
                </a:solidFill>
              </a:rPr>
              <a:t>immagazzinamento</a:t>
            </a:r>
            <a:r>
              <a:rPr lang="de-AT" altLang="it-IT" sz="1600" i="1" dirty="0">
                <a:solidFill>
                  <a:srgbClr val="000000"/>
                </a:solidFill>
              </a:rPr>
              <a:t> e </a:t>
            </a:r>
            <a:r>
              <a:rPr lang="de-AT" altLang="it-IT" sz="1600" i="1" dirty="0" err="1">
                <a:solidFill>
                  <a:srgbClr val="000000"/>
                </a:solidFill>
              </a:rPr>
              <a:t>gestione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dei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 smtClean="0">
                <a:solidFill>
                  <a:srgbClr val="000000"/>
                </a:solidFill>
              </a:rPr>
              <a:t>metadati</a:t>
            </a:r>
            <a:r>
              <a:rPr lang="de-AT" altLang="it-IT" sz="1600" i="1" dirty="0" smtClean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ecc</a:t>
            </a:r>
            <a:r>
              <a:rPr lang="de-AT" altLang="it-IT" sz="1600" i="1" dirty="0" smtClean="0">
                <a:solidFill>
                  <a:srgbClr val="000000"/>
                </a:solidFill>
              </a:rPr>
              <a:t>., </a:t>
            </a:r>
            <a:r>
              <a:rPr lang="de-AT" altLang="it-IT" sz="1600" i="1" dirty="0" err="1">
                <a:solidFill>
                  <a:srgbClr val="000000"/>
                </a:solidFill>
              </a:rPr>
              <a:t>viene</a:t>
            </a:r>
            <a:r>
              <a:rPr lang="de-AT" altLang="it-IT" sz="1600" i="1" dirty="0">
                <a:solidFill>
                  <a:srgbClr val="000000"/>
                </a:solidFill>
              </a:rPr>
              <a:t> </a:t>
            </a:r>
            <a:r>
              <a:rPr lang="de-AT" altLang="it-IT" sz="1600" i="1" dirty="0" err="1">
                <a:solidFill>
                  <a:srgbClr val="000000"/>
                </a:solidFill>
              </a:rPr>
              <a:t>preso</a:t>
            </a:r>
            <a:r>
              <a:rPr lang="de-AT" altLang="it-IT" sz="1600" i="1" dirty="0">
                <a:solidFill>
                  <a:srgbClr val="000000"/>
                </a:solidFill>
              </a:rPr>
              <a:t> in </a:t>
            </a:r>
            <a:r>
              <a:rPr lang="de-AT" altLang="it-IT" sz="1600" i="1" dirty="0" err="1">
                <a:solidFill>
                  <a:srgbClr val="000000"/>
                </a:solidFill>
              </a:rPr>
              <a:t>considerazione</a:t>
            </a:r>
            <a:r>
              <a:rPr lang="de-AT" altLang="it-IT" sz="16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1508125" y="5848350"/>
            <a:ext cx="54181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 i="1">
                <a:solidFill>
                  <a:srgbClr val="993300"/>
                </a:solidFill>
              </a:rPr>
              <a:t>Data Dictionary for Preservation Metadata: PREMIS version 3.0 [PREMISDD-3.0]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1258888" y="4737100"/>
            <a:ext cx="576103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>
                <a:solidFill>
                  <a:srgbClr val="000000"/>
                </a:solidFill>
              </a:rPr>
              <a:t>Il Dizionario dei Dati PREMIS definisce “preservation metadata” come </a:t>
            </a:r>
            <a:r>
              <a:rPr lang="de-AT" altLang="it-IT" sz="1600" i="1">
                <a:solidFill>
                  <a:srgbClr val="993300"/>
                </a:solidFill>
              </a:rPr>
              <a:t>l‘informazione che un deposito usa per supportare il processo di conservazione digitale</a:t>
            </a:r>
            <a:r>
              <a:rPr lang="de-AT" altLang="it-IT" sz="1600" i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5651500" y="6146800"/>
            <a:ext cx="21288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993300"/>
                </a:solidFill>
              </a:rPr>
              <a:t>[PREMISDD-3.0] : Introduction</a:t>
            </a:r>
          </a:p>
        </p:txBody>
      </p:sp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1866900" y="531813"/>
            <a:ext cx="2566988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Il Dizionario dei dati</a:t>
            </a:r>
          </a:p>
        </p:txBody>
      </p:sp>
      <p:sp>
        <p:nvSpPr>
          <p:cNvPr id="51207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120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48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866900" y="531813"/>
            <a:ext cx="2566988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Il Dizionario dei dati</a:t>
            </a: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222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Rettangolo 11"/>
          <p:cNvSpPr>
            <a:spLocks noChangeArrowheads="1"/>
          </p:cNvSpPr>
          <p:nvPr/>
        </p:nvSpPr>
        <p:spPr bwMode="auto">
          <a:xfrm>
            <a:off x="928688" y="1727200"/>
            <a:ext cx="72437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dirty="0">
                <a:solidFill>
                  <a:srgbClr val="000000"/>
                </a:solidFill>
              </a:rPr>
              <a:t>La </a:t>
            </a:r>
            <a:r>
              <a:rPr lang="en-US" altLang="it-IT" dirty="0" err="1">
                <a:solidFill>
                  <a:srgbClr val="000000"/>
                </a:solidFill>
              </a:rPr>
              <a:t>maggior</a:t>
            </a:r>
            <a:r>
              <a:rPr lang="en-US" altLang="it-IT" dirty="0">
                <a:solidFill>
                  <a:srgbClr val="000000"/>
                </a:solidFill>
              </a:rPr>
              <a:t> parte </a:t>
            </a:r>
            <a:r>
              <a:rPr lang="en-US" altLang="it-IT" dirty="0" err="1">
                <a:solidFill>
                  <a:srgbClr val="000000"/>
                </a:solidFill>
              </a:rPr>
              <a:t>dei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depositi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gestisce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larghe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quantità</a:t>
            </a:r>
            <a:r>
              <a:rPr lang="en-US" altLang="it-IT" dirty="0">
                <a:solidFill>
                  <a:srgbClr val="000000"/>
                </a:solidFill>
              </a:rPr>
              <a:t> di </a:t>
            </a:r>
            <a:r>
              <a:rPr lang="en-US" altLang="it-IT" dirty="0" err="1">
                <a:solidFill>
                  <a:srgbClr val="000000"/>
                </a:solidFill>
              </a:rPr>
              <a:t>dati</a:t>
            </a:r>
            <a:r>
              <a:rPr lang="en-US" altLang="it-IT" dirty="0">
                <a:solidFill>
                  <a:srgbClr val="000000"/>
                </a:solidFill>
              </a:rPr>
              <a:t>. 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endParaRPr lang="en-US" altLang="it-IT" dirty="0">
              <a:solidFill>
                <a:srgbClr val="000000"/>
              </a:solidFill>
            </a:endParaRP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dirty="0" err="1">
                <a:solidFill>
                  <a:srgbClr val="000000"/>
                </a:solidFill>
              </a:rPr>
              <a:t>Pertanto</a:t>
            </a:r>
            <a:r>
              <a:rPr lang="en-US" altLang="it-IT" dirty="0">
                <a:solidFill>
                  <a:srgbClr val="000000"/>
                </a:solidFill>
              </a:rPr>
              <a:t> un </a:t>
            </a:r>
            <a:r>
              <a:rPr lang="en-US" altLang="it-IT" dirty="0" err="1">
                <a:solidFill>
                  <a:srgbClr val="000000"/>
                </a:solidFill>
              </a:rPr>
              <a:t>fattore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chiave</a:t>
            </a:r>
            <a:r>
              <a:rPr lang="en-US" altLang="it-IT" dirty="0">
                <a:solidFill>
                  <a:srgbClr val="000000"/>
                </a:solidFill>
              </a:rPr>
              <a:t> per l’ “</a:t>
            </a:r>
            <a:r>
              <a:rPr lang="en-US" altLang="it-IT" dirty="0" err="1">
                <a:solidFill>
                  <a:srgbClr val="000000"/>
                </a:solidFill>
              </a:rPr>
              <a:t>implementabilità</a:t>
            </a:r>
            <a:r>
              <a:rPr lang="en-US" altLang="it-IT" dirty="0">
                <a:solidFill>
                  <a:srgbClr val="000000"/>
                </a:solidFill>
              </a:rPr>
              <a:t>” </a:t>
            </a:r>
            <a:r>
              <a:rPr lang="en-US" altLang="it-IT" dirty="0" err="1">
                <a:solidFill>
                  <a:srgbClr val="000000"/>
                </a:solidFill>
              </a:rPr>
              <a:t>dei</a:t>
            </a:r>
            <a:r>
              <a:rPr lang="en-US" altLang="it-IT" dirty="0">
                <a:solidFill>
                  <a:srgbClr val="000000"/>
                </a:solidFill>
              </a:rPr>
              <a:t> metadata di </a:t>
            </a:r>
            <a:r>
              <a:rPr lang="en-US" altLang="it-IT" dirty="0" err="1">
                <a:solidFill>
                  <a:srgbClr val="000000"/>
                </a:solidFill>
              </a:rPr>
              <a:t>conservazione</a:t>
            </a:r>
            <a:r>
              <a:rPr lang="en-US" altLang="it-IT" dirty="0">
                <a:solidFill>
                  <a:srgbClr val="000000"/>
                </a:solidFill>
              </a:rPr>
              <a:t> è se </a:t>
            </a:r>
            <a:r>
              <a:rPr lang="en-US" altLang="it-IT" dirty="0" err="1">
                <a:solidFill>
                  <a:srgbClr val="000000"/>
                </a:solidFill>
              </a:rPr>
              <a:t>il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valore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dei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contenuti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dei</a:t>
            </a:r>
            <a:r>
              <a:rPr lang="en-US" altLang="it-IT" dirty="0">
                <a:solidFill>
                  <a:srgbClr val="000000"/>
                </a:solidFill>
              </a:rPr>
              <a:t> metadata </a:t>
            </a:r>
            <a:r>
              <a:rPr lang="en-US" altLang="it-IT" dirty="0" err="1">
                <a:solidFill>
                  <a:srgbClr val="000000"/>
                </a:solidFill>
              </a:rPr>
              <a:t>possa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essere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automaticamente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processato</a:t>
            </a:r>
            <a:r>
              <a:rPr lang="en-US" altLang="it-IT" dirty="0">
                <a:solidFill>
                  <a:srgbClr val="000000"/>
                </a:solidFill>
              </a:rPr>
              <a:t> dal </a:t>
            </a:r>
            <a:r>
              <a:rPr lang="en-US" altLang="it-IT" dirty="0" err="1">
                <a:solidFill>
                  <a:srgbClr val="000000"/>
                </a:solidFill>
              </a:rPr>
              <a:t>deposito</a:t>
            </a:r>
            <a:r>
              <a:rPr lang="en-US" altLang="it-IT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endParaRPr lang="en-US" altLang="it-IT" dirty="0">
              <a:solidFill>
                <a:srgbClr val="000000"/>
              </a:solidFill>
            </a:endParaRP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dirty="0" err="1">
                <a:solidFill>
                  <a:srgbClr val="000000"/>
                </a:solidFill>
              </a:rPr>
              <a:t>Laddove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possibile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il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dizionario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dei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dati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definisce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unità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semantiche</a:t>
            </a:r>
            <a:r>
              <a:rPr lang="en-US" altLang="it-IT" dirty="0">
                <a:solidFill>
                  <a:srgbClr val="000000"/>
                </a:solidFill>
              </a:rPr>
              <a:t> per </a:t>
            </a:r>
            <a:r>
              <a:rPr lang="en-US" altLang="it-IT" dirty="0" err="1">
                <a:solidFill>
                  <a:srgbClr val="000000"/>
                </a:solidFill>
              </a:rPr>
              <a:t>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metadati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che</a:t>
            </a:r>
            <a:r>
              <a:rPr lang="en-US" altLang="it-IT" dirty="0">
                <a:solidFill>
                  <a:srgbClr val="000000"/>
                </a:solidFill>
              </a:rPr>
              <a:t> non </a:t>
            </a:r>
            <a:r>
              <a:rPr lang="en-US" altLang="it-IT" dirty="0" err="1">
                <a:solidFill>
                  <a:srgbClr val="000000"/>
                </a:solidFill>
              </a:rPr>
              <a:t>richiedono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l’itervento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umano</a:t>
            </a:r>
            <a:r>
              <a:rPr lang="en-US" altLang="it-IT" dirty="0">
                <a:solidFill>
                  <a:srgbClr val="000000"/>
                </a:solidFill>
              </a:rPr>
              <a:t> per </a:t>
            </a:r>
            <a:r>
              <a:rPr lang="en-US" altLang="it-IT" dirty="0" err="1">
                <a:solidFill>
                  <a:srgbClr val="000000"/>
                </a:solidFill>
              </a:rPr>
              <a:t>essere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caricati</a:t>
            </a:r>
            <a:r>
              <a:rPr lang="en-US" altLang="it-IT" dirty="0">
                <a:solidFill>
                  <a:srgbClr val="000000"/>
                </a:solidFill>
              </a:rPr>
              <a:t> o </a:t>
            </a:r>
            <a:r>
              <a:rPr lang="en-US" altLang="it-IT" dirty="0" err="1">
                <a:solidFill>
                  <a:srgbClr val="000000"/>
                </a:solidFill>
              </a:rPr>
              <a:t>analizzati</a:t>
            </a:r>
            <a:r>
              <a:rPr lang="en-US" altLang="it-IT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endParaRPr lang="en-US" altLang="it-IT" dirty="0">
              <a:solidFill>
                <a:srgbClr val="000000"/>
              </a:solidFill>
            </a:endParaRPr>
          </a:p>
          <a:p>
            <a:pPr>
              <a:buClr>
                <a:srgbClr val="CA9C4E"/>
              </a:buClr>
              <a:buFont typeface="Wingdings" panose="05000000000000000000" pitchFamily="2" charset="2"/>
              <a:buChar char="§"/>
            </a:pPr>
            <a:r>
              <a:rPr lang="en-US" altLang="it-IT" dirty="0">
                <a:solidFill>
                  <a:srgbClr val="000000"/>
                </a:solidFill>
              </a:rPr>
              <a:t>Ad </a:t>
            </a:r>
            <a:r>
              <a:rPr lang="en-US" altLang="it-IT" dirty="0" err="1">
                <a:solidFill>
                  <a:srgbClr val="000000"/>
                </a:solidFill>
              </a:rPr>
              <a:t>esempio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valori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controllati</a:t>
            </a:r>
            <a:r>
              <a:rPr lang="en-US" altLang="it-IT" dirty="0">
                <a:solidFill>
                  <a:srgbClr val="000000"/>
                </a:solidFill>
              </a:rPr>
              <a:t>  per le </a:t>
            </a:r>
            <a:r>
              <a:rPr lang="en-US" altLang="it-IT" dirty="0" err="1">
                <a:solidFill>
                  <a:srgbClr val="000000"/>
                </a:solidFill>
              </a:rPr>
              <a:t>lista</a:t>
            </a:r>
            <a:r>
              <a:rPr lang="en-US" altLang="it-IT" dirty="0">
                <a:solidFill>
                  <a:srgbClr val="000000"/>
                </a:solidFill>
              </a:rPr>
              <a:t> di </a:t>
            </a:r>
            <a:r>
              <a:rPr lang="en-US" altLang="it-IT" dirty="0" err="1">
                <a:solidFill>
                  <a:srgbClr val="000000"/>
                </a:solidFill>
              </a:rPr>
              <a:t>autorità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sono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preferite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alle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descrizioni</a:t>
            </a:r>
            <a:r>
              <a:rPr lang="en-US" altLang="it-IT" dirty="0">
                <a:solidFill>
                  <a:srgbClr val="000000"/>
                </a:solidFill>
              </a:rPr>
              <a:t> </a:t>
            </a:r>
            <a:r>
              <a:rPr lang="en-US" altLang="it-IT" dirty="0" err="1">
                <a:solidFill>
                  <a:srgbClr val="000000"/>
                </a:solidFill>
              </a:rPr>
              <a:t>testuali</a:t>
            </a:r>
            <a:r>
              <a:rPr lang="en-US" altLang="it-IT" dirty="0">
                <a:solidFill>
                  <a:srgbClr val="00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dirty="0"/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814388" y="1125538"/>
            <a:ext cx="48879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Il concetto di „Implementabilità“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49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750" y="1989138"/>
            <a:ext cx="8135938" cy="1633537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it-IT" altLang="it-IT" sz="2000">
                <a:solidFill>
                  <a:srgbClr val="000000"/>
                </a:solidFill>
              </a:rPr>
              <a:t>Le entità </a:t>
            </a:r>
            <a:r>
              <a:rPr lang="it-IT" altLang="it-IT" sz="2000" b="1" u="sng">
                <a:solidFill>
                  <a:srgbClr val="000000"/>
                </a:solidFill>
              </a:rPr>
              <a:t>Agente</a:t>
            </a:r>
            <a:r>
              <a:rPr lang="it-IT" altLang="it-IT" sz="2000">
                <a:solidFill>
                  <a:srgbClr val="000000"/>
                </a:solidFill>
              </a:rPr>
              <a:t>, </a:t>
            </a:r>
            <a:r>
              <a:rPr lang="it-IT" altLang="it-IT" sz="2000" b="1" u="sng">
                <a:solidFill>
                  <a:srgbClr val="000000"/>
                </a:solidFill>
              </a:rPr>
              <a:t>Evento</a:t>
            </a:r>
            <a:r>
              <a:rPr lang="it-IT" altLang="it-IT" sz="2000">
                <a:solidFill>
                  <a:srgbClr val="000000"/>
                </a:solidFill>
              </a:rPr>
              <a:t>, </a:t>
            </a:r>
            <a:r>
              <a:rPr lang="it-IT" altLang="it-IT" sz="2000" b="1" u="sng">
                <a:solidFill>
                  <a:srgbClr val="000000"/>
                </a:solidFill>
              </a:rPr>
              <a:t>Diritti</a:t>
            </a:r>
            <a:endParaRPr lang="fr-FR" altLang="it-IT" sz="2000" b="1" u="sng">
              <a:solidFill>
                <a:srgbClr val="000000"/>
              </a:solidFill>
            </a:endParaRPr>
          </a:p>
          <a:p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Discussione e </a:t>
            </a:r>
            <a:r>
              <a:rPr lang="fr-FR" altLang="it-IT" sz="2000" i="1">
                <a:solidFill>
                  <a:srgbClr val="000000"/>
                </a:solidFill>
              </a:rPr>
              <a:t>Question Time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Conclusioni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50825" y="833438"/>
            <a:ext cx="6097588" cy="833437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Mantenere la conformità allo standard</a:t>
            </a:r>
          </a:p>
          <a:p>
            <a:pPr>
              <a:buClr>
                <a:srgbClr val="993300"/>
              </a:buClr>
            </a:pPr>
            <a:r>
              <a:rPr lang="it-I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    - entità “Agente”, “Evento”, “Diritti”</a:t>
            </a:r>
            <a:endParaRPr lang="fr-FR" altLang="it-IT" sz="2400" b="1">
              <a:solidFill>
                <a:srgbClr val="193433"/>
              </a:solidFill>
              <a:latin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5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95288" y="908050"/>
            <a:ext cx="82804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de-AT" altLang="it-IT" sz="1400" b="1">
              <a:solidFill>
                <a:srgbClr val="000000"/>
              </a:solidFill>
            </a:endParaRPr>
          </a:p>
          <a:p>
            <a:pPr lvl="2"/>
            <a:r>
              <a:rPr lang="de-AT" altLang="it-IT" sz="1400" b="1">
                <a:solidFill>
                  <a:srgbClr val="993300"/>
                </a:solidFill>
              </a:rPr>
              <a:t>“Implementable, core preservation metadata”</a:t>
            </a:r>
          </a:p>
          <a:p>
            <a:pPr algn="ctr"/>
            <a:r>
              <a:rPr lang="de-AT" altLang="it-IT" sz="1400" b="1" i="1">
                <a:solidFill>
                  <a:srgbClr val="000000"/>
                </a:solidFill>
              </a:rPr>
              <a:t>cose che la maggior parte dei depositi di conservazione deve gestire </a:t>
            </a:r>
          </a:p>
          <a:p>
            <a:pPr algn="ctr"/>
            <a:r>
              <a:rPr lang="de-AT" altLang="it-IT" sz="1400" b="1" i="1">
                <a:solidFill>
                  <a:srgbClr val="000000"/>
                </a:solidFill>
              </a:rPr>
              <a:t>per supportare la conservazione digitale</a:t>
            </a:r>
          </a:p>
          <a:p>
            <a:pPr algn="ctr"/>
            <a:endParaRPr lang="de-AT" altLang="it-IT" sz="1400" b="1" i="1">
              <a:solidFill>
                <a:srgbClr val="000000"/>
              </a:solidFill>
            </a:endParaRPr>
          </a:p>
          <a:p>
            <a:pPr lvl="2"/>
            <a:endParaRPr lang="de-AT" altLang="it-IT" sz="1400" b="1">
              <a:solidFill>
                <a:srgbClr val="993300"/>
              </a:solidFill>
            </a:endParaRPr>
          </a:p>
          <a:p>
            <a:r>
              <a:rPr lang="de-AT" altLang="it-IT" b="1">
                <a:solidFill>
                  <a:srgbClr val="193433"/>
                </a:solidFill>
              </a:rPr>
              <a:t>CORE</a:t>
            </a:r>
          </a:p>
          <a:p>
            <a:r>
              <a:rPr lang="de-AT" altLang="it-IT" sz="1400" b="1">
                <a:solidFill>
                  <a:srgbClr val="000000"/>
                </a:solidFill>
              </a:rPr>
              <a:t>- assolutamente richiesti in ogni circostanza – in qualsiasi fase del workflow devono essere richiesti;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de-AT" altLang="it-IT" sz="1400" b="1">
                <a:solidFill>
                  <a:srgbClr val="000000"/>
                </a:solidFill>
              </a:rPr>
              <a:t> applicabili per qualsiasi tipo di deposito che implemeneti una qualsiasi strategia di conservazione;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de-AT" altLang="it-IT" sz="1400" b="1">
                <a:solidFill>
                  <a:srgbClr val="000000"/>
                </a:solidFill>
              </a:rPr>
              <a:t> non necessariamente significa che essi sono obbligatori</a:t>
            </a:r>
          </a:p>
          <a:p>
            <a:pPr lvl="2" algn="ctr"/>
            <a:endParaRPr lang="de-AT" altLang="it-IT" sz="1400" b="1">
              <a:solidFill>
                <a:srgbClr val="000000"/>
              </a:solidFill>
            </a:endParaRPr>
          </a:p>
          <a:p>
            <a:r>
              <a:rPr lang="de-AT" altLang="it-IT" b="1">
                <a:solidFill>
                  <a:srgbClr val="193433"/>
                </a:solidFill>
              </a:rPr>
              <a:t>IMPLEMENTABLE</a:t>
            </a:r>
          </a:p>
          <a:p>
            <a:r>
              <a:rPr lang="de-AT" altLang="it-IT" sz="1400" b="1">
                <a:solidFill>
                  <a:srgbClr val="000000"/>
                </a:solidFill>
              </a:rPr>
              <a:t>- definiti in modo rigoroso;</a:t>
            </a:r>
          </a:p>
          <a:p>
            <a:r>
              <a:rPr lang="de-AT" altLang="it-IT" sz="1400" b="1">
                <a:solidFill>
                  <a:srgbClr val="000000"/>
                </a:solidFill>
              </a:rPr>
              <a:t>- supportati da linee guida e raccomandazioni;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de-AT" altLang="it-IT" sz="1400" b="1">
                <a:solidFill>
                  <a:srgbClr val="000000"/>
                </a:solidFill>
              </a:rPr>
              <a:t> enfasi sui flussi di lavoro automatizzati (automaticamente prodotti e processati dal sistema di deposito);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de-AT" altLang="it-IT" sz="1400" b="1">
                <a:solidFill>
                  <a:srgbClr val="000000"/>
                </a:solidFill>
              </a:rPr>
              <a:t> valori codificati da liste di autorità sono preferiti rispetto alle descrizioni testuali;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de-AT" altLang="it-IT" sz="1400" b="1">
                <a:solidFill>
                  <a:srgbClr val="000000"/>
                </a:solidFill>
              </a:rPr>
              <a:t> neutralità tecnica multi-livello: nessun sistema, nessuna metodologia di gestione dei dati, nessuna strategia di conservazione viene presunta.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1692275" y="5300663"/>
            <a:ext cx="67691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400" b="1" i="1" dirty="0">
                <a:solidFill>
                  <a:srgbClr val="000000"/>
                </a:solidFill>
              </a:rPr>
              <a:t>Dal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momento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che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l‘enfasi</a:t>
            </a:r>
            <a:r>
              <a:rPr lang="de-AT" altLang="it-IT" sz="1400" b="1" i="1" dirty="0">
                <a:solidFill>
                  <a:srgbClr val="000000"/>
                </a:solidFill>
              </a:rPr>
              <a:t> è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posta</a:t>
            </a:r>
            <a:r>
              <a:rPr lang="de-AT" altLang="it-IT" sz="1400" b="1" i="1" dirty="0">
                <a:solidFill>
                  <a:srgbClr val="000000"/>
                </a:solidFill>
              </a:rPr>
              <a:t> sul </a:t>
            </a:r>
            <a:r>
              <a:rPr lang="de-AT" altLang="it-IT" sz="1400" b="1" i="1" dirty="0" err="1">
                <a:solidFill>
                  <a:srgbClr val="993300"/>
                </a:solidFill>
              </a:rPr>
              <a:t>bisogno</a:t>
            </a:r>
            <a:r>
              <a:rPr lang="de-AT" altLang="it-IT" sz="1400" b="1" i="1" dirty="0">
                <a:solidFill>
                  <a:srgbClr val="993300"/>
                </a:solidFill>
              </a:rPr>
              <a:t> di </a:t>
            </a:r>
            <a:r>
              <a:rPr lang="de-AT" altLang="it-IT" sz="1400" b="1" i="1" dirty="0" err="1">
                <a:solidFill>
                  <a:srgbClr val="993300"/>
                </a:solidFill>
              </a:rPr>
              <a:t>sapere</a:t>
            </a:r>
            <a:r>
              <a:rPr lang="de-AT" altLang="it-IT" sz="1400" b="1" i="1" dirty="0">
                <a:solidFill>
                  <a:srgbClr val="993300"/>
                </a:solidFill>
              </a:rPr>
              <a:t> </a:t>
            </a:r>
            <a:r>
              <a:rPr lang="de-AT" altLang="it-IT" sz="1400" b="1" i="1" dirty="0" err="1" smtClean="0">
                <a:solidFill>
                  <a:srgbClr val="000000"/>
                </a:solidFill>
              </a:rPr>
              <a:t>piuttosto</a:t>
            </a:r>
            <a:r>
              <a:rPr lang="de-AT" altLang="it-IT" sz="1400" b="1" i="1" dirty="0" smtClean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che</a:t>
            </a:r>
            <a:r>
              <a:rPr lang="de-AT" altLang="it-IT" sz="1400" b="1" i="1" dirty="0">
                <a:solidFill>
                  <a:srgbClr val="000000"/>
                </a:solidFill>
              </a:rPr>
              <a:t> sul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bisogno</a:t>
            </a:r>
            <a:r>
              <a:rPr lang="de-AT" altLang="it-IT" sz="1400" b="1" i="1" dirty="0">
                <a:solidFill>
                  <a:srgbClr val="000000"/>
                </a:solidFill>
              </a:rPr>
              <a:t> di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memorizzare</a:t>
            </a:r>
            <a:r>
              <a:rPr lang="de-AT" altLang="it-IT" sz="1400" b="1" i="1" dirty="0">
                <a:solidFill>
                  <a:srgbClr val="000000"/>
                </a:solidFill>
              </a:rPr>
              <a:t> o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rappresentare</a:t>
            </a:r>
            <a:r>
              <a:rPr lang="de-AT" altLang="it-IT" sz="1400" b="1" i="1" dirty="0">
                <a:solidFill>
                  <a:srgbClr val="000000"/>
                </a:solidFill>
              </a:rPr>
              <a:t> in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un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modo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particolare</a:t>
            </a:r>
            <a:r>
              <a:rPr lang="de-AT" altLang="it-IT" sz="1400" b="1" i="1" dirty="0">
                <a:solidFill>
                  <a:srgbClr val="000000"/>
                </a:solidFill>
              </a:rPr>
              <a:t>, </a:t>
            </a:r>
          </a:p>
          <a:p>
            <a:r>
              <a:rPr lang="de-AT" altLang="it-IT" sz="1400" b="1" i="1" dirty="0" err="1">
                <a:solidFill>
                  <a:srgbClr val="000000"/>
                </a:solidFill>
              </a:rPr>
              <a:t>il</a:t>
            </a:r>
            <a:r>
              <a:rPr lang="de-AT" altLang="it-IT" sz="1400" b="1" i="1" dirty="0">
                <a:solidFill>
                  <a:srgbClr val="000000"/>
                </a:solidFill>
              </a:rPr>
              <a:t> WG del PREMIS ha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preferito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usare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il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termine</a:t>
            </a:r>
            <a:r>
              <a:rPr lang="de-AT" altLang="it-IT" sz="1400" b="1" i="1" dirty="0">
                <a:solidFill>
                  <a:srgbClr val="000000"/>
                </a:solidFill>
              </a:rPr>
              <a:t> “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unità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semantiche</a:t>
            </a:r>
            <a:r>
              <a:rPr lang="de-AT" altLang="it-IT" sz="1400" b="1" i="1" dirty="0">
                <a:solidFill>
                  <a:srgbClr val="000000"/>
                </a:solidFill>
              </a:rPr>
              <a:t>” (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semantic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unit</a:t>
            </a:r>
            <a:r>
              <a:rPr lang="de-AT" altLang="it-IT" sz="1400" b="1" i="1" dirty="0">
                <a:solidFill>
                  <a:srgbClr val="000000"/>
                </a:solidFill>
              </a:rPr>
              <a:t>)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invece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che</a:t>
            </a:r>
            <a:r>
              <a:rPr lang="de-AT" altLang="it-IT" sz="1400" b="1" i="1" dirty="0">
                <a:solidFill>
                  <a:srgbClr val="000000"/>
                </a:solidFill>
              </a:rPr>
              <a:t> “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elemento</a:t>
            </a:r>
            <a:r>
              <a:rPr lang="de-AT" altLang="it-IT" sz="1400" b="1" i="1" dirty="0">
                <a:solidFill>
                  <a:srgbClr val="000000"/>
                </a:solidFill>
              </a:rPr>
              <a:t> di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metadatazione</a:t>
            </a:r>
            <a:r>
              <a:rPr lang="de-AT" altLang="it-IT" sz="1400" b="1" i="1" dirty="0">
                <a:solidFill>
                  <a:srgbClr val="000000"/>
                </a:solidFill>
              </a:rPr>
              <a:t>“ (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metadata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element</a:t>
            </a:r>
            <a:r>
              <a:rPr lang="de-AT" altLang="it-IT" sz="1400" b="1" i="1" dirty="0">
                <a:solidFill>
                  <a:srgbClr val="000000"/>
                </a:solidFill>
              </a:rPr>
              <a:t>). </a:t>
            </a:r>
          </a:p>
          <a:p>
            <a:r>
              <a:rPr lang="de-AT" altLang="it-IT" sz="1400" b="1" i="1" dirty="0">
                <a:solidFill>
                  <a:srgbClr val="000000"/>
                </a:solidFill>
              </a:rPr>
              <a:t>Il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Dizionario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dei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Dati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specifica</a:t>
            </a:r>
            <a:r>
              <a:rPr lang="de-AT" altLang="it-IT" sz="1400" b="1" i="1" dirty="0">
                <a:solidFill>
                  <a:srgbClr val="000000"/>
                </a:solidFill>
              </a:rPr>
              <a:t> la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descrizione</a:t>
            </a:r>
            <a:r>
              <a:rPr lang="de-AT" altLang="it-IT" sz="1400" b="1" i="1" dirty="0">
                <a:solidFill>
                  <a:srgbClr val="000000"/>
                </a:solidFill>
              </a:rPr>
              <a:t> di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unità</a:t>
            </a:r>
            <a:r>
              <a:rPr lang="de-AT" altLang="it-IT" sz="1400" b="1" i="1" dirty="0">
                <a:solidFill>
                  <a:srgbClr val="000000"/>
                </a:solidFill>
              </a:rPr>
              <a:t> </a:t>
            </a:r>
            <a:r>
              <a:rPr lang="de-AT" altLang="it-IT" sz="1400" b="1" i="1" dirty="0" err="1">
                <a:solidFill>
                  <a:srgbClr val="000000"/>
                </a:solidFill>
              </a:rPr>
              <a:t>semantiche</a:t>
            </a:r>
            <a:r>
              <a:rPr lang="de-AT" altLang="it-IT" sz="1400" b="1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6084888" y="6308725"/>
            <a:ext cx="16367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993300"/>
                </a:solidFill>
              </a:rPr>
              <a:t>[PREMISDD-3.0] : p. 3</a:t>
            </a:r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1866900" y="531813"/>
            <a:ext cx="2566988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Il Dizionario dei dati</a:t>
            </a:r>
          </a:p>
        </p:txBody>
      </p:sp>
      <p:sp>
        <p:nvSpPr>
          <p:cNvPr id="53254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325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50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6550"/>
            <a:ext cx="532923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0"/>
          <p:cNvSpPr>
            <a:spLocks noChangeArrowheads="1"/>
          </p:cNvSpPr>
          <p:nvPr/>
        </p:nvSpPr>
        <p:spPr bwMode="auto">
          <a:xfrm>
            <a:off x="3924300" y="5684838"/>
            <a:ext cx="51784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200" b="1" i="1" u="sng">
                <a:solidFill>
                  <a:srgbClr val="993300"/>
                </a:solidFill>
                <a:latin typeface="Garamond" panose="02020404030301010803" pitchFamily="18" charset="0"/>
              </a:rPr>
              <a:t>Understanding PREMIS</a:t>
            </a:r>
            <a:r>
              <a:rPr lang="de-AT" altLang="it-IT" sz="1200" b="1">
                <a:solidFill>
                  <a:srgbClr val="993300"/>
                </a:solidFill>
                <a:latin typeface="Garamond" panose="02020404030301010803" pitchFamily="18" charset="0"/>
              </a:rPr>
              <a:t> by Priscilla Caplan for the Library of Congress</a:t>
            </a:r>
          </a:p>
          <a:p>
            <a:r>
              <a:rPr lang="de-AT" altLang="it-IT" sz="1200" b="1" u="sng">
                <a:solidFill>
                  <a:srgbClr val="993300"/>
                </a:solidFill>
                <a:latin typeface="Garamond" panose="02020404030301010803" pitchFamily="18" charset="0"/>
              </a:rPr>
              <a:t>http://www.loc.gov/standards/premis/understanding-premis.pdf</a:t>
            </a:r>
            <a:r>
              <a:rPr lang="de-AT" altLang="it-IT" sz="1200" b="1">
                <a:solidFill>
                  <a:srgbClr val="993300"/>
                </a:solidFill>
                <a:latin typeface="Garamond" panose="02020404030301010803" pitchFamily="18" charset="0"/>
              </a:rPr>
              <a:t>  pp. 4-5</a:t>
            </a:r>
          </a:p>
          <a:p>
            <a:endParaRPr lang="de-AT" altLang="it-IT" sz="1200" b="1" i="1" u="sng">
              <a:solidFill>
                <a:srgbClr val="993300"/>
              </a:solidFill>
              <a:latin typeface="Garamond" panose="02020404030301010803" pitchFamily="18" charset="0"/>
            </a:endParaRPr>
          </a:p>
          <a:p>
            <a:r>
              <a:rPr lang="de-AT" altLang="it-IT" sz="1200" b="1" i="1" u="sng">
                <a:solidFill>
                  <a:srgbClr val="993300"/>
                </a:solidFill>
                <a:latin typeface="Garamond" panose="02020404030301010803" pitchFamily="18" charset="0"/>
              </a:rPr>
              <a:t>Capire PREMIS</a:t>
            </a:r>
            <a:r>
              <a:rPr lang="de-AT" altLang="it-IT" sz="1200" b="1">
                <a:solidFill>
                  <a:srgbClr val="993300"/>
                </a:solidFill>
                <a:latin typeface="Garamond" panose="02020404030301010803" pitchFamily="18" charset="0"/>
              </a:rPr>
              <a:t>  Traduzione italiana a cura di Angela Di Iorio</a:t>
            </a:r>
          </a:p>
          <a:p>
            <a:r>
              <a:rPr lang="de-AT" altLang="it-IT" sz="1200" b="1" u="sng">
                <a:solidFill>
                  <a:srgbClr val="993300"/>
                </a:solidFill>
                <a:latin typeface="Garamond" panose="02020404030301010803" pitchFamily="18" charset="0"/>
              </a:rPr>
              <a:t>http://www.loc.gov/standards/premis/Understanding-PREMIS_italian.pdf</a:t>
            </a:r>
            <a:endParaRPr lang="de-AT" altLang="it-IT" sz="1200" b="1">
              <a:solidFill>
                <a:srgbClr val="993300"/>
              </a:solidFill>
              <a:latin typeface="Garamond" panose="02020404030301010803" pitchFamily="18" charset="0"/>
            </a:endParaRPr>
          </a:p>
        </p:txBody>
      </p:sp>
      <p:sp>
        <p:nvSpPr>
          <p:cNvPr id="54276" name="Rectangle 13"/>
          <p:cNvSpPr>
            <a:spLocks noChangeArrowheads="1"/>
          </p:cNvSpPr>
          <p:nvPr/>
        </p:nvSpPr>
        <p:spPr bwMode="auto">
          <a:xfrm>
            <a:off x="1870075" y="531813"/>
            <a:ext cx="3503613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Core preservation metadata</a:t>
            </a:r>
          </a:p>
        </p:txBody>
      </p:sp>
      <p:sp>
        <p:nvSpPr>
          <p:cNvPr id="54277" name="Rectangle 14"/>
          <p:cNvSpPr>
            <a:spLocks noChangeArrowheads="1"/>
          </p:cNvSpPr>
          <p:nvPr/>
        </p:nvSpPr>
        <p:spPr bwMode="auto">
          <a:xfrm>
            <a:off x="468313" y="1196975"/>
            <a:ext cx="79930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de-AT" altLang="it-IT" sz="1600">
              <a:solidFill>
                <a:srgbClr val="000000"/>
              </a:solidFill>
            </a:endParaRPr>
          </a:p>
          <a:p>
            <a:pPr lvl="2"/>
            <a:r>
              <a:rPr lang="de-AT" altLang="it-IT" sz="1600" b="1">
                <a:solidFill>
                  <a:srgbClr val="993300"/>
                </a:solidFill>
              </a:rPr>
              <a:t>“Nucleo implementabile di metadati di conservazione”</a:t>
            </a:r>
          </a:p>
          <a:p>
            <a:pPr algn="ctr"/>
            <a:r>
              <a:rPr lang="de-AT" altLang="it-IT" sz="1600" i="1">
                <a:solidFill>
                  <a:srgbClr val="000000"/>
                </a:solidFill>
              </a:rPr>
              <a:t>cose che la maggior parte dei depositi di conservazione ha probabilmente bisogno di sapere per supportare i processi di conservazione digitale</a:t>
            </a:r>
          </a:p>
        </p:txBody>
      </p:sp>
      <p:sp>
        <p:nvSpPr>
          <p:cNvPr id="54278" name="Rectangle 15"/>
          <p:cNvSpPr>
            <a:spLocks noChangeArrowheads="1"/>
          </p:cNvSpPr>
          <p:nvPr/>
        </p:nvSpPr>
        <p:spPr bwMode="auto">
          <a:xfrm>
            <a:off x="6915150" y="2060575"/>
            <a:ext cx="156368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200" b="1">
                <a:solidFill>
                  <a:srgbClr val="993300"/>
                </a:solidFill>
              </a:rPr>
              <a:t>[PREMISDD-3.0] : p. 2</a:t>
            </a:r>
          </a:p>
        </p:txBody>
      </p:sp>
      <p:sp>
        <p:nvSpPr>
          <p:cNvPr id="54279" name="Rectangle 16"/>
          <p:cNvSpPr>
            <a:spLocks noChangeArrowheads="1"/>
          </p:cNvSpPr>
          <p:nvPr/>
        </p:nvSpPr>
        <p:spPr bwMode="auto">
          <a:xfrm>
            <a:off x="5148263" y="2420938"/>
            <a:ext cx="3708400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400" b="1">
                <a:solidFill>
                  <a:srgbClr val="000000"/>
                </a:solidFill>
              </a:rPr>
              <a:t> Espande il numero di categorie tipicamente usate per differenziare i tipi di metadati: amministrativi (che includono rights e permessi), tecnici, e strutturali.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400" b="1">
                <a:solidFill>
                  <a:srgbClr val="000000"/>
                </a:solidFill>
              </a:rPr>
              <a:t> Documenta per quanto possibile la provenienza digitale (la storia di un oggetto).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400" b="1">
                <a:solidFill>
                  <a:srgbClr val="000000"/>
                </a:solidFill>
              </a:rPr>
              <a:t> Documenta le relazioni tra i diversi oggetti del deposito digitale.</a:t>
            </a:r>
          </a:p>
        </p:txBody>
      </p:sp>
      <p:sp>
        <p:nvSpPr>
          <p:cNvPr id="54280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42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51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827088" y="1341438"/>
            <a:ext cx="76327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b="1" dirty="0">
                <a:solidFill>
                  <a:srgbClr val="193433"/>
                </a:solidFill>
              </a:rPr>
              <a:t>Cosa è </a:t>
            </a:r>
            <a:r>
              <a:rPr lang="fr-FR" altLang="it-IT" b="1" dirty="0" err="1">
                <a:solidFill>
                  <a:srgbClr val="193433"/>
                </a:solidFill>
                <a:latin typeface="Arial" panose="020B0604020202020204" pitchFamily="34" charset="0"/>
              </a:rPr>
              <a:t>Dizionario</a:t>
            </a:r>
            <a:r>
              <a:rPr lang="fr-FR" altLang="it-IT" b="1" dirty="0">
                <a:solidFill>
                  <a:srgbClr val="193433"/>
                </a:solidFill>
                <a:latin typeface="Arial" panose="020B0604020202020204" pitchFamily="34" charset="0"/>
              </a:rPr>
              <a:t> dei Dati PREMIS (PREMIS-DD)</a:t>
            </a:r>
            <a:endParaRPr lang="de-AT" altLang="it-IT" b="1" dirty="0">
              <a:solidFill>
                <a:srgbClr val="193433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Un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modello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comune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dati</a:t>
            </a:r>
            <a:r>
              <a:rPr lang="de-AT" altLang="it-IT" sz="1600" dirty="0">
                <a:solidFill>
                  <a:srgbClr val="000000"/>
                </a:solidFill>
              </a:rPr>
              <a:t> per </a:t>
            </a:r>
            <a:r>
              <a:rPr lang="de-AT" altLang="it-IT" sz="1600" dirty="0" err="1">
                <a:solidFill>
                  <a:srgbClr val="000000"/>
                </a:solidFill>
              </a:rPr>
              <a:t>organizzare</a:t>
            </a:r>
            <a:r>
              <a:rPr lang="de-AT" altLang="it-IT" sz="1600" dirty="0">
                <a:solidFill>
                  <a:srgbClr val="000000"/>
                </a:solidFill>
              </a:rPr>
              <a:t>/</a:t>
            </a:r>
            <a:r>
              <a:rPr lang="de-AT" altLang="it-IT" sz="1600" dirty="0" err="1">
                <a:solidFill>
                  <a:srgbClr val="000000"/>
                </a:solidFill>
              </a:rPr>
              <a:t>pensare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metadati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conservazione</a:t>
            </a:r>
            <a:endParaRPr lang="de-AT" altLang="it-IT" sz="1600" dirty="0">
              <a:solidFill>
                <a:srgbClr val="000000"/>
              </a:solidFill>
            </a:endParaRPr>
          </a:p>
          <a:p>
            <a:endParaRPr lang="de-AT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Una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guida</a:t>
            </a:r>
            <a:r>
              <a:rPr lang="de-AT" altLang="it-IT" sz="1600" dirty="0">
                <a:solidFill>
                  <a:srgbClr val="000000"/>
                </a:solidFill>
              </a:rPr>
              <a:t> per le </a:t>
            </a:r>
            <a:r>
              <a:rPr lang="de-AT" altLang="it-IT" sz="1600" dirty="0" err="1">
                <a:solidFill>
                  <a:srgbClr val="000000"/>
                </a:solidFill>
              </a:rPr>
              <a:t>implementazioni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locali</a:t>
            </a:r>
            <a:endParaRPr lang="de-AT" altLang="it-IT" sz="1600" dirty="0">
              <a:solidFill>
                <a:srgbClr val="000000"/>
              </a:solidFill>
            </a:endParaRPr>
          </a:p>
          <a:p>
            <a:endParaRPr lang="de-AT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dirty="0">
                <a:solidFill>
                  <a:srgbClr val="000000"/>
                </a:solidFill>
              </a:rPr>
              <a:t> Uno Standard per </a:t>
            </a:r>
            <a:r>
              <a:rPr lang="de-AT" altLang="it-IT" sz="1600" dirty="0" err="1">
                <a:solidFill>
                  <a:srgbClr val="000000"/>
                </a:solidFill>
              </a:rPr>
              <a:t>scambiare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pacchetti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informazione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tra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depositi</a:t>
            </a:r>
            <a:endParaRPr lang="de-AT" altLang="it-IT" sz="1600" dirty="0">
              <a:solidFill>
                <a:srgbClr val="000000"/>
              </a:solidFill>
            </a:endParaRPr>
          </a:p>
          <a:p>
            <a:endParaRPr lang="de-AT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Riferimento</a:t>
            </a:r>
            <a:r>
              <a:rPr lang="de-AT" altLang="it-IT" sz="1600" dirty="0">
                <a:solidFill>
                  <a:srgbClr val="000000"/>
                </a:solidFill>
              </a:rPr>
              <a:t> per </a:t>
            </a:r>
            <a:r>
              <a:rPr lang="de-AT" altLang="it-IT" sz="1600" dirty="0" err="1">
                <a:solidFill>
                  <a:srgbClr val="000000"/>
                </a:solidFill>
              </a:rPr>
              <a:t>il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nucleo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metadati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conservazione</a:t>
            </a:r>
            <a:endParaRPr lang="de-AT" altLang="it-IT" sz="1600" dirty="0">
              <a:solidFill>
                <a:srgbClr val="000000"/>
              </a:solidFill>
            </a:endParaRPr>
          </a:p>
          <a:p>
            <a:endParaRPr lang="de-AT" altLang="it-IT" sz="1600" dirty="0">
              <a:solidFill>
                <a:srgbClr val="000000"/>
              </a:solidFill>
            </a:endParaRPr>
          </a:p>
          <a:p>
            <a:endParaRPr lang="de-AT" altLang="it-IT" sz="1600" dirty="0">
              <a:solidFill>
                <a:srgbClr val="000000"/>
              </a:solidFill>
            </a:endParaRPr>
          </a:p>
          <a:p>
            <a:r>
              <a:rPr lang="de-AT" altLang="it-IT" b="1" dirty="0">
                <a:solidFill>
                  <a:srgbClr val="193433"/>
                </a:solidFill>
              </a:rPr>
              <a:t>Cosa NON è </a:t>
            </a:r>
            <a:r>
              <a:rPr lang="de-AT" altLang="it-IT" b="1" dirty="0" err="1">
                <a:solidFill>
                  <a:srgbClr val="193433"/>
                </a:solidFill>
              </a:rPr>
              <a:t>il</a:t>
            </a:r>
            <a:r>
              <a:rPr lang="de-AT" altLang="it-IT" b="1" dirty="0">
                <a:solidFill>
                  <a:srgbClr val="193433"/>
                </a:solidFill>
              </a:rPr>
              <a:t> </a:t>
            </a:r>
            <a:r>
              <a:rPr lang="fr-FR" altLang="it-IT" b="1" dirty="0">
                <a:solidFill>
                  <a:srgbClr val="193433"/>
                </a:solidFill>
                <a:latin typeface="Arial" panose="020B0604020202020204" pitchFamily="34" charset="0"/>
              </a:rPr>
              <a:t>PREMIS-DD</a:t>
            </a:r>
            <a:endParaRPr lang="de-AT" altLang="it-IT" b="1" dirty="0">
              <a:solidFill>
                <a:srgbClr val="193433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Una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soluzione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completa</a:t>
            </a:r>
            <a:r>
              <a:rPr lang="de-AT" altLang="it-IT" sz="1600" dirty="0">
                <a:solidFill>
                  <a:srgbClr val="000000"/>
                </a:solidFill>
              </a:rPr>
              <a:t>: è </a:t>
            </a:r>
            <a:r>
              <a:rPr lang="de-AT" altLang="it-IT" sz="1600" dirty="0" err="1">
                <a:solidFill>
                  <a:srgbClr val="000000"/>
                </a:solidFill>
              </a:rPr>
              <a:t>necessario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che</a:t>
            </a:r>
            <a:r>
              <a:rPr lang="de-AT" altLang="it-IT" sz="1600" dirty="0">
                <a:solidFill>
                  <a:srgbClr val="000000"/>
                </a:solidFill>
              </a:rPr>
              <a:t> i </a:t>
            </a:r>
            <a:r>
              <a:rPr lang="de-AT" altLang="it-IT" sz="1600" dirty="0" err="1">
                <a:solidFill>
                  <a:srgbClr val="000000"/>
                </a:solidFill>
              </a:rPr>
              <a:t>metadati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conservazione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vengano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popolati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dal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sistema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deposito</a:t>
            </a:r>
            <a:endParaRPr lang="de-AT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</a:pPr>
            <a:endParaRPr lang="de-AT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dirty="0">
                <a:solidFill>
                  <a:srgbClr val="000000"/>
                </a:solidFill>
              </a:rPr>
              <a:t> Tutti i </a:t>
            </a:r>
            <a:r>
              <a:rPr lang="de-AT" altLang="it-IT" sz="1600" dirty="0" err="1">
                <a:solidFill>
                  <a:srgbClr val="000000"/>
                </a:solidFill>
              </a:rPr>
              <a:t>metadata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necessari</a:t>
            </a:r>
            <a:r>
              <a:rPr lang="de-AT" altLang="it-IT" sz="1600" dirty="0">
                <a:solidFill>
                  <a:srgbClr val="000000"/>
                </a:solidFill>
              </a:rPr>
              <a:t>: </a:t>
            </a:r>
            <a:r>
              <a:rPr lang="de-AT" altLang="it-IT" sz="1600" dirty="0" err="1">
                <a:solidFill>
                  <a:srgbClr val="000000"/>
                </a:solidFill>
              </a:rPr>
              <a:t>esclude</a:t>
            </a:r>
            <a:r>
              <a:rPr lang="de-AT" altLang="it-IT" sz="1600" dirty="0">
                <a:solidFill>
                  <a:srgbClr val="000000"/>
                </a:solidFill>
              </a:rPr>
              <a:t> le </a:t>
            </a:r>
            <a:r>
              <a:rPr lang="de-AT" altLang="it-IT" sz="1600" dirty="0" err="1">
                <a:solidFill>
                  <a:srgbClr val="000000"/>
                </a:solidFill>
              </a:rPr>
              <a:t>regole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business</a:t>
            </a:r>
            <a:r>
              <a:rPr lang="de-AT" altLang="it-IT" sz="1600" dirty="0">
                <a:solidFill>
                  <a:srgbClr val="000000"/>
                </a:solidFill>
              </a:rPr>
              <a:t>, i </a:t>
            </a:r>
            <a:r>
              <a:rPr lang="de-AT" altLang="it-IT" sz="1600" dirty="0" err="1">
                <a:solidFill>
                  <a:srgbClr val="000000"/>
                </a:solidFill>
              </a:rPr>
              <a:t>metadati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tecnici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appartenenti</a:t>
            </a:r>
            <a:r>
              <a:rPr lang="de-AT" altLang="it-IT" sz="1600" dirty="0">
                <a:solidFill>
                  <a:srgbClr val="000000"/>
                </a:solidFill>
              </a:rPr>
              <a:t> a </a:t>
            </a:r>
            <a:r>
              <a:rPr lang="de-AT" altLang="it-IT" sz="1600" dirty="0" err="1">
                <a:solidFill>
                  <a:srgbClr val="000000"/>
                </a:solidFill>
              </a:rPr>
              <a:t>formati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specifici</a:t>
            </a:r>
            <a:r>
              <a:rPr lang="de-AT" altLang="it-IT" sz="1600" dirty="0">
                <a:solidFill>
                  <a:srgbClr val="000000"/>
                </a:solidFill>
              </a:rPr>
              <a:t>, </a:t>
            </a:r>
            <a:r>
              <a:rPr lang="de-AT" altLang="it-IT" sz="1600" dirty="0" err="1">
                <a:solidFill>
                  <a:srgbClr val="000000"/>
                </a:solidFill>
              </a:rPr>
              <a:t>metadati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descrittivi</a:t>
            </a:r>
            <a:r>
              <a:rPr lang="de-AT" altLang="it-IT" sz="1600" dirty="0">
                <a:solidFill>
                  <a:srgbClr val="000000"/>
                </a:solidFill>
              </a:rPr>
              <a:t> per </a:t>
            </a:r>
            <a:r>
              <a:rPr lang="de-AT" altLang="it-IT" sz="1600" dirty="0" err="1">
                <a:solidFill>
                  <a:srgbClr val="000000"/>
                </a:solidFill>
              </a:rPr>
              <a:t>l‘accesso</a:t>
            </a:r>
            <a:r>
              <a:rPr lang="de-AT" altLang="it-IT" sz="1600" dirty="0">
                <a:solidFill>
                  <a:srgbClr val="000000"/>
                </a:solidFill>
              </a:rPr>
              <a:t>, </a:t>
            </a:r>
            <a:r>
              <a:rPr lang="de-AT" altLang="it-IT" sz="1600" dirty="0" err="1">
                <a:solidFill>
                  <a:srgbClr val="000000"/>
                </a:solidFill>
              </a:rPr>
              <a:t>metadati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conservazione</a:t>
            </a:r>
            <a:r>
              <a:rPr lang="de-AT" altLang="it-IT" sz="1600" dirty="0">
                <a:solidFill>
                  <a:srgbClr val="000000"/>
                </a:solidFill>
              </a:rPr>
              <a:t> "</a:t>
            </a:r>
            <a:r>
              <a:rPr lang="de-AT" altLang="it-IT" sz="1600" i="1" dirty="0">
                <a:solidFill>
                  <a:srgbClr val="000000"/>
                </a:solidFill>
              </a:rPr>
              <a:t>non </a:t>
            </a:r>
            <a:r>
              <a:rPr lang="de-AT" altLang="it-IT" sz="1600" i="1" dirty="0" err="1">
                <a:solidFill>
                  <a:srgbClr val="000000"/>
                </a:solidFill>
              </a:rPr>
              <a:t>core</a:t>
            </a:r>
            <a:r>
              <a:rPr lang="de-AT" altLang="it-IT" sz="1600" i="1" dirty="0">
                <a:solidFill>
                  <a:srgbClr val="000000"/>
                </a:solidFill>
              </a:rPr>
              <a:t>"</a:t>
            </a:r>
            <a:endParaRPr lang="de-AT" altLang="it-IT" sz="1600" dirty="0">
              <a:solidFill>
                <a:srgbClr val="000000"/>
              </a:solidFill>
            </a:endParaRPr>
          </a:p>
          <a:p>
            <a:endParaRPr lang="de-AT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Gestione</a:t>
            </a:r>
            <a:r>
              <a:rPr lang="de-AT" altLang="it-IT" sz="1600" dirty="0">
                <a:solidFill>
                  <a:srgbClr val="000000"/>
                </a:solidFill>
              </a:rPr>
              <a:t> del </a:t>
            </a:r>
            <a:r>
              <a:rPr lang="de-AT" altLang="it-IT" sz="1600" dirty="0" err="1">
                <a:solidFill>
                  <a:srgbClr val="000000"/>
                </a:solidFill>
              </a:rPr>
              <a:t>ciclo</a:t>
            </a:r>
            <a:r>
              <a:rPr lang="de-AT" altLang="it-IT" sz="1600" dirty="0">
                <a:solidFill>
                  <a:srgbClr val="000000"/>
                </a:solidFill>
              </a:rPr>
              <a:t> di </a:t>
            </a:r>
            <a:r>
              <a:rPr lang="de-AT" altLang="it-IT" sz="1600" dirty="0" err="1">
                <a:solidFill>
                  <a:srgbClr val="000000"/>
                </a:solidFill>
              </a:rPr>
              <a:t>vita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degli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oggetti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fuori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dal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deposito</a:t>
            </a:r>
            <a:endParaRPr lang="de-AT" altLang="it-IT" sz="1600" dirty="0">
              <a:solidFill>
                <a:srgbClr val="000000"/>
              </a:solidFill>
            </a:endParaRPr>
          </a:p>
          <a:p>
            <a:endParaRPr lang="de-AT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Gestione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dei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diritti</a:t>
            </a:r>
            <a:r>
              <a:rPr lang="de-AT" altLang="it-IT" sz="1600" dirty="0" smtClean="0">
                <a:solidFill>
                  <a:srgbClr val="000000"/>
                </a:solidFill>
              </a:rPr>
              <a:t>: si </a:t>
            </a:r>
            <a:r>
              <a:rPr lang="de-AT" altLang="it-IT" sz="1600" dirty="0" err="1" smtClean="0">
                <a:solidFill>
                  <a:srgbClr val="000000"/>
                </a:solidFill>
              </a:rPr>
              <a:t>limita</a:t>
            </a:r>
            <a:r>
              <a:rPr lang="de-AT" altLang="it-IT" sz="1600" dirty="0" smtClean="0">
                <a:solidFill>
                  <a:srgbClr val="000000"/>
                </a:solidFill>
              </a:rPr>
              <a:t> </a:t>
            </a:r>
            <a:r>
              <a:rPr lang="de-AT" altLang="it-IT" sz="1600" dirty="0">
                <a:solidFill>
                  <a:srgbClr val="000000"/>
                </a:solidFill>
              </a:rPr>
              <a:t>ai </a:t>
            </a:r>
            <a:r>
              <a:rPr lang="de-AT" altLang="it-IT" sz="1600" dirty="0" err="1">
                <a:solidFill>
                  <a:srgbClr val="000000"/>
                </a:solidFill>
              </a:rPr>
              <a:t>permessi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riguardanti</a:t>
            </a:r>
            <a:r>
              <a:rPr lang="de-AT" altLang="it-IT" sz="1600" dirty="0">
                <a:solidFill>
                  <a:srgbClr val="000000"/>
                </a:solidFill>
              </a:rPr>
              <a:t> le </a:t>
            </a:r>
            <a:r>
              <a:rPr lang="de-AT" altLang="it-IT" sz="1600" dirty="0" err="1">
                <a:solidFill>
                  <a:srgbClr val="000000"/>
                </a:solidFill>
              </a:rPr>
              <a:t>azioni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intraprese</a:t>
            </a:r>
            <a:r>
              <a:rPr lang="de-AT" altLang="it-IT" sz="1600" dirty="0">
                <a:solidFill>
                  <a:srgbClr val="000000"/>
                </a:solidFill>
              </a:rPr>
              <a:t> </a:t>
            </a:r>
            <a:r>
              <a:rPr lang="de-AT" altLang="it-IT" sz="1600" dirty="0" err="1">
                <a:solidFill>
                  <a:srgbClr val="000000"/>
                </a:solidFill>
              </a:rPr>
              <a:t>all'interno</a:t>
            </a:r>
            <a:r>
              <a:rPr lang="de-AT" altLang="it-IT" sz="1600" dirty="0">
                <a:solidFill>
                  <a:srgbClr val="000000"/>
                </a:solidFill>
              </a:rPr>
              <a:t> del </a:t>
            </a:r>
            <a:r>
              <a:rPr lang="de-AT" altLang="it-IT" sz="1600" dirty="0" err="1">
                <a:solidFill>
                  <a:srgbClr val="000000"/>
                </a:solidFill>
              </a:rPr>
              <a:t>deposito</a:t>
            </a:r>
            <a:endParaRPr lang="de-AT" altLang="it-IT" sz="1600" dirty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1866900" y="531813"/>
            <a:ext cx="2566988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Il Dizionario dei dati</a:t>
            </a:r>
          </a:p>
        </p:txBody>
      </p:sp>
      <p:sp>
        <p:nvSpPr>
          <p:cNvPr id="55300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53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52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755650" y="1527175"/>
            <a:ext cx="7777163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b="1" dirty="0">
                <a:solidFill>
                  <a:srgbClr val="193433"/>
                </a:solidFill>
              </a:rPr>
              <a:t>BENEFICI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en-US" altLang="it-IT" sz="1600" dirty="0">
                <a:solidFill>
                  <a:srgbClr val="000000"/>
                </a:solidFill>
              </a:rPr>
              <a:t>  </a:t>
            </a:r>
            <a:r>
              <a:rPr lang="en-US" altLang="it-IT" sz="1600" dirty="0" err="1">
                <a:solidFill>
                  <a:srgbClr val="000000"/>
                </a:solidFill>
              </a:rPr>
              <a:t>Fornisce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una</a:t>
            </a:r>
            <a:r>
              <a:rPr lang="en-US" altLang="it-IT" sz="1600" dirty="0">
                <a:solidFill>
                  <a:srgbClr val="000000"/>
                </a:solidFill>
              </a:rPr>
              <a:t> parte </a:t>
            </a:r>
            <a:r>
              <a:rPr lang="en-US" altLang="it-IT" sz="1600" dirty="0" err="1">
                <a:solidFill>
                  <a:srgbClr val="000000"/>
                </a:solidFill>
              </a:rPr>
              <a:t>consistente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dell'infrastruttura</a:t>
            </a:r>
            <a:r>
              <a:rPr lang="en-US" altLang="it-IT" sz="1600" dirty="0">
                <a:solidFill>
                  <a:srgbClr val="000000"/>
                </a:solidFill>
              </a:rPr>
              <a:t> di </a:t>
            </a:r>
            <a:r>
              <a:rPr lang="en-US" altLang="it-IT" sz="1600" dirty="0" err="1">
                <a:solidFill>
                  <a:srgbClr val="000000"/>
                </a:solidFill>
              </a:rPr>
              <a:t>conservazione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digitale</a:t>
            </a:r>
            <a:r>
              <a:rPr lang="en-US" altLang="it-IT" sz="1600" dirty="0">
                <a:solidFill>
                  <a:srgbClr val="000000"/>
                </a:solidFill>
              </a:rPr>
              <a:t>, e </a:t>
            </a:r>
            <a:r>
              <a:rPr lang="en-US" altLang="it-IT" sz="1600" dirty="0" err="1">
                <a:solidFill>
                  <a:srgbClr val="000000"/>
                </a:solidFill>
              </a:rPr>
              <a:t>costituisce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993300"/>
              </a:buClr>
            </a:pPr>
            <a:r>
              <a:rPr lang="en-US" altLang="it-IT" sz="1600" dirty="0">
                <a:solidFill>
                  <a:srgbClr val="000000"/>
                </a:solidFill>
              </a:rPr>
              <a:t>    un </a:t>
            </a:r>
            <a:r>
              <a:rPr lang="en-US" altLang="it-IT" sz="1600" dirty="0" err="1">
                <a:solidFill>
                  <a:srgbClr val="000000"/>
                </a:solidFill>
              </a:rPr>
              <a:t>blocco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fondamentale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sul</a:t>
            </a:r>
            <a:r>
              <a:rPr lang="en-US" altLang="it-IT" sz="1600" dirty="0">
                <a:solidFill>
                  <a:srgbClr val="000000"/>
                </a:solidFill>
              </a:rPr>
              <a:t> quale </a:t>
            </a:r>
            <a:r>
              <a:rPr lang="en-US" altLang="it-IT" sz="1600" dirty="0" err="1">
                <a:solidFill>
                  <a:srgbClr val="000000"/>
                </a:solidFill>
              </a:rPr>
              <a:t>poter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costruire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strategie</a:t>
            </a:r>
            <a:r>
              <a:rPr lang="en-US" altLang="it-IT" sz="1600" dirty="0">
                <a:solidFill>
                  <a:srgbClr val="000000"/>
                </a:solidFill>
              </a:rPr>
              <a:t> di </a:t>
            </a:r>
            <a:r>
              <a:rPr lang="en-US" altLang="it-IT" sz="1600" dirty="0" err="1">
                <a:solidFill>
                  <a:srgbClr val="000000"/>
                </a:solidFill>
              </a:rPr>
              <a:t>implementazione</a:t>
            </a:r>
            <a:r>
              <a:rPr lang="en-US" altLang="it-IT" sz="1600" dirty="0">
                <a:solidFill>
                  <a:srgbClr val="000000"/>
                </a:solidFill>
              </a:rPr>
              <a:t> per la</a:t>
            </a:r>
          </a:p>
          <a:p>
            <a:pPr>
              <a:buClr>
                <a:srgbClr val="993300"/>
              </a:buClr>
            </a:pPr>
            <a:r>
              <a:rPr lang="en-US" altLang="it-IT" sz="1600" dirty="0">
                <a:solidFill>
                  <a:srgbClr val="000000"/>
                </a:solidFill>
              </a:rPr>
              <a:t>    </a:t>
            </a:r>
            <a:r>
              <a:rPr lang="en-US" altLang="it-IT" sz="1600" dirty="0" err="1">
                <a:solidFill>
                  <a:srgbClr val="000000"/>
                </a:solidFill>
              </a:rPr>
              <a:t>conservazione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digitale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efficace</a:t>
            </a:r>
            <a:r>
              <a:rPr lang="en-US" altLang="it-IT" sz="1600" dirty="0">
                <a:solidFill>
                  <a:srgbClr val="000000"/>
                </a:solidFill>
              </a:rPr>
              <a:t> e </a:t>
            </a:r>
            <a:r>
              <a:rPr lang="en-US" altLang="it-IT" sz="1600" dirty="0" err="1">
                <a:solidFill>
                  <a:srgbClr val="000000"/>
                </a:solidFill>
              </a:rPr>
              <a:t>sostenibile</a:t>
            </a:r>
            <a:r>
              <a:rPr lang="en-US" altLang="it-IT" sz="1600" dirty="0">
                <a:solidFill>
                  <a:srgbClr val="000000"/>
                </a:solidFill>
              </a:rPr>
              <a:t>; </a:t>
            </a:r>
          </a:p>
          <a:p>
            <a:endParaRPr lang="en-US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en-US" altLang="it-IT" sz="1600" dirty="0">
                <a:solidFill>
                  <a:srgbClr val="000000"/>
                </a:solidFill>
              </a:rPr>
              <a:t>  </a:t>
            </a:r>
            <a:r>
              <a:rPr lang="en-US" altLang="it-IT" sz="1600" dirty="0" err="1">
                <a:solidFill>
                  <a:srgbClr val="000000"/>
                </a:solidFill>
              </a:rPr>
              <a:t>costituisce</a:t>
            </a:r>
            <a:r>
              <a:rPr lang="en-US" altLang="it-IT" sz="1600" dirty="0">
                <a:solidFill>
                  <a:srgbClr val="000000"/>
                </a:solidFill>
              </a:rPr>
              <a:t> la prima </a:t>
            </a:r>
            <a:r>
              <a:rPr lang="en-US" altLang="it-IT" sz="1600" dirty="0" err="1">
                <a:solidFill>
                  <a:srgbClr val="000000"/>
                </a:solidFill>
              </a:rPr>
              <a:t>specifica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tecnica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omnicomprensiva</a:t>
            </a:r>
            <a:r>
              <a:rPr lang="en-US" altLang="it-IT" sz="1600" dirty="0">
                <a:solidFill>
                  <a:srgbClr val="000000"/>
                </a:solidFill>
              </a:rPr>
              <a:t> per </a:t>
            </a:r>
            <a:r>
              <a:rPr lang="en-US" altLang="it-IT" sz="1600" dirty="0" err="1">
                <a:solidFill>
                  <a:srgbClr val="000000"/>
                </a:solidFill>
              </a:rPr>
              <a:t>i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 smtClean="0">
                <a:solidFill>
                  <a:srgbClr val="000000"/>
                </a:solidFill>
              </a:rPr>
              <a:t>metadati</a:t>
            </a:r>
            <a:r>
              <a:rPr lang="en-US" altLang="it-IT" sz="1600" dirty="0" smtClean="0">
                <a:solidFill>
                  <a:srgbClr val="000000"/>
                </a:solidFill>
              </a:rPr>
              <a:t> </a:t>
            </a:r>
            <a:r>
              <a:rPr lang="en-US" altLang="it-IT" sz="1600" dirty="0">
                <a:solidFill>
                  <a:srgbClr val="000000"/>
                </a:solidFill>
              </a:rPr>
              <a:t>di </a:t>
            </a:r>
            <a:r>
              <a:rPr lang="en-US" altLang="it-IT" sz="1600" dirty="0" err="1">
                <a:solidFill>
                  <a:srgbClr val="000000"/>
                </a:solidFill>
              </a:rPr>
              <a:t>conservazione</a:t>
            </a:r>
            <a:endParaRPr lang="en-US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</a:pPr>
            <a:r>
              <a:rPr lang="en-US" altLang="it-IT" sz="1600" dirty="0">
                <a:solidFill>
                  <a:srgbClr val="000000"/>
                </a:solidFill>
              </a:rPr>
              <a:t>    </a:t>
            </a:r>
            <a:r>
              <a:rPr lang="en-US" altLang="it-IT" sz="1600" dirty="0" err="1">
                <a:solidFill>
                  <a:srgbClr val="000000"/>
                </a:solidFill>
              </a:rPr>
              <a:t>prodotti</a:t>
            </a:r>
            <a:r>
              <a:rPr lang="en-US" altLang="it-IT" sz="1600" dirty="0">
                <a:solidFill>
                  <a:srgbClr val="000000"/>
                </a:solidFill>
              </a:rPr>
              <a:t> da un </a:t>
            </a:r>
            <a:r>
              <a:rPr lang="en-US" altLang="it-IT" sz="1600" dirty="0" err="1">
                <a:solidFill>
                  <a:srgbClr val="000000"/>
                </a:solidFill>
              </a:rPr>
              <a:t>processo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costruito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sul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consenso</a:t>
            </a:r>
            <a:r>
              <a:rPr lang="en-US" altLang="it-IT" sz="1600" dirty="0">
                <a:solidFill>
                  <a:srgbClr val="000000"/>
                </a:solidFill>
              </a:rPr>
              <a:t> a </a:t>
            </a:r>
            <a:r>
              <a:rPr lang="en-US" altLang="it-IT" sz="1600" dirty="0" err="1">
                <a:solidFill>
                  <a:srgbClr val="000000"/>
                </a:solidFill>
              </a:rPr>
              <a:t>livello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internazionale</a:t>
            </a:r>
            <a:r>
              <a:rPr lang="en-US" altLang="it-IT" sz="1600" dirty="0">
                <a:solidFill>
                  <a:srgbClr val="000000"/>
                </a:solidFill>
              </a:rPr>
              <a:t> e </a:t>
            </a:r>
            <a:r>
              <a:rPr lang="en-US" altLang="it-IT" sz="1600" dirty="0" err="1">
                <a:solidFill>
                  <a:srgbClr val="000000"/>
                </a:solidFill>
              </a:rPr>
              <a:t>interdisciplinare</a:t>
            </a:r>
            <a:r>
              <a:rPr lang="en-US" altLang="it-IT" sz="1600" dirty="0">
                <a:solidFill>
                  <a:srgbClr val="000000"/>
                </a:solidFill>
              </a:rPr>
              <a:t>;</a:t>
            </a:r>
          </a:p>
          <a:p>
            <a:r>
              <a:rPr lang="en-US" altLang="it-IT" sz="1600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en-US" altLang="it-IT" sz="1600" dirty="0">
                <a:solidFill>
                  <a:srgbClr val="000000"/>
                </a:solidFill>
              </a:rPr>
              <a:t>  è </a:t>
            </a:r>
            <a:r>
              <a:rPr lang="en-US" altLang="it-IT" sz="1600" dirty="0" err="1">
                <a:solidFill>
                  <a:srgbClr val="000000"/>
                </a:solidFill>
              </a:rPr>
              <a:t>ampiamente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applicabile</a:t>
            </a:r>
            <a:r>
              <a:rPr lang="en-US" altLang="it-IT" sz="1600" dirty="0">
                <a:solidFill>
                  <a:srgbClr val="000000"/>
                </a:solidFill>
              </a:rPr>
              <a:t> in </a:t>
            </a:r>
            <a:r>
              <a:rPr lang="en-US" altLang="it-IT" sz="1600" dirty="0" err="1">
                <a:solidFill>
                  <a:srgbClr val="000000"/>
                </a:solidFill>
              </a:rPr>
              <a:t>tutte</a:t>
            </a:r>
            <a:r>
              <a:rPr lang="en-US" altLang="it-IT" sz="1600" dirty="0">
                <a:solidFill>
                  <a:srgbClr val="000000"/>
                </a:solidFill>
              </a:rPr>
              <a:t> le </a:t>
            </a:r>
            <a:r>
              <a:rPr lang="en-US" altLang="it-IT" sz="1600" dirty="0" err="1">
                <a:solidFill>
                  <a:srgbClr val="000000"/>
                </a:solidFill>
              </a:rPr>
              <a:t>istituzioni</a:t>
            </a:r>
            <a:r>
              <a:rPr lang="en-US" altLang="it-IT" sz="1600" dirty="0">
                <a:solidFill>
                  <a:srgbClr val="000000"/>
                </a:solidFill>
              </a:rPr>
              <a:t>, in </a:t>
            </a:r>
            <a:r>
              <a:rPr lang="en-US" altLang="it-IT" sz="1600" dirty="0" err="1">
                <a:solidFill>
                  <a:srgbClr val="000000"/>
                </a:solidFill>
              </a:rPr>
              <a:t>tutti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i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contesti</a:t>
            </a:r>
            <a:r>
              <a:rPr lang="en-US" altLang="it-IT" sz="1600" dirty="0">
                <a:solidFill>
                  <a:srgbClr val="000000"/>
                </a:solidFill>
              </a:rPr>
              <a:t> di </a:t>
            </a:r>
            <a:r>
              <a:rPr lang="en-US" altLang="it-IT" sz="1600" dirty="0" err="1">
                <a:solidFill>
                  <a:srgbClr val="000000"/>
                </a:solidFill>
              </a:rPr>
              <a:t>conservazione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digitale</a:t>
            </a:r>
            <a:endParaRPr lang="en-US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</a:pPr>
            <a:r>
              <a:rPr lang="en-US" altLang="it-IT" sz="1600" dirty="0">
                <a:solidFill>
                  <a:srgbClr val="000000"/>
                </a:solidFill>
              </a:rPr>
              <a:t>    e in </a:t>
            </a:r>
            <a:r>
              <a:rPr lang="en-US" altLang="it-IT" sz="1600" dirty="0" err="1">
                <a:solidFill>
                  <a:srgbClr val="000000"/>
                </a:solidFill>
              </a:rPr>
              <a:t>tutti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i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sistemi</a:t>
            </a:r>
            <a:r>
              <a:rPr lang="en-US" altLang="it-IT" sz="1600" dirty="0">
                <a:solidFill>
                  <a:srgbClr val="000000"/>
                </a:solidFill>
              </a:rPr>
              <a:t> di </a:t>
            </a:r>
            <a:r>
              <a:rPr lang="en-US" altLang="it-IT" sz="1600" dirty="0" err="1">
                <a:solidFill>
                  <a:srgbClr val="000000"/>
                </a:solidFill>
              </a:rPr>
              <a:t>implementazione</a:t>
            </a:r>
            <a:r>
              <a:rPr lang="en-US" altLang="it-IT" sz="1600" dirty="0">
                <a:solidFill>
                  <a:srgbClr val="000000"/>
                </a:solidFill>
              </a:rPr>
              <a:t>; </a:t>
            </a:r>
          </a:p>
          <a:p>
            <a:endParaRPr lang="en-US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en-US" altLang="it-IT" sz="1600" dirty="0">
                <a:solidFill>
                  <a:srgbClr val="000000"/>
                </a:solidFill>
              </a:rPr>
              <a:t>  è </a:t>
            </a:r>
            <a:r>
              <a:rPr lang="en-US" altLang="it-IT" sz="1600" dirty="0" err="1" smtClean="0">
                <a:solidFill>
                  <a:srgbClr val="000000"/>
                </a:solidFill>
              </a:rPr>
              <a:t>orientato</a:t>
            </a:r>
            <a:r>
              <a:rPr lang="en-US" altLang="it-IT" sz="1600" dirty="0" smtClean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all'implementazione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pratica</a:t>
            </a:r>
            <a:r>
              <a:rPr lang="en-US" altLang="it-IT" sz="1600" dirty="0">
                <a:solidFill>
                  <a:srgbClr val="000000"/>
                </a:solidFill>
              </a:rPr>
              <a:t>; </a:t>
            </a:r>
          </a:p>
          <a:p>
            <a:endParaRPr lang="en-US" altLang="it-IT" sz="1600" dirty="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en-US" altLang="it-IT" sz="1600" dirty="0">
                <a:solidFill>
                  <a:srgbClr val="000000"/>
                </a:solidFill>
              </a:rPr>
              <a:t>  è </a:t>
            </a:r>
            <a:r>
              <a:rPr lang="en-US" altLang="it-IT" sz="1600" dirty="0" err="1" smtClean="0">
                <a:solidFill>
                  <a:srgbClr val="000000"/>
                </a:solidFill>
              </a:rPr>
              <a:t>supportato</a:t>
            </a:r>
            <a:r>
              <a:rPr lang="en-US" altLang="it-IT" sz="1600" dirty="0" smtClean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dalla</a:t>
            </a:r>
            <a:r>
              <a:rPr lang="en-US" altLang="it-IT" sz="1600" dirty="0">
                <a:solidFill>
                  <a:srgbClr val="000000"/>
                </a:solidFill>
              </a:rPr>
              <a:t> PREMIS Maintenance Activity, </a:t>
            </a:r>
            <a:r>
              <a:rPr lang="en-US" altLang="it-IT" sz="1600" dirty="0" err="1">
                <a:solidFill>
                  <a:srgbClr val="000000"/>
                </a:solidFill>
              </a:rPr>
              <a:t>che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costituisce</a:t>
            </a:r>
            <a:r>
              <a:rPr lang="en-US" altLang="it-IT" sz="1600" dirty="0">
                <a:solidFill>
                  <a:srgbClr val="000000"/>
                </a:solidFill>
              </a:rPr>
              <a:t> un </a:t>
            </a:r>
            <a:r>
              <a:rPr lang="en-US" altLang="it-IT" sz="1600" dirty="0" err="1" smtClean="0">
                <a:solidFill>
                  <a:srgbClr val="000000"/>
                </a:solidFill>
              </a:rPr>
              <a:t>riferimento</a:t>
            </a:r>
            <a:r>
              <a:rPr lang="en-US" altLang="it-IT" sz="1600" dirty="0" smtClean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centrale</a:t>
            </a:r>
            <a:endParaRPr lang="en-US" altLang="it-IT" sz="1600" dirty="0">
              <a:solidFill>
                <a:srgbClr val="000000"/>
              </a:solidFill>
            </a:endParaRPr>
          </a:p>
          <a:p>
            <a:r>
              <a:rPr lang="en-US" altLang="it-IT" sz="1600" dirty="0">
                <a:solidFill>
                  <a:srgbClr val="000000"/>
                </a:solidFill>
              </a:rPr>
              <a:t>    per </a:t>
            </a:r>
            <a:r>
              <a:rPr lang="en-US" altLang="it-IT" sz="1600" dirty="0" err="1">
                <a:solidFill>
                  <a:srgbClr val="000000"/>
                </a:solidFill>
              </a:rPr>
              <a:t>informazioni</a:t>
            </a:r>
            <a:r>
              <a:rPr lang="en-US" altLang="it-IT" sz="1600" dirty="0">
                <a:solidFill>
                  <a:srgbClr val="000000"/>
                </a:solidFill>
              </a:rPr>
              <a:t>, </a:t>
            </a:r>
            <a:r>
              <a:rPr lang="en-US" altLang="it-IT" sz="1600" dirty="0" err="1">
                <a:solidFill>
                  <a:srgbClr val="000000"/>
                </a:solidFill>
              </a:rPr>
              <a:t>risorse</a:t>
            </a:r>
            <a:r>
              <a:rPr lang="en-US" altLang="it-IT" sz="1600" dirty="0">
                <a:solidFill>
                  <a:srgbClr val="000000"/>
                </a:solidFill>
              </a:rPr>
              <a:t> per </a:t>
            </a:r>
            <a:r>
              <a:rPr lang="en-US" altLang="it-IT" sz="1600" dirty="0" err="1">
                <a:solidFill>
                  <a:srgbClr val="000000"/>
                </a:solidFill>
              </a:rPr>
              <a:t>il</a:t>
            </a:r>
            <a:r>
              <a:rPr lang="en-US" altLang="it-IT" sz="1600" dirty="0">
                <a:solidFill>
                  <a:srgbClr val="000000"/>
                </a:solidFill>
              </a:rPr>
              <a:t> PREMIS </a:t>
            </a:r>
          </a:p>
          <a:p>
            <a:r>
              <a:rPr lang="en-US" altLang="it-IT" sz="1600" dirty="0">
                <a:solidFill>
                  <a:srgbClr val="000000"/>
                </a:solidFill>
              </a:rPr>
              <a:t>    </a:t>
            </a:r>
            <a:r>
              <a:rPr lang="en-US" altLang="it-IT" sz="1600" dirty="0" err="1">
                <a:solidFill>
                  <a:srgbClr val="000000"/>
                </a:solidFill>
              </a:rPr>
              <a:t>ed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ospita</a:t>
            </a:r>
            <a:endParaRPr lang="en-US" altLang="it-IT" sz="1600" dirty="0">
              <a:solidFill>
                <a:srgbClr val="000000"/>
              </a:solidFill>
            </a:endParaRPr>
          </a:p>
          <a:p>
            <a:r>
              <a:rPr lang="en-US" altLang="it-IT" sz="1600" dirty="0">
                <a:solidFill>
                  <a:srgbClr val="000000"/>
                </a:solidFill>
              </a:rPr>
              <a:t>    la </a:t>
            </a:r>
            <a:r>
              <a:rPr lang="en-US" altLang="it-IT" sz="1600" dirty="0" err="1">
                <a:solidFill>
                  <a:srgbClr val="000000"/>
                </a:solidFill>
              </a:rPr>
              <a:t>lista</a:t>
            </a:r>
            <a:r>
              <a:rPr lang="en-US" altLang="it-IT" sz="1600" dirty="0">
                <a:solidFill>
                  <a:srgbClr val="000000"/>
                </a:solidFill>
              </a:rPr>
              <a:t> di </a:t>
            </a:r>
            <a:r>
              <a:rPr lang="en-US" altLang="it-IT" sz="1600" dirty="0" err="1" smtClean="0">
                <a:solidFill>
                  <a:srgbClr val="000000"/>
                </a:solidFill>
              </a:rPr>
              <a:t>discussione</a:t>
            </a:r>
            <a:r>
              <a:rPr lang="en-US" altLang="it-IT" sz="1600" dirty="0" smtClean="0">
                <a:solidFill>
                  <a:srgbClr val="000000"/>
                </a:solidFill>
              </a:rPr>
              <a:t> </a:t>
            </a:r>
            <a:r>
              <a:rPr lang="en-US" altLang="it-IT" sz="1600" dirty="0">
                <a:solidFill>
                  <a:srgbClr val="000000"/>
                </a:solidFill>
              </a:rPr>
              <a:t>per </a:t>
            </a:r>
            <a:r>
              <a:rPr lang="en-US" altLang="it-IT" sz="1600" dirty="0" err="1">
                <a:solidFill>
                  <a:srgbClr val="000000"/>
                </a:solidFill>
              </a:rPr>
              <a:t>il</a:t>
            </a:r>
            <a:r>
              <a:rPr lang="en-US" altLang="it-IT" sz="1600" dirty="0">
                <a:solidFill>
                  <a:srgbClr val="000000"/>
                </a:solidFill>
              </a:rPr>
              <a:t> </a:t>
            </a:r>
            <a:r>
              <a:rPr lang="en-US" altLang="it-IT" sz="1600" dirty="0" err="1">
                <a:solidFill>
                  <a:srgbClr val="000000"/>
                </a:solidFill>
              </a:rPr>
              <a:t>gruppo</a:t>
            </a:r>
            <a:r>
              <a:rPr lang="en-US" altLang="it-IT" sz="1600" dirty="0">
                <a:solidFill>
                  <a:srgbClr val="000000"/>
                </a:solidFill>
              </a:rPr>
              <a:t> di </a:t>
            </a:r>
            <a:r>
              <a:rPr lang="en-US" altLang="it-IT" sz="1600" dirty="0" err="1">
                <a:solidFill>
                  <a:srgbClr val="000000"/>
                </a:solidFill>
              </a:rPr>
              <a:t>implementatori</a:t>
            </a:r>
            <a:r>
              <a:rPr lang="en-US" altLang="it-IT" sz="1600" dirty="0">
                <a:solidFill>
                  <a:srgbClr val="000000"/>
                </a:solidFill>
              </a:rPr>
              <a:t> del PREMIS. 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866900" y="531813"/>
            <a:ext cx="2566988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Il Dizionario dei dati</a:t>
            </a:r>
          </a:p>
        </p:txBody>
      </p:sp>
      <p:sp>
        <p:nvSpPr>
          <p:cNvPr id="56324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63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53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50825" y="2014538"/>
            <a:ext cx="8569325" cy="709612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4000">
                <a:solidFill>
                  <a:srgbClr val="000000"/>
                </a:solidFill>
              </a:rPr>
              <a:t> </a:t>
            </a:r>
            <a:r>
              <a:rPr lang="fr-FR" altLang="it-IT" sz="4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Strumenti di supporto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800100" y="5229225"/>
            <a:ext cx="7058025" cy="647700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993300"/>
              </a:buClr>
            </a:pPr>
            <a:r>
              <a:rPr lang="fr-FR" altLang="it-IT" sz="3600" b="1">
                <a:solidFill>
                  <a:srgbClr val="000000"/>
                </a:solidFill>
              </a:rPr>
              <a:t>Il sito Web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681413" y="2897188"/>
            <a:ext cx="1295400" cy="1655762"/>
          </a:xfrm>
          <a:prstGeom prst="downArrow">
            <a:avLst/>
          </a:prstGeom>
          <a:solidFill>
            <a:srgbClr val="CA9C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54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755650" y="1527175"/>
            <a:ext cx="777716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/>
            <a:r>
              <a:rPr lang="it-IT" altLang="it-IT" b="1" smtClean="0">
                <a:solidFill>
                  <a:srgbClr val="193433"/>
                </a:solidFill>
              </a:rPr>
              <a:t>Sito</a:t>
            </a:r>
            <a:r>
              <a:rPr lang="en-US" altLang="it-IT" b="1" smtClean="0">
                <a:solidFill>
                  <a:srgbClr val="193433"/>
                </a:solidFill>
              </a:rPr>
              <a:t> </a:t>
            </a:r>
            <a:r>
              <a:rPr lang="en-US" altLang="it-IT" b="1">
                <a:solidFill>
                  <a:srgbClr val="193433"/>
                </a:solidFill>
              </a:rPr>
              <a:t>Web</a:t>
            </a: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en-US" altLang="it-IT" sz="1600">
                <a:solidFill>
                  <a:srgbClr val="000000"/>
                </a:solidFill>
              </a:rPr>
              <a:t> </a:t>
            </a:r>
            <a:r>
              <a:rPr lang="en-US" altLang="it-IT" sz="1600" err="1">
                <a:solidFill>
                  <a:srgbClr val="000000"/>
                </a:solidFill>
              </a:rPr>
              <a:t>Presenza</a:t>
            </a:r>
            <a:r>
              <a:rPr lang="en-US" altLang="it-IT" sz="1600">
                <a:solidFill>
                  <a:srgbClr val="000000"/>
                </a:solidFill>
              </a:rPr>
              <a:t> </a:t>
            </a:r>
            <a:r>
              <a:rPr lang="en-US" altLang="it-IT" sz="1600" err="1">
                <a:solidFill>
                  <a:srgbClr val="000000"/>
                </a:solidFill>
              </a:rPr>
              <a:t>permanente</a:t>
            </a:r>
            <a:r>
              <a:rPr lang="en-US" altLang="it-IT" sz="1600">
                <a:solidFill>
                  <a:srgbClr val="000000"/>
                </a:solidFill>
              </a:rPr>
              <a:t> </a:t>
            </a:r>
            <a:r>
              <a:rPr lang="en-US" altLang="it-IT" sz="1600" err="1">
                <a:solidFill>
                  <a:srgbClr val="000000"/>
                </a:solidFill>
              </a:rPr>
              <a:t>nel</a:t>
            </a:r>
            <a:r>
              <a:rPr lang="en-US" altLang="it-IT" sz="1600">
                <a:solidFill>
                  <a:srgbClr val="000000"/>
                </a:solidFill>
              </a:rPr>
              <a:t> Web, </a:t>
            </a:r>
            <a:r>
              <a:rPr lang="en-US" altLang="it-IT" sz="1600" err="1">
                <a:solidFill>
                  <a:srgbClr val="000000"/>
                </a:solidFill>
              </a:rPr>
              <a:t>ospitato</a:t>
            </a:r>
            <a:r>
              <a:rPr lang="en-US" altLang="it-IT" sz="1600">
                <a:solidFill>
                  <a:srgbClr val="000000"/>
                </a:solidFill>
              </a:rPr>
              <a:t> </a:t>
            </a:r>
            <a:r>
              <a:rPr lang="en-US" altLang="it-IT" sz="1600" err="1">
                <a:solidFill>
                  <a:srgbClr val="000000"/>
                </a:solidFill>
              </a:rPr>
              <a:t>dalla</a:t>
            </a:r>
            <a:r>
              <a:rPr lang="en-US" altLang="it-IT" sz="1600">
                <a:solidFill>
                  <a:srgbClr val="000000"/>
                </a:solidFill>
              </a:rPr>
              <a:t> Library of Congress</a:t>
            </a:r>
          </a:p>
          <a:p>
            <a:pPr lvl="1"/>
            <a:endParaRPr lang="en-US" altLang="it-IT" sz="1600">
              <a:solidFill>
                <a:srgbClr val="000000"/>
              </a:solidFill>
            </a:endParaRP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en-US" altLang="it-IT" sz="1600">
                <a:solidFill>
                  <a:srgbClr val="000000"/>
                </a:solidFill>
              </a:rPr>
              <a:t> </a:t>
            </a:r>
            <a:r>
              <a:rPr lang="en-US" altLang="it-IT" sz="1600" err="1">
                <a:solidFill>
                  <a:srgbClr val="000000"/>
                </a:solidFill>
              </a:rPr>
              <a:t>Destinazione</a:t>
            </a:r>
            <a:r>
              <a:rPr lang="en-US" altLang="it-IT" sz="1600">
                <a:solidFill>
                  <a:srgbClr val="000000"/>
                </a:solidFill>
              </a:rPr>
              <a:t> </a:t>
            </a:r>
            <a:r>
              <a:rPr lang="en-US" altLang="it-IT" sz="1600" err="1">
                <a:solidFill>
                  <a:srgbClr val="000000"/>
                </a:solidFill>
              </a:rPr>
              <a:t>centrale</a:t>
            </a:r>
            <a:r>
              <a:rPr lang="en-US" altLang="it-IT" sz="1600">
                <a:solidFill>
                  <a:srgbClr val="000000"/>
                </a:solidFill>
              </a:rPr>
              <a:t> per le </a:t>
            </a:r>
            <a:r>
              <a:rPr lang="en-US" altLang="it-IT" sz="1600" err="1">
                <a:solidFill>
                  <a:srgbClr val="000000"/>
                </a:solidFill>
              </a:rPr>
              <a:t>informazioni</a:t>
            </a:r>
            <a:r>
              <a:rPr lang="en-US" altLang="it-IT" sz="1600">
                <a:solidFill>
                  <a:srgbClr val="000000"/>
                </a:solidFill>
              </a:rPr>
              <a:t> relative al PREMIS, </a:t>
            </a:r>
            <a:r>
              <a:rPr lang="en-US" altLang="it-IT" sz="1600" err="1">
                <a:solidFill>
                  <a:srgbClr val="000000"/>
                </a:solidFill>
              </a:rPr>
              <a:t>avvisi</a:t>
            </a:r>
            <a:r>
              <a:rPr lang="en-US" altLang="it-IT" sz="1600">
                <a:solidFill>
                  <a:srgbClr val="000000"/>
                </a:solidFill>
              </a:rPr>
              <a:t> e </a:t>
            </a:r>
            <a:r>
              <a:rPr lang="en-US" altLang="it-IT" sz="1600" err="1">
                <a:solidFill>
                  <a:srgbClr val="000000"/>
                </a:solidFill>
              </a:rPr>
              <a:t>altre</a:t>
            </a:r>
            <a:r>
              <a:rPr lang="en-US" altLang="it-IT" sz="1600">
                <a:solidFill>
                  <a:srgbClr val="000000"/>
                </a:solidFill>
              </a:rPr>
              <a:t> </a:t>
            </a:r>
            <a:r>
              <a:rPr lang="en-US" altLang="it-IT" sz="1600" err="1">
                <a:solidFill>
                  <a:srgbClr val="000000"/>
                </a:solidFill>
              </a:rPr>
              <a:t>risorse</a:t>
            </a:r>
            <a:r>
              <a:rPr lang="en-US" altLang="it-IT" sz="1600">
                <a:solidFill>
                  <a:srgbClr val="000000"/>
                </a:solidFill>
              </a:rPr>
              <a:t> </a:t>
            </a:r>
          </a:p>
          <a:p>
            <a:pPr lvl="1"/>
            <a:endParaRPr lang="en-US" altLang="it-IT" sz="1600">
              <a:solidFill>
                <a:srgbClr val="000000"/>
              </a:solidFill>
            </a:endParaRP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en-US" altLang="it-IT" sz="1600">
                <a:solidFill>
                  <a:srgbClr val="000000"/>
                </a:solidFill>
              </a:rPr>
              <a:t> </a:t>
            </a:r>
            <a:r>
              <a:rPr lang="en-US" altLang="it-IT" sz="1600" err="1">
                <a:solidFill>
                  <a:srgbClr val="000000"/>
                </a:solidFill>
              </a:rPr>
              <a:t>Informazioni</a:t>
            </a:r>
            <a:r>
              <a:rPr lang="en-US" altLang="it-IT" sz="1600">
                <a:solidFill>
                  <a:srgbClr val="000000"/>
                </a:solidFill>
              </a:rPr>
              <a:t> </a:t>
            </a:r>
            <a:r>
              <a:rPr lang="en-US" altLang="it-IT" sz="1600" err="1">
                <a:solidFill>
                  <a:srgbClr val="000000"/>
                </a:solidFill>
              </a:rPr>
              <a:t>riguardanti</a:t>
            </a:r>
            <a:r>
              <a:rPr lang="en-US" altLang="it-IT" sz="1600">
                <a:solidFill>
                  <a:srgbClr val="000000"/>
                </a:solidFill>
              </a:rPr>
              <a:t> la </a:t>
            </a:r>
            <a:r>
              <a:rPr lang="en-US" altLang="it-IT" sz="1600" err="1">
                <a:solidFill>
                  <a:srgbClr val="000000"/>
                </a:solidFill>
              </a:rPr>
              <a:t>lista</a:t>
            </a:r>
            <a:r>
              <a:rPr lang="en-US" altLang="it-IT" sz="1600">
                <a:solidFill>
                  <a:srgbClr val="000000"/>
                </a:solidFill>
              </a:rPr>
              <a:t> di </a:t>
            </a:r>
            <a:r>
              <a:rPr lang="en-US" altLang="it-IT" sz="1600" err="1">
                <a:solidFill>
                  <a:srgbClr val="000000"/>
                </a:solidFill>
              </a:rPr>
              <a:t>discussione</a:t>
            </a:r>
            <a:r>
              <a:rPr lang="en-US" altLang="it-IT" sz="1600">
                <a:solidFill>
                  <a:srgbClr val="000000"/>
                </a:solidFill>
              </a:rPr>
              <a:t> del </a:t>
            </a:r>
            <a:r>
              <a:rPr lang="en-US" altLang="it-IT" sz="1600" err="1">
                <a:solidFill>
                  <a:srgbClr val="000000"/>
                </a:solidFill>
              </a:rPr>
              <a:t>gruppo</a:t>
            </a:r>
            <a:r>
              <a:rPr lang="en-US" altLang="it-IT" sz="1600">
                <a:solidFill>
                  <a:srgbClr val="000000"/>
                </a:solidFill>
              </a:rPr>
              <a:t> di </a:t>
            </a:r>
            <a:r>
              <a:rPr lang="en-US" altLang="it-IT" sz="1600" err="1">
                <a:solidFill>
                  <a:srgbClr val="000000"/>
                </a:solidFill>
              </a:rPr>
              <a:t>implementazione</a:t>
            </a:r>
            <a:r>
              <a:rPr lang="en-US" altLang="it-IT" sz="1600">
                <a:solidFill>
                  <a:srgbClr val="000000"/>
                </a:solidFill>
              </a:rPr>
              <a:t> di PREMIS [PREMIS Implementers’ Group (PIG)]</a:t>
            </a:r>
          </a:p>
          <a:p>
            <a:endParaRPr lang="en-US" altLang="it-IT" sz="1600">
              <a:solidFill>
                <a:srgbClr val="000000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1873250" y="531813"/>
            <a:ext cx="3298825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L’attività di mantenimento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757238" y="3500438"/>
            <a:ext cx="68389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/>
            <a:r>
              <a:rPr lang="de-AT" altLang="it-IT" b="1">
                <a:solidFill>
                  <a:srgbClr val="193433"/>
                </a:solidFill>
              </a:rPr>
              <a:t>PREMIS Editorial Committee</a:t>
            </a: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Definisce l'insieme di direttive/priorità per lo sviluppo del PREMIS</a:t>
            </a:r>
          </a:p>
          <a:p>
            <a:pPr lvl="1"/>
            <a:endParaRPr lang="de-AT" altLang="it-IT" sz="1600">
              <a:solidFill>
                <a:srgbClr val="000000"/>
              </a:solidFill>
            </a:endParaRP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Valuta le proposte di cambiamento e di sviluppo</a:t>
            </a:r>
          </a:p>
          <a:p>
            <a:pPr lvl="1"/>
            <a:endParaRPr lang="de-AT" altLang="it-IT" sz="1600">
              <a:solidFill>
                <a:srgbClr val="000000"/>
              </a:solidFill>
            </a:endParaRPr>
          </a:p>
          <a:p>
            <a:pPr lvl="1"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1600">
                <a:solidFill>
                  <a:srgbClr val="000000"/>
                </a:solidFill>
              </a:rPr>
              <a:t> Coordina le revisioni del Dizionario dei Dati e dello schema XML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1258888" y="5589588"/>
            <a:ext cx="6011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1600" b="1" u="sng">
                <a:solidFill>
                  <a:srgbClr val="993300"/>
                </a:solidFill>
                <a:latin typeface="Garamond" panose="02020404030301010803" pitchFamily="18" charset="0"/>
              </a:rPr>
              <a:t>http://www.loc.gov/standards/premis/ </a:t>
            </a:r>
          </a:p>
        </p:txBody>
      </p:sp>
      <p:sp>
        <p:nvSpPr>
          <p:cNvPr id="58374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83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55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1866900" y="531813"/>
            <a:ext cx="363220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Documentazione di supporto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973138" y="3062288"/>
            <a:ext cx="6262687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de-AT" altLang="it-IT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de-AT" altLang="it-IT">
                <a:solidFill>
                  <a:srgbClr val="000000"/>
                </a:solidFill>
                <a:latin typeface="Garamond" panose="02020404030301010803" pitchFamily="18" charset="0"/>
              </a:rPr>
              <a:t>Gruppo di discussione degli implementatori PREMIS: </a:t>
            </a:r>
            <a:r>
              <a:rPr lang="de-AT" altLang="it-IT" sz="1600" b="1" u="sng">
                <a:solidFill>
                  <a:srgbClr val="993300"/>
                </a:solidFill>
                <a:latin typeface="Garamond" panose="02020404030301010803" pitchFamily="18" charset="0"/>
              </a:rPr>
              <a:t>pig@loc.gov</a:t>
            </a:r>
            <a:r>
              <a:rPr lang="de-AT" altLang="it-IT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</a:p>
          <a:p>
            <a:endParaRPr lang="de-AT" altLang="it-IT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de-AT" altLang="it-IT">
                <a:solidFill>
                  <a:srgbClr val="000000"/>
                </a:solidFill>
                <a:latin typeface="Garamond" panose="02020404030301010803" pitchFamily="18" charset="0"/>
              </a:rPr>
              <a:t>Per iscriversi, mandare un'e-mail all'indirizzo </a:t>
            </a:r>
            <a:r>
              <a:rPr lang="de-AT" altLang="it-IT" sz="1600" b="1" u="sng">
                <a:solidFill>
                  <a:srgbClr val="993300"/>
                </a:solidFill>
                <a:latin typeface="Garamond" panose="02020404030301010803" pitchFamily="18" charset="0"/>
              </a:rPr>
              <a:t>listserv@loc.gov</a:t>
            </a:r>
            <a:r>
              <a:rPr lang="de-AT" altLang="it-IT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de-AT" altLang="it-IT">
                <a:solidFill>
                  <a:srgbClr val="000000"/>
                </a:solidFill>
                <a:latin typeface="Garamond" panose="02020404030301010803" pitchFamily="18" charset="0"/>
              </a:rPr>
              <a:t>con oggetto: "</a:t>
            </a:r>
            <a:r>
              <a:rPr lang="de-AT" altLang="it-IT" b="1">
                <a:solidFill>
                  <a:srgbClr val="000000"/>
                </a:solidFill>
                <a:latin typeface="Garamond" panose="02020404030301010803" pitchFamily="18" charset="0"/>
              </a:rPr>
              <a:t>subscribe pig</a:t>
            </a:r>
            <a:r>
              <a:rPr lang="de-AT" altLang="it-IT">
                <a:solidFill>
                  <a:srgbClr val="000000"/>
                </a:solidFill>
                <a:latin typeface="Garamond" panose="02020404030301010803" pitchFamily="18" charset="0"/>
              </a:rPr>
              <a:t> [il tuo nome]“</a:t>
            </a:r>
          </a:p>
          <a:p>
            <a:endParaRPr lang="de-AT" altLang="it-IT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de-AT" altLang="it-IT">
                <a:solidFill>
                  <a:srgbClr val="000000"/>
                </a:solidFill>
                <a:latin typeface="Garamond" panose="02020404030301010803" pitchFamily="18" charset="0"/>
              </a:rPr>
              <a:t>Per eventuali commenti e questioni a </a:t>
            </a:r>
            <a:r>
              <a:rPr lang="de-AT" altLang="it-IT" sz="1600" b="1" u="sng">
                <a:solidFill>
                  <a:srgbClr val="993300"/>
                </a:solidFill>
                <a:latin typeface="Garamond" panose="02020404030301010803" pitchFamily="18" charset="0"/>
              </a:rPr>
              <a:t>premis@loc.gov</a:t>
            </a:r>
            <a:r>
              <a:rPr lang="de-AT" altLang="it-IT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3167063" y="1825625"/>
            <a:ext cx="38528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1600" b="1" u="sng">
                <a:solidFill>
                  <a:srgbClr val="993300"/>
                </a:solidFill>
                <a:latin typeface="Garamond" panose="02020404030301010803" pitchFamily="18" charset="0"/>
              </a:rPr>
              <a:t>http://www.loc.gov/standards/premis/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936625" y="1800225"/>
            <a:ext cx="2212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2000" b="1">
                <a:solidFill>
                  <a:srgbClr val="000000"/>
                </a:solidFill>
              </a:rPr>
              <a:t>Sito web ufficiale:</a:t>
            </a:r>
          </a:p>
        </p:txBody>
      </p:sp>
      <p:sp>
        <p:nvSpPr>
          <p:cNvPr id="59398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93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0" name="Rettangolo 1"/>
          <p:cNvSpPr>
            <a:spLocks noChangeArrowheads="1"/>
          </p:cNvSpPr>
          <p:nvPr/>
        </p:nvSpPr>
        <p:spPr bwMode="auto">
          <a:xfrm>
            <a:off x="3419475" y="2540000"/>
            <a:ext cx="4681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600" b="1" u="sng">
                <a:solidFill>
                  <a:srgbClr val="993300"/>
                </a:solidFill>
                <a:latin typeface="Garamond" panose="02020404030301010803" pitchFamily="18" charset="0"/>
              </a:rPr>
              <a:t>http://www.loc.gov/standards/premis/premis.xsd</a:t>
            </a:r>
          </a:p>
        </p:txBody>
      </p:sp>
      <p:sp>
        <p:nvSpPr>
          <p:cNvPr id="59401" name="Text Box 6"/>
          <p:cNvSpPr txBox="1">
            <a:spLocks noChangeArrowheads="1"/>
          </p:cNvSpPr>
          <p:nvPr/>
        </p:nvSpPr>
        <p:spPr bwMode="auto">
          <a:xfrm>
            <a:off x="954088" y="2506663"/>
            <a:ext cx="2212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2000" b="1">
                <a:solidFill>
                  <a:srgbClr val="000000"/>
                </a:solidFill>
              </a:rPr>
              <a:t>PREMIS XML schema:</a:t>
            </a:r>
          </a:p>
        </p:txBody>
      </p:sp>
      <p:sp>
        <p:nvSpPr>
          <p:cNvPr id="59402" name="Rettangolo 10"/>
          <p:cNvSpPr>
            <a:spLocks noChangeArrowheads="1"/>
          </p:cNvSpPr>
          <p:nvPr/>
        </p:nvSpPr>
        <p:spPr bwMode="auto">
          <a:xfrm>
            <a:off x="1871663" y="5716588"/>
            <a:ext cx="4679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600" b="1" u="sng">
                <a:solidFill>
                  <a:srgbClr val="993300"/>
                </a:solidFill>
                <a:latin typeface="Garamond" panose="02020404030301010803" pitchFamily="18" charset="0"/>
              </a:rPr>
              <a:t>http://id.loc.gov/preservationdescriptions/</a:t>
            </a:r>
          </a:p>
        </p:txBody>
      </p:sp>
      <p:sp>
        <p:nvSpPr>
          <p:cNvPr id="59403" name="Text Box 6"/>
          <p:cNvSpPr txBox="1">
            <a:spLocks noChangeArrowheads="1"/>
          </p:cNvSpPr>
          <p:nvPr/>
        </p:nvSpPr>
        <p:spPr bwMode="auto">
          <a:xfrm>
            <a:off x="954088" y="5307013"/>
            <a:ext cx="69310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it-IT" sz="2000" b="1">
                <a:solidFill>
                  <a:srgbClr val="000000"/>
                </a:solidFill>
              </a:rPr>
              <a:t>Vocabulari controllati per termini della conservazione digitale: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56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1866900" y="531813"/>
            <a:ext cx="1720850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Bibliografia</a:t>
            </a: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 rot="5400000">
            <a:off x="1535113" y="482600"/>
            <a:ext cx="419100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042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1" name="Rettangolo 2"/>
          <p:cNvSpPr>
            <a:spLocks noChangeArrowheads="1"/>
          </p:cNvSpPr>
          <p:nvPr/>
        </p:nvSpPr>
        <p:spPr bwMode="auto">
          <a:xfrm>
            <a:off x="16401" y="868352"/>
            <a:ext cx="8496300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PT" altLang="it-IT" sz="1100" b="1" dirty="0">
                <a:ea typeface="MS Mincho" pitchFamily="49" charset="-128"/>
              </a:rPr>
              <a:t>OAIS:</a:t>
            </a:r>
            <a:r>
              <a:rPr lang="pt-PT" altLang="it-IT" sz="1100" dirty="0">
                <a:ea typeface="MS Mincho" pitchFamily="49" charset="-128"/>
              </a:rPr>
              <a:t> </a:t>
            </a:r>
            <a:r>
              <a:rPr lang="pt-PT" altLang="it-IT" sz="1100" u="sng" dirty="0">
                <a:solidFill>
                  <a:srgbClr val="0000FF"/>
                </a:solidFill>
                <a:ea typeface="MS Mincho" pitchFamily="49" charset="-128"/>
                <a:hlinkClick r:id="rId4"/>
              </a:rPr>
              <a:t>http://public.ccsds.org/publications/archive/650x0m2.pdf</a:t>
            </a:r>
            <a:r>
              <a:rPr lang="pt-PT" altLang="it-IT" sz="1100" dirty="0">
                <a:ea typeface="MS Mincho" pitchFamily="49" charset="-128"/>
              </a:rPr>
              <a:t> 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pt-PT" altLang="it-IT" sz="1100" dirty="0">
                <a:ea typeface="MS Mincho" pitchFamily="49" charset="-128"/>
              </a:rPr>
              <a:t> 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it-IT" altLang="it-IT" sz="1100" b="1" dirty="0">
                <a:ea typeface="MS Mincho" pitchFamily="49" charset="-128"/>
              </a:rPr>
              <a:t>Lettura </a:t>
            </a:r>
            <a:r>
              <a:rPr lang="it-IT" altLang="it-IT" sz="1100" b="1" dirty="0" err="1">
                <a:ea typeface="MS Mincho" pitchFamily="49" charset="-128"/>
              </a:rPr>
              <a:t>pre</a:t>
            </a:r>
            <a:r>
              <a:rPr lang="it-IT" altLang="it-IT" sz="1100" b="1" dirty="0">
                <a:ea typeface="MS Mincho" pitchFamily="49" charset="-128"/>
              </a:rPr>
              <a:t>-corso: </a:t>
            </a:r>
            <a:r>
              <a:rPr lang="it-IT" altLang="it-IT" sz="1100" u="sng" dirty="0">
                <a:solidFill>
                  <a:srgbClr val="0000FF"/>
                </a:solidFill>
                <a:ea typeface="MS Mincho" pitchFamily="49" charset="-128"/>
                <a:hlinkClick r:id="rId5"/>
              </a:rPr>
              <a:t>http://www.loc.gov/standards/premis/Understanding-PREMIS_italian.pdf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it-IT" altLang="it-IT" sz="1100" dirty="0">
                <a:ea typeface="MS Mincho" pitchFamily="49" charset="-128"/>
              </a:rPr>
              <a:t> </a:t>
            </a:r>
          </a:p>
          <a:p>
            <a:r>
              <a:rPr lang="fr-FR" altLang="it-IT" sz="1100" b="1" dirty="0" err="1">
                <a:ea typeface="MS Mincho" pitchFamily="49" charset="-128"/>
              </a:rPr>
              <a:t>Risorse</a:t>
            </a:r>
            <a:r>
              <a:rPr lang="fr-FR" altLang="it-IT" sz="1100" b="1" dirty="0">
                <a:ea typeface="MS Mincho" pitchFamily="49" charset="-128"/>
              </a:rPr>
              <a:t> informative a </a:t>
            </a:r>
            <a:r>
              <a:rPr lang="fr-FR" altLang="it-IT" sz="1100" b="1" dirty="0" err="1">
                <a:ea typeface="MS Mincho" pitchFamily="49" charset="-128"/>
              </a:rPr>
              <a:t>supporto</a:t>
            </a:r>
            <a:r>
              <a:rPr lang="fr-FR" altLang="it-IT" sz="1100" b="1" dirty="0">
                <a:ea typeface="MS Mincho" pitchFamily="49" charset="-128"/>
              </a:rPr>
              <a:t> di PREMIS: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dirty="0">
                <a:ea typeface="MS Mincho" pitchFamily="49" charset="-128"/>
              </a:rPr>
              <a:t>PREMIS </a:t>
            </a:r>
            <a:r>
              <a:rPr lang="fr-FR" altLang="it-IT" sz="1100" dirty="0" err="1">
                <a:ea typeface="MS Mincho" pitchFamily="49" charset="-128"/>
              </a:rPr>
              <a:t>homepage</a:t>
            </a:r>
            <a:r>
              <a:rPr lang="fr-FR" altLang="it-IT" sz="1100" dirty="0">
                <a:ea typeface="MS Mincho" pitchFamily="49" charset="-128"/>
              </a:rPr>
              <a:t>: </a:t>
            </a:r>
            <a:r>
              <a:rPr lang="fr-FR" altLang="it-IT" sz="1100" u="sng" dirty="0">
                <a:solidFill>
                  <a:srgbClr val="0000FF"/>
                </a:solidFill>
                <a:ea typeface="MS Mincho" pitchFamily="49" charset="-128"/>
                <a:hlinkClick r:id="rId6"/>
              </a:rPr>
              <a:t>http://www.loc.gov/standards/premis/index.html</a:t>
            </a:r>
            <a:r>
              <a:rPr lang="fr-FR" altLang="it-IT" sz="1100" dirty="0">
                <a:ea typeface="MS Mincho" pitchFamily="49" charset="-128"/>
              </a:rPr>
              <a:t> 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dirty="0">
                <a:ea typeface="MS Mincho" pitchFamily="49" charset="-128"/>
              </a:rPr>
              <a:t>PREMIS </a:t>
            </a:r>
            <a:r>
              <a:rPr lang="fr-FR" altLang="it-IT" sz="1100" dirty="0" err="1">
                <a:ea typeface="MS Mincho" pitchFamily="49" charset="-128"/>
              </a:rPr>
              <a:t>versione</a:t>
            </a:r>
            <a:r>
              <a:rPr lang="fr-FR" altLang="it-IT" sz="1100" dirty="0">
                <a:ea typeface="MS Mincho" pitchFamily="49" charset="-128"/>
              </a:rPr>
              <a:t> 2 </a:t>
            </a:r>
            <a:r>
              <a:rPr lang="fr-FR" altLang="it-IT" sz="1100" dirty="0" err="1">
                <a:ea typeface="MS Mincho" pitchFamily="49" charset="-128"/>
              </a:rPr>
              <a:t>homepage</a:t>
            </a:r>
            <a:r>
              <a:rPr lang="fr-FR" altLang="it-IT" sz="1100" dirty="0">
                <a:ea typeface="MS Mincho" pitchFamily="49" charset="-128"/>
              </a:rPr>
              <a:t>: </a:t>
            </a:r>
            <a:r>
              <a:rPr lang="en-GB" altLang="it-IT" sz="1100" u="sng" dirty="0">
                <a:solidFill>
                  <a:srgbClr val="0000FF"/>
                </a:solidFill>
                <a:ea typeface="MS Mincho" pitchFamily="49" charset="-128"/>
                <a:hlinkClick r:id="rId7"/>
              </a:rPr>
              <a:t>http://www.loc.gov/standards/premis/v2/index.html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dirty="0">
                <a:ea typeface="MS Mincho" pitchFamily="49" charset="-128"/>
              </a:rPr>
              <a:t>PREMIS </a:t>
            </a:r>
            <a:r>
              <a:rPr lang="fr-FR" altLang="it-IT" sz="1100" dirty="0" err="1">
                <a:ea typeface="MS Mincho" pitchFamily="49" charset="-128"/>
              </a:rPr>
              <a:t>versione</a:t>
            </a:r>
            <a:r>
              <a:rPr lang="fr-FR" altLang="it-IT" sz="1100" dirty="0">
                <a:ea typeface="MS Mincho" pitchFamily="49" charset="-128"/>
              </a:rPr>
              <a:t> 3 </a:t>
            </a:r>
            <a:r>
              <a:rPr lang="fr-FR" altLang="it-IT" sz="1100" dirty="0" err="1">
                <a:ea typeface="MS Mincho" pitchFamily="49" charset="-128"/>
              </a:rPr>
              <a:t>homepage</a:t>
            </a:r>
            <a:r>
              <a:rPr lang="fr-FR" altLang="it-IT" sz="1100" dirty="0">
                <a:ea typeface="MS Mincho" pitchFamily="49" charset="-128"/>
              </a:rPr>
              <a:t>: </a:t>
            </a:r>
            <a:r>
              <a:rPr lang="en-GB" altLang="it-IT" sz="1100" u="sng" dirty="0">
                <a:solidFill>
                  <a:srgbClr val="0000FF"/>
                </a:solidFill>
                <a:ea typeface="MS Mincho" pitchFamily="49" charset="-128"/>
                <a:hlinkClick r:id="rId8"/>
              </a:rPr>
              <a:t>http://www.loc.gov/standards/premis/v3/index.html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dirty="0" err="1">
                <a:ea typeface="MS Mincho" pitchFamily="49" charset="-128"/>
              </a:rPr>
              <a:t>Ontologia</a:t>
            </a:r>
            <a:r>
              <a:rPr lang="fr-FR" altLang="it-IT" sz="1100" dirty="0">
                <a:ea typeface="MS Mincho" pitchFamily="49" charset="-128"/>
              </a:rPr>
              <a:t> PREMIS 2.2 OWL - </a:t>
            </a:r>
            <a:r>
              <a:rPr lang="fr-FR" altLang="it-IT" sz="1100" dirty="0" err="1">
                <a:ea typeface="MS Mincho" pitchFamily="49" charset="-128"/>
              </a:rPr>
              <a:t>documentazione</a:t>
            </a:r>
            <a:r>
              <a:rPr lang="fr-FR" altLang="it-IT" sz="1100" dirty="0">
                <a:ea typeface="MS Mincho" pitchFamily="49" charset="-128"/>
              </a:rPr>
              <a:t>: </a:t>
            </a:r>
            <a:r>
              <a:rPr lang="fr-FR" altLang="it-IT" sz="1100" u="sng" dirty="0">
                <a:solidFill>
                  <a:srgbClr val="0000FF"/>
                </a:solidFill>
                <a:ea typeface="MS Mincho" pitchFamily="49" charset="-128"/>
                <a:hlinkClick r:id="rId9"/>
              </a:rPr>
              <a:t>http://www.loc.gov/standards/premis/ontology-announcement.html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dirty="0" err="1">
                <a:ea typeface="MS Mincho" pitchFamily="49" charset="-128"/>
              </a:rPr>
              <a:t>Ontologia</a:t>
            </a:r>
            <a:r>
              <a:rPr lang="fr-FR" altLang="it-IT" sz="1100" dirty="0">
                <a:ea typeface="MS Mincho" pitchFamily="49" charset="-128"/>
              </a:rPr>
              <a:t> PREMIS 2.2 OWL - </a:t>
            </a:r>
            <a:r>
              <a:rPr lang="fr-FR" altLang="it-IT" sz="1100" dirty="0" err="1">
                <a:ea typeface="MS Mincho" pitchFamily="49" charset="-128"/>
              </a:rPr>
              <a:t>namespace</a:t>
            </a:r>
            <a:r>
              <a:rPr lang="fr-FR" altLang="it-IT" sz="1100" dirty="0">
                <a:ea typeface="MS Mincho" pitchFamily="49" charset="-128"/>
              </a:rPr>
              <a:t> loc.gov: </a:t>
            </a:r>
            <a:r>
              <a:rPr lang="fr-FR" altLang="it-IT" sz="1100" u="sng" dirty="0">
                <a:solidFill>
                  <a:srgbClr val="0000FF"/>
                </a:solidFill>
                <a:ea typeface="MS Mincho" pitchFamily="49" charset="-128"/>
                <a:hlinkClick r:id="rId10"/>
              </a:rPr>
              <a:t>http://id.loc.gov/ontologies/premis.html#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dirty="0" err="1">
                <a:ea typeface="MS Mincho" pitchFamily="49" charset="-128"/>
              </a:rPr>
              <a:t>Conformità</a:t>
            </a:r>
            <a:r>
              <a:rPr lang="fr-FR" altLang="it-IT" sz="1100" dirty="0">
                <a:ea typeface="MS Mincho" pitchFamily="49" charset="-128"/>
              </a:rPr>
              <a:t> al PREMIS </a:t>
            </a:r>
            <a:r>
              <a:rPr lang="fr-FR" altLang="it-IT" sz="1100" dirty="0" err="1">
                <a:ea typeface="MS Mincho" pitchFamily="49" charset="-128"/>
              </a:rPr>
              <a:t>Conformance</a:t>
            </a:r>
            <a:r>
              <a:rPr lang="fr-FR" altLang="it-IT" sz="1100" dirty="0">
                <a:ea typeface="MS Mincho" pitchFamily="49" charset="-128"/>
              </a:rPr>
              <a:t> - 2010: 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u="sng" dirty="0">
                <a:solidFill>
                  <a:srgbClr val="0000FF"/>
                </a:solidFill>
                <a:ea typeface="MS Mincho" pitchFamily="49" charset="-128"/>
                <a:hlinkClick r:id="rId11"/>
              </a:rPr>
              <a:t>http://www.loc.gov/standards/premis/premis-conformance-201010.pdf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dirty="0" err="1">
                <a:ea typeface="MS Mincho" pitchFamily="49" charset="-128"/>
              </a:rPr>
              <a:t>Conformità</a:t>
            </a:r>
            <a:r>
              <a:rPr lang="fr-FR" altLang="it-IT" sz="1100" dirty="0">
                <a:ea typeface="MS Mincho" pitchFamily="49" charset="-128"/>
              </a:rPr>
              <a:t> al PREMIS - 2015: </a:t>
            </a:r>
            <a:r>
              <a:rPr lang="fr-FR" altLang="it-IT" sz="1100" u="sng" dirty="0">
                <a:solidFill>
                  <a:srgbClr val="0000FF"/>
                </a:solidFill>
                <a:ea typeface="MS Mincho" pitchFamily="49" charset="-128"/>
                <a:hlinkClick r:id="rId12"/>
              </a:rPr>
              <a:t>http://www.loc.gov/standards/premis/premis-conformance-20150429.pdf</a:t>
            </a:r>
            <a:r>
              <a:rPr lang="fr-FR" altLang="it-IT" sz="1100" dirty="0">
                <a:ea typeface="MS Mincho" pitchFamily="49" charset="-128"/>
              </a:rPr>
              <a:t> 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u="sng" dirty="0">
                <a:solidFill>
                  <a:srgbClr val="0000FF"/>
                </a:solidFill>
                <a:ea typeface="MS Mincho" pitchFamily="49" charset="-128"/>
                <a:hlinkClick r:id="rId12"/>
              </a:rPr>
              <a:t>http://www.loc.gov/standards/premis/premis-conformance-20150429.pdf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dirty="0" err="1">
                <a:ea typeface="MS Mincho" pitchFamily="49" charset="-128"/>
              </a:rPr>
              <a:t>Using</a:t>
            </a:r>
            <a:r>
              <a:rPr lang="fr-FR" altLang="it-IT" sz="1100" dirty="0">
                <a:ea typeface="MS Mincho" pitchFamily="49" charset="-128"/>
              </a:rPr>
              <a:t> PREMIS </a:t>
            </a:r>
            <a:r>
              <a:rPr lang="fr-FR" altLang="it-IT" sz="1100" dirty="0" err="1">
                <a:ea typeface="MS Mincho" pitchFamily="49" charset="-128"/>
              </a:rPr>
              <a:t>with</a:t>
            </a:r>
            <a:r>
              <a:rPr lang="fr-FR" altLang="it-IT" sz="1100" dirty="0">
                <a:ea typeface="MS Mincho" pitchFamily="49" charset="-128"/>
              </a:rPr>
              <a:t> METS: 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u="sng" dirty="0">
                <a:solidFill>
                  <a:srgbClr val="0000FF"/>
                </a:solidFill>
                <a:ea typeface="MS Mincho" pitchFamily="49" charset="-128"/>
                <a:hlinkClick r:id="rId13"/>
              </a:rPr>
              <a:t>http://www.loc.gov/standards/premis/premis-mets.html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fr-FR" altLang="it-IT" sz="1100" dirty="0">
                <a:ea typeface="MS Mincho" pitchFamily="49" charset="-128"/>
              </a:rPr>
              <a:t> 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it-IT" altLang="it-IT" sz="1100" b="1" dirty="0">
                <a:ea typeface="MS Mincho" pitchFamily="49" charset="-128"/>
              </a:rPr>
              <a:t>PREMIS XML </a:t>
            </a:r>
            <a:r>
              <a:rPr lang="it-IT" altLang="it-IT" sz="1100" b="1" dirty="0" smtClean="0">
                <a:ea typeface="MS Mincho" pitchFamily="49" charset="-128"/>
              </a:rPr>
              <a:t>schema </a:t>
            </a:r>
            <a:r>
              <a:rPr lang="it-IT" altLang="it-IT" sz="1100" dirty="0" smtClean="0">
                <a:ea typeface="MS Mincho" pitchFamily="49" charset="-128"/>
              </a:rPr>
              <a:t>PREMIS </a:t>
            </a:r>
            <a:r>
              <a:rPr lang="it-IT" altLang="it-IT" sz="1100" dirty="0">
                <a:ea typeface="MS Mincho" pitchFamily="49" charset="-128"/>
              </a:rPr>
              <a:t>XML-schema versione corrente (3.0): </a:t>
            </a:r>
            <a:r>
              <a:rPr lang="it-IT" altLang="it-IT" sz="1100" u="sng" dirty="0">
                <a:solidFill>
                  <a:srgbClr val="0000FF"/>
                </a:solidFill>
                <a:ea typeface="MS Mincho" pitchFamily="49" charset="-128"/>
                <a:hlinkClick r:id="rId14"/>
              </a:rPr>
              <a:t>http://www.loc.gov/standards/premis/premis.xsd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it-IT" altLang="it-IT" sz="1100" dirty="0">
                <a:ea typeface="MS Mincho" pitchFamily="49" charset="-128"/>
              </a:rPr>
              <a:t>PREMIS XML-schema versione 2.3</a:t>
            </a:r>
            <a:r>
              <a:rPr lang="fr-FR" altLang="it-IT" sz="1100" dirty="0">
                <a:ea typeface="MS Mincho" pitchFamily="49" charset="-128"/>
              </a:rPr>
              <a:t>: </a:t>
            </a:r>
            <a:r>
              <a:rPr lang="fr-FR" altLang="it-IT" sz="1100" u="sng" dirty="0" smtClean="0">
                <a:solidFill>
                  <a:srgbClr val="0000FF"/>
                </a:solidFill>
                <a:ea typeface="MS Mincho" pitchFamily="49" charset="-128"/>
                <a:hlinkClick r:id="rId15"/>
              </a:rPr>
              <a:t>http</a:t>
            </a:r>
            <a:r>
              <a:rPr lang="fr-FR" altLang="it-IT" sz="1100" u="sng" dirty="0">
                <a:solidFill>
                  <a:srgbClr val="0000FF"/>
                </a:solidFill>
                <a:ea typeface="MS Mincho" pitchFamily="49" charset="-128"/>
                <a:hlinkClick r:id="rId15"/>
              </a:rPr>
              <a:t>://www.loc.gov/standards/premis/v2/premis-v2-3.xsd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it-IT" altLang="it-IT" sz="1100" dirty="0">
                <a:ea typeface="MS Mincho" pitchFamily="49" charset="-128"/>
              </a:rPr>
              <a:t>PREMIS XML-schema versione 2.2</a:t>
            </a:r>
            <a:r>
              <a:rPr lang="fr-FR" altLang="it-IT" sz="1100" dirty="0" smtClean="0">
                <a:ea typeface="MS Mincho" pitchFamily="49" charset="-128"/>
              </a:rPr>
              <a:t>:</a:t>
            </a:r>
            <a:r>
              <a:rPr lang="fr-FR" altLang="it-IT" sz="1100" u="sng" dirty="0" smtClean="0">
                <a:solidFill>
                  <a:srgbClr val="0000FF"/>
                </a:solidFill>
                <a:ea typeface="MS Mincho" pitchFamily="49" charset="-128"/>
                <a:hlinkClick r:id="rId16"/>
              </a:rPr>
              <a:t>http</a:t>
            </a:r>
            <a:r>
              <a:rPr lang="fr-FR" altLang="it-IT" sz="1100" u="sng" dirty="0">
                <a:solidFill>
                  <a:srgbClr val="0000FF"/>
                </a:solidFill>
                <a:ea typeface="MS Mincho" pitchFamily="49" charset="-128"/>
                <a:hlinkClick r:id="rId16"/>
              </a:rPr>
              <a:t>://</a:t>
            </a:r>
            <a:r>
              <a:rPr lang="fr-FR" altLang="it-IT" sz="1100" u="sng" dirty="0" smtClean="0">
                <a:solidFill>
                  <a:srgbClr val="0000FF"/>
                </a:solidFill>
                <a:ea typeface="MS Mincho" pitchFamily="49" charset="-128"/>
                <a:hlinkClick r:id="rId16"/>
              </a:rPr>
              <a:t>www.loc.gov/standards/premis/v2/premis-v2-2.xsd</a:t>
            </a:r>
            <a:endParaRPr lang="fr-FR" altLang="it-IT" sz="1100" u="sng" dirty="0" smtClean="0">
              <a:solidFill>
                <a:srgbClr val="0000FF"/>
              </a:solidFill>
              <a:ea typeface="MS Mincho" pitchFamily="49" charset="-128"/>
            </a:endParaRPr>
          </a:p>
          <a:p>
            <a:endParaRPr lang="it-IT" altLang="it-IT" sz="1100" dirty="0">
              <a:ea typeface="MS Mincho" pitchFamily="49" charset="-128"/>
            </a:endParaRPr>
          </a:p>
          <a:p>
            <a:r>
              <a:rPr lang="it-IT" altLang="it-IT" sz="1100" b="1" dirty="0">
                <a:ea typeface="MS Mincho" pitchFamily="49" charset="-128"/>
              </a:rPr>
              <a:t>Esempi: </a:t>
            </a:r>
            <a:r>
              <a:rPr lang="it-IT" altLang="it-IT" sz="1100" u="sng" dirty="0">
                <a:solidFill>
                  <a:srgbClr val="0000FF"/>
                </a:solidFill>
                <a:ea typeface="MS Mincho" pitchFamily="49" charset="-128"/>
                <a:hlinkClick r:id="rId17"/>
              </a:rPr>
              <a:t>http://www.loc.gov/standards/premis/examples.html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en-GB" altLang="it-IT" sz="1100" b="1" dirty="0" err="1">
                <a:ea typeface="MS Mincho" pitchFamily="49" charset="-128"/>
              </a:rPr>
              <a:t>Vocabolari</a:t>
            </a:r>
            <a:r>
              <a:rPr lang="en-GB" altLang="it-IT" sz="1100" b="1" dirty="0">
                <a:ea typeface="MS Mincho" pitchFamily="49" charset="-128"/>
              </a:rPr>
              <a:t> </a:t>
            </a:r>
            <a:r>
              <a:rPr lang="en-GB" altLang="it-IT" sz="1100" b="1" dirty="0" err="1">
                <a:ea typeface="MS Mincho" pitchFamily="49" charset="-128"/>
              </a:rPr>
              <a:t>controllati</a:t>
            </a:r>
            <a:r>
              <a:rPr lang="en-GB" altLang="it-IT" sz="1100" b="1" dirty="0">
                <a:ea typeface="MS Mincho" pitchFamily="49" charset="-128"/>
              </a:rPr>
              <a:t>: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en-GB" altLang="it-IT" sz="1100" dirty="0">
                <a:ea typeface="MS Mincho" pitchFamily="49" charset="-128"/>
              </a:rPr>
              <a:t>Library of Congress preservation vocabularies: </a:t>
            </a:r>
            <a:r>
              <a:rPr lang="en-US" altLang="it-IT" sz="1100" u="sng" dirty="0">
                <a:solidFill>
                  <a:srgbClr val="0000FF"/>
                </a:solidFill>
                <a:ea typeface="MS Mincho" pitchFamily="49" charset="-128"/>
                <a:hlinkClick r:id="rId18"/>
              </a:rPr>
              <a:t>http://id.loc.gov/vocabulary/preservation</a:t>
            </a:r>
            <a:r>
              <a:rPr lang="en-GB" altLang="it-IT" sz="1100" dirty="0">
                <a:ea typeface="MS Mincho" pitchFamily="49" charset="-128"/>
              </a:rPr>
              <a:t> 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en-GB" altLang="it-IT" sz="1100" b="1" dirty="0" err="1">
                <a:ea typeface="MS Mincho" pitchFamily="49" charset="-128"/>
              </a:rPr>
              <a:t>Datetime</a:t>
            </a:r>
            <a:r>
              <a:rPr lang="en-GB" altLang="it-IT" sz="1100" b="1" dirty="0">
                <a:ea typeface="MS Mincho" pitchFamily="49" charset="-128"/>
              </a:rPr>
              <a:t>: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de-DE" altLang="it-IT" sz="1100" dirty="0">
                <a:ea typeface="MS Mincho" pitchFamily="49" charset="-128"/>
              </a:rPr>
              <a:t>Extended </a:t>
            </a:r>
            <a:r>
              <a:rPr lang="de-DE" altLang="it-IT" sz="1100" dirty="0" err="1">
                <a:ea typeface="MS Mincho" pitchFamily="49" charset="-128"/>
              </a:rPr>
              <a:t>datetime</a:t>
            </a:r>
            <a:r>
              <a:rPr lang="de-DE" altLang="it-IT" sz="1100" dirty="0">
                <a:ea typeface="MS Mincho" pitchFamily="49" charset="-128"/>
              </a:rPr>
              <a:t> </a:t>
            </a:r>
            <a:r>
              <a:rPr lang="de-DE" altLang="it-IT" sz="1100" dirty="0" err="1">
                <a:ea typeface="MS Mincho" pitchFamily="49" charset="-128"/>
              </a:rPr>
              <a:t>format</a:t>
            </a:r>
            <a:r>
              <a:rPr lang="de-DE" altLang="it-IT" sz="1100" dirty="0">
                <a:ea typeface="MS Mincho" pitchFamily="49" charset="-128"/>
              </a:rPr>
              <a:t>: </a:t>
            </a:r>
            <a:r>
              <a:rPr lang="en-US" altLang="it-IT" sz="1100" u="sng" dirty="0">
                <a:solidFill>
                  <a:srgbClr val="0000FF"/>
                </a:solidFill>
                <a:ea typeface="MS Mincho" pitchFamily="49" charset="-128"/>
                <a:hlinkClick r:id="rId19"/>
              </a:rPr>
              <a:t>http://www.loc.gov/standards/datetime/</a:t>
            </a:r>
            <a:r>
              <a:rPr lang="en-US" altLang="it-IT" sz="1100" dirty="0">
                <a:ea typeface="MS Mincho" pitchFamily="49" charset="-128"/>
              </a:rPr>
              <a:t> 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en-GB" altLang="it-IT" sz="1100" b="1" dirty="0">
                <a:ea typeface="MS Mincho" pitchFamily="49" charset="-128"/>
              </a:rPr>
              <a:t>Extension schema: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en-GB" altLang="it-IT" sz="1100" dirty="0">
                <a:ea typeface="MS Mincho" pitchFamily="49" charset="-128"/>
              </a:rPr>
              <a:t>Example rights schema: </a:t>
            </a:r>
            <a:r>
              <a:rPr lang="en-GB" altLang="it-IT" sz="1100" u="sng" dirty="0">
                <a:solidFill>
                  <a:srgbClr val="0000FF"/>
                </a:solidFill>
                <a:ea typeface="MS Mincho" pitchFamily="49" charset="-128"/>
                <a:hlinkClick r:id="rId20"/>
              </a:rPr>
              <a:t>www.cdlib.org/inside/projects/rights/schema/</a:t>
            </a:r>
            <a:r>
              <a:rPr lang="en-GB" altLang="it-IT" sz="1100" dirty="0">
                <a:ea typeface="MS Mincho" pitchFamily="49" charset="-128"/>
              </a:rPr>
              <a:t> 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en-GB" altLang="it-IT" sz="1100" b="1" dirty="0">
                <a:ea typeface="MS Mincho" pitchFamily="49" charset="-128"/>
              </a:rPr>
              <a:t>Mix: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en-GB" altLang="it-IT" sz="1100" dirty="0">
                <a:ea typeface="MS Mincho" pitchFamily="49" charset="-128"/>
              </a:rPr>
              <a:t>Mix homepage: </a:t>
            </a:r>
            <a:r>
              <a:rPr lang="en-GB" altLang="it-IT" sz="1100" u="sng" dirty="0">
                <a:solidFill>
                  <a:srgbClr val="0000FF"/>
                </a:solidFill>
                <a:ea typeface="MS Mincho" pitchFamily="49" charset="-128"/>
                <a:hlinkClick r:id="rId21"/>
              </a:rPr>
              <a:t>http://www.loc.gov/standards/mix//</a:t>
            </a:r>
            <a:r>
              <a:rPr lang="en-GB" altLang="it-IT" sz="1100" dirty="0">
                <a:ea typeface="MS Mincho" pitchFamily="49" charset="-128"/>
              </a:rPr>
              <a:t> 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en-GB" altLang="it-IT" sz="1100" b="1" dirty="0">
                <a:ea typeface="MS Mincho" pitchFamily="49" charset="-128"/>
              </a:rPr>
              <a:t>METS:</a:t>
            </a:r>
            <a:endParaRPr lang="it-IT" altLang="it-IT" sz="1100" dirty="0">
              <a:ea typeface="MS Mincho" pitchFamily="49" charset="-128"/>
            </a:endParaRPr>
          </a:p>
          <a:p>
            <a:r>
              <a:rPr lang="en-GB" altLang="it-IT" sz="1100" dirty="0">
                <a:ea typeface="MS Mincho" pitchFamily="49" charset="-128"/>
              </a:rPr>
              <a:t>METS homepage: </a:t>
            </a:r>
            <a:r>
              <a:rPr lang="en-GB" altLang="it-IT" sz="1100" u="sng" dirty="0">
                <a:solidFill>
                  <a:srgbClr val="0000FF"/>
                </a:solidFill>
                <a:ea typeface="MS Mincho" pitchFamily="49" charset="-128"/>
                <a:hlinkClick r:id="rId22"/>
              </a:rPr>
              <a:t>http://www.loc.gov/standards/mets/</a:t>
            </a:r>
            <a:r>
              <a:rPr lang="de-DE" altLang="it-IT" sz="1100" dirty="0">
                <a:ea typeface="MS Mincho" pitchFamily="49" charset="-128"/>
              </a:rPr>
              <a:t> </a:t>
            </a:r>
            <a:endParaRPr lang="de-DE" altLang="it-IT" sz="1100" dirty="0" smtClean="0">
              <a:ea typeface="MS Mincho" pitchFamily="49" charset="-128"/>
            </a:endParaRPr>
          </a:p>
          <a:p>
            <a:endParaRPr lang="pt-PT" altLang="it-IT" sz="1100" b="1" dirty="0" smtClean="0">
              <a:ea typeface="MS Mincho" pitchFamily="49" charset="-128"/>
            </a:endParaRPr>
          </a:p>
          <a:p>
            <a:r>
              <a:rPr lang="pt-PT" altLang="it-IT" sz="1100" b="1" dirty="0" smtClean="0">
                <a:ea typeface="MS Mincho" pitchFamily="49" charset="-128"/>
              </a:rPr>
              <a:t>Altre </a:t>
            </a:r>
            <a:r>
              <a:rPr lang="pt-PT" altLang="it-IT" sz="1100" b="1" dirty="0">
                <a:ea typeface="MS Mincho" pitchFamily="49" charset="-128"/>
              </a:rPr>
              <a:t>fonti di </a:t>
            </a:r>
            <a:r>
              <a:rPr lang="pt-PT" altLang="it-IT" sz="1100" b="1" dirty="0" smtClean="0">
                <a:ea typeface="MS Mincho" pitchFamily="49" charset="-128"/>
              </a:rPr>
              <a:t>riferimento: </a:t>
            </a:r>
            <a:r>
              <a:rPr lang="it-IT" altLang="it-IT" sz="1100" dirty="0" smtClean="0">
                <a:ea typeface="MS Mincho" pitchFamily="49" charset="-128"/>
                <a:hlinkClick r:id="rId23"/>
              </a:rPr>
              <a:t>http</a:t>
            </a:r>
            <a:r>
              <a:rPr lang="it-IT" altLang="it-IT" sz="1100" dirty="0">
                <a:ea typeface="MS Mincho" pitchFamily="49" charset="-128"/>
                <a:hlinkClick r:id="rId23"/>
              </a:rPr>
              <a:t>://</a:t>
            </a:r>
            <a:r>
              <a:rPr lang="it-IT" altLang="it-IT" sz="1100" dirty="0" smtClean="0">
                <a:ea typeface="MS Mincho" pitchFamily="49" charset="-128"/>
                <a:hlinkClick r:id="rId23"/>
              </a:rPr>
              <a:t>www.oclc.org/content/dam/research/activities/trustedrep/repositories.pdf</a:t>
            </a:r>
            <a:endParaRPr lang="it-IT" altLang="it-IT" sz="1100" dirty="0">
              <a:ea typeface="MS Mincho" pitchFamily="49" charset="-128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57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250"/>
            <a:ext cx="675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1989138"/>
            <a:ext cx="8135938" cy="1633537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Approcci di implementazione e problemi</a:t>
            </a:r>
          </a:p>
          <a:p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Casi d’uso per applicare PREMIS</a:t>
            </a:r>
          </a:p>
          <a:p>
            <a:endParaRPr lang="fr-FR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000">
                <a:solidFill>
                  <a:srgbClr val="000000"/>
                </a:solidFill>
              </a:rPr>
              <a:t>Evoluzione di PREMIS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539750" y="1031875"/>
            <a:ext cx="4870450" cy="833438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Argomenti supplementari </a:t>
            </a:r>
          </a:p>
          <a:p>
            <a:pPr>
              <a:buClr>
                <a:srgbClr val="993300"/>
              </a:buClr>
            </a:pPr>
            <a:r>
              <a:rPr lang="it-IT" altLang="it-IT" sz="2400" b="1">
                <a:solidFill>
                  <a:srgbClr val="193433"/>
                </a:solidFill>
                <a:latin typeface="Arial" panose="020B0604020202020204" pitchFamily="34" charset="0"/>
              </a:rPr>
              <a:t>    per esercitazione e casi d'uso</a:t>
            </a:r>
            <a:endParaRPr lang="fr-FR" altLang="it-IT" sz="2400" b="1">
              <a:solidFill>
                <a:srgbClr val="193433"/>
              </a:solidFill>
              <a:latin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6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2014538"/>
            <a:ext cx="8569325" cy="709612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sz="4000">
                <a:solidFill>
                  <a:srgbClr val="000000"/>
                </a:solidFill>
              </a:rPr>
              <a:t> </a:t>
            </a:r>
            <a:r>
              <a:rPr lang="fr-FR" altLang="it-IT" sz="4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Contesto di applicazione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871663" y="4724400"/>
            <a:ext cx="5400675" cy="1203325"/>
          </a:xfrm>
          <a:prstGeom prst="rect">
            <a:avLst/>
          </a:prstGeom>
          <a:solidFill>
            <a:srgbClr val="C2CED4"/>
          </a:solidFill>
          <a:ln w="22225">
            <a:solidFill>
              <a:srgbClr val="CA9C4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993300"/>
              </a:buClr>
            </a:pPr>
            <a:r>
              <a:rPr lang="fr-FR" altLang="it-IT" sz="3600" b="1">
                <a:solidFill>
                  <a:srgbClr val="000000"/>
                </a:solidFill>
              </a:rPr>
              <a:t>Conservazione Digitale </a:t>
            </a:r>
          </a:p>
          <a:p>
            <a:pPr lvl="1" algn="ctr">
              <a:buClr>
                <a:srgbClr val="993300"/>
              </a:buClr>
            </a:pPr>
            <a:r>
              <a:rPr lang="fr-FR" altLang="it-IT" sz="3600" b="1">
                <a:solidFill>
                  <a:srgbClr val="000000"/>
                </a:solidFill>
              </a:rPr>
              <a:t>a Lungo Termine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681413" y="2897188"/>
            <a:ext cx="1295400" cy="1655762"/>
          </a:xfrm>
          <a:prstGeom prst="downArrow">
            <a:avLst/>
          </a:prstGeom>
          <a:solidFill>
            <a:srgbClr val="CA9C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7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65313" y="531813"/>
            <a:ext cx="3170237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Contesto di applicazione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4213" y="1557338"/>
            <a:ext cx="698341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AT" altLang="it-IT" sz="2400" b="1">
                <a:solidFill>
                  <a:srgbClr val="000000"/>
                </a:solidFill>
              </a:rPr>
              <a:t>Qual è la </a:t>
            </a:r>
            <a:r>
              <a:rPr lang="de-AT" altLang="it-IT" sz="2400" b="1" err="1">
                <a:solidFill>
                  <a:srgbClr val="000000"/>
                </a:solidFill>
              </a:rPr>
              <a:t>relazione</a:t>
            </a:r>
            <a:r>
              <a:rPr lang="de-AT" altLang="it-IT" sz="2400" b="1">
                <a:solidFill>
                  <a:srgbClr val="000000"/>
                </a:solidFill>
              </a:rPr>
              <a:t> </a:t>
            </a:r>
            <a:r>
              <a:rPr lang="de-AT" altLang="it-IT" sz="2400" b="1" err="1">
                <a:solidFill>
                  <a:srgbClr val="000000"/>
                </a:solidFill>
              </a:rPr>
              <a:t>con</a:t>
            </a:r>
            <a:r>
              <a:rPr lang="de-AT" altLang="it-IT" sz="2400" b="1">
                <a:solidFill>
                  <a:srgbClr val="000000"/>
                </a:solidFill>
              </a:rPr>
              <a:t> la </a:t>
            </a:r>
          </a:p>
          <a:p>
            <a:pPr algn="ctr"/>
            <a:r>
              <a:rPr lang="de-AT" altLang="it-IT" sz="2400" b="1" err="1">
                <a:solidFill>
                  <a:srgbClr val="000000"/>
                </a:solidFill>
              </a:rPr>
              <a:t>Conservazione</a:t>
            </a:r>
            <a:r>
              <a:rPr lang="de-AT" altLang="it-IT" sz="2400" b="1">
                <a:solidFill>
                  <a:srgbClr val="000000"/>
                </a:solidFill>
              </a:rPr>
              <a:t> Digitale a </a:t>
            </a:r>
            <a:r>
              <a:rPr lang="de-AT" altLang="it-IT" sz="2400" b="1" err="1">
                <a:solidFill>
                  <a:srgbClr val="000000"/>
                </a:solidFill>
              </a:rPr>
              <a:t>Lungo</a:t>
            </a:r>
            <a:r>
              <a:rPr lang="de-AT" altLang="it-IT" sz="2400" b="1">
                <a:solidFill>
                  <a:srgbClr val="000000"/>
                </a:solidFill>
              </a:rPr>
              <a:t> Termine?</a:t>
            </a:r>
          </a:p>
          <a:p>
            <a:endParaRPr lang="de-AT" altLang="it-IT" sz="2000" b="1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L‘esistenza</a:t>
            </a:r>
            <a:r>
              <a:rPr lang="de-AT" altLang="it-IT" sz="2000">
                <a:solidFill>
                  <a:srgbClr val="000000"/>
                </a:solidFill>
              </a:rPr>
              <a:t> di </a:t>
            </a:r>
            <a:r>
              <a:rPr lang="de-AT" altLang="it-IT" sz="2000" err="1">
                <a:solidFill>
                  <a:srgbClr val="000000"/>
                </a:solidFill>
              </a:rPr>
              <a:t>un</a:t>
            </a: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oggetto</a:t>
            </a:r>
            <a:r>
              <a:rPr lang="de-AT" altLang="it-IT" sz="2000">
                <a:solidFill>
                  <a:srgbClr val="000000"/>
                </a:solidFill>
              </a:rPr>
              <a:t> digitale </a:t>
            </a:r>
            <a:r>
              <a:rPr lang="de-AT" altLang="it-IT" sz="2000" err="1">
                <a:solidFill>
                  <a:srgbClr val="000000"/>
                </a:solidFill>
              </a:rPr>
              <a:t>dipende</a:t>
            </a: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dalla</a:t>
            </a: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sua</a:t>
            </a: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corretta</a:t>
            </a: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conservazione</a:t>
            </a:r>
            <a:r>
              <a:rPr lang="de-AT" altLang="it-IT" sz="2000">
                <a:solidFill>
                  <a:srgbClr val="000000"/>
                </a:solidFill>
              </a:rPr>
              <a:t> digitale.</a:t>
            </a:r>
          </a:p>
          <a:p>
            <a:endParaRPr lang="de-AT" altLang="it-IT" sz="2000">
              <a:solidFill>
                <a:srgbClr val="000000"/>
              </a:solidFill>
            </a:endParaRPr>
          </a:p>
          <a:p>
            <a:pPr marL="176213" indent="-176213">
              <a:buClr>
                <a:srgbClr val="993300"/>
              </a:buClr>
              <a:buFont typeface="Wingdings" panose="05000000000000000000" pitchFamily="2" charset="2"/>
              <a:buChar char=""/>
              <a:tabLst>
                <a:tab pos="1762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altLang="it-IT" sz="2000" smtClean="0">
                <a:solidFill>
                  <a:srgbClr val="000000"/>
                </a:solidFill>
              </a:rPr>
              <a:t>La </a:t>
            </a:r>
            <a:r>
              <a:rPr lang="de-AT" altLang="it-IT" sz="2000" err="1">
                <a:solidFill>
                  <a:srgbClr val="000000"/>
                </a:solidFill>
              </a:rPr>
              <a:t>corretta</a:t>
            </a: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conservazione</a:t>
            </a:r>
            <a:r>
              <a:rPr lang="de-AT" altLang="it-IT" sz="2000">
                <a:solidFill>
                  <a:srgbClr val="000000"/>
                </a:solidFill>
              </a:rPr>
              <a:t> digitale </a:t>
            </a:r>
            <a:r>
              <a:rPr lang="de-AT" altLang="it-IT" sz="2000" err="1">
                <a:solidFill>
                  <a:srgbClr val="000000"/>
                </a:solidFill>
              </a:rPr>
              <a:t>inizia</a:t>
            </a: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nel</a:t>
            </a: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momento</a:t>
            </a:r>
            <a:r>
              <a:rPr lang="de-AT" altLang="it-IT" sz="2000">
                <a:solidFill>
                  <a:srgbClr val="000000"/>
                </a:solidFill>
              </a:rPr>
              <a:t> della </a:t>
            </a:r>
            <a:r>
              <a:rPr lang="de-AT" altLang="it-IT" sz="2000" smtClean="0">
                <a:solidFill>
                  <a:srgbClr val="000000"/>
                </a:solidFill>
              </a:rPr>
              <a:t>     </a:t>
            </a:r>
            <a:r>
              <a:rPr lang="de-AT" altLang="it-IT" sz="2000" b="1" err="1" smtClean="0">
                <a:solidFill>
                  <a:srgbClr val="000000"/>
                </a:solidFill>
              </a:rPr>
              <a:t>nascita</a:t>
            </a:r>
            <a:r>
              <a:rPr lang="de-AT" altLang="it-IT" sz="2000" b="1" smtClean="0">
                <a:solidFill>
                  <a:srgbClr val="000000"/>
                </a:solidFill>
              </a:rPr>
              <a:t> </a:t>
            </a:r>
            <a:r>
              <a:rPr lang="de-AT" altLang="it-IT" sz="2000" b="1">
                <a:solidFill>
                  <a:srgbClr val="000000"/>
                </a:solidFill>
              </a:rPr>
              <a:t>digitale</a:t>
            </a: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 err="1">
                <a:solidFill>
                  <a:srgbClr val="000000"/>
                </a:solidFill>
              </a:rPr>
              <a:t>dell‘oggetto</a:t>
            </a:r>
            <a:r>
              <a:rPr lang="de-AT" altLang="it-IT" sz="200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endParaRPr lang="de-AT" altLang="it-IT" sz="2000">
              <a:solidFill>
                <a:srgbClr val="000000"/>
              </a:solidFill>
            </a:endParaRPr>
          </a:p>
          <a:p>
            <a:pPr>
              <a:buClr>
                <a:srgbClr val="993300"/>
              </a:buClr>
              <a:buFont typeface="Wingdings" panose="05000000000000000000" pitchFamily="2" charset="2"/>
              <a:buChar char=""/>
            </a:pPr>
            <a:r>
              <a:rPr lang="de-AT" altLang="it-IT" sz="2000">
                <a:solidFill>
                  <a:srgbClr val="000000"/>
                </a:solidFill>
              </a:rPr>
              <a:t> </a:t>
            </a:r>
            <a:r>
              <a:rPr lang="de-AT" altLang="it-IT" sz="2000"/>
              <a:t>La </a:t>
            </a:r>
            <a:r>
              <a:rPr lang="de-AT" altLang="it-IT" sz="2000" err="1"/>
              <a:t>crescita</a:t>
            </a:r>
            <a:r>
              <a:rPr lang="de-AT" altLang="it-IT" sz="2000"/>
              <a:t> di </a:t>
            </a:r>
            <a:r>
              <a:rPr lang="de-AT" altLang="it-IT" sz="2000" err="1"/>
              <a:t>consapevolezza</a:t>
            </a:r>
            <a:r>
              <a:rPr lang="de-AT" altLang="it-IT" sz="2000"/>
              <a:t> della </a:t>
            </a:r>
            <a:r>
              <a:rPr lang="de-AT" altLang="it-IT" sz="2000" err="1"/>
              <a:t>comunità</a:t>
            </a:r>
            <a:r>
              <a:rPr lang="de-AT" altLang="it-IT" sz="2000"/>
              <a:t> digitale, in </a:t>
            </a:r>
            <a:r>
              <a:rPr lang="de-AT" altLang="it-IT" sz="2000" err="1"/>
              <a:t>merito</a:t>
            </a:r>
            <a:r>
              <a:rPr lang="de-AT" altLang="it-IT" sz="2000"/>
              <a:t> alla </a:t>
            </a:r>
            <a:r>
              <a:rPr lang="de-AT" altLang="it-IT" sz="2000" err="1"/>
              <a:t>conservazione</a:t>
            </a:r>
            <a:r>
              <a:rPr lang="de-AT" altLang="it-IT" sz="2000"/>
              <a:t>, si è </a:t>
            </a:r>
            <a:r>
              <a:rPr lang="de-AT" altLang="it-IT" sz="2000" err="1"/>
              <a:t>manifestata</a:t>
            </a:r>
            <a:r>
              <a:rPr lang="de-AT" altLang="it-IT" sz="2000"/>
              <a:t> </a:t>
            </a:r>
            <a:r>
              <a:rPr lang="de-AT" altLang="it-IT" sz="2000" err="1"/>
              <a:t>dalle</a:t>
            </a:r>
            <a:r>
              <a:rPr lang="de-AT" altLang="it-IT" sz="2000"/>
              <a:t> </a:t>
            </a:r>
            <a:r>
              <a:rPr lang="de-AT" altLang="it-IT" sz="2000" err="1"/>
              <a:t>iniziative</a:t>
            </a:r>
            <a:r>
              <a:rPr lang="de-AT" altLang="it-IT" sz="2000"/>
              <a:t> di </a:t>
            </a:r>
            <a:r>
              <a:rPr lang="de-AT" altLang="it-IT" sz="2000" err="1"/>
              <a:t>implementazione</a:t>
            </a:r>
            <a:r>
              <a:rPr lang="de-AT" altLang="it-IT" sz="2000"/>
              <a:t>. </a:t>
            </a:r>
            <a:r>
              <a:rPr lang="de-AT" altLang="it-IT" sz="2000" err="1"/>
              <a:t>Tali</a:t>
            </a:r>
            <a:r>
              <a:rPr lang="de-AT" altLang="it-IT" sz="2000"/>
              <a:t> </a:t>
            </a:r>
            <a:r>
              <a:rPr lang="de-AT" altLang="it-IT" sz="2000" err="1"/>
              <a:t>iniziative</a:t>
            </a:r>
            <a:r>
              <a:rPr lang="de-AT" altLang="it-IT" sz="2000"/>
              <a:t> </a:t>
            </a:r>
            <a:r>
              <a:rPr lang="de-AT" altLang="it-IT" sz="2000" err="1"/>
              <a:t>hanno</a:t>
            </a:r>
            <a:r>
              <a:rPr lang="de-AT" altLang="it-IT" sz="2000"/>
              <a:t> </a:t>
            </a:r>
            <a:r>
              <a:rPr lang="de-AT" altLang="it-IT" sz="2000" err="1"/>
              <a:t>messo</a:t>
            </a:r>
            <a:r>
              <a:rPr lang="de-AT" altLang="it-IT" sz="2000"/>
              <a:t> in </a:t>
            </a:r>
            <a:r>
              <a:rPr lang="de-AT" altLang="it-IT" sz="2000" err="1"/>
              <a:t>evidenza</a:t>
            </a:r>
            <a:r>
              <a:rPr lang="de-AT" altLang="it-IT" sz="2000"/>
              <a:t> </a:t>
            </a:r>
            <a:r>
              <a:rPr lang="de-AT" altLang="it-IT" sz="2000" err="1"/>
              <a:t>il</a:t>
            </a:r>
            <a:r>
              <a:rPr lang="de-AT" altLang="it-IT" sz="2000"/>
              <a:t> </a:t>
            </a:r>
            <a:r>
              <a:rPr lang="de-AT" altLang="it-IT" sz="2000" err="1"/>
              <a:t>bisogno</a:t>
            </a:r>
            <a:r>
              <a:rPr lang="de-AT" altLang="it-IT" sz="2000"/>
              <a:t> di </a:t>
            </a:r>
            <a:r>
              <a:rPr lang="de-AT" altLang="it-IT" sz="2000" err="1"/>
              <a:t>una</a:t>
            </a:r>
            <a:r>
              <a:rPr lang="de-AT" altLang="it-IT" sz="2000"/>
              <a:t> </a:t>
            </a:r>
            <a:r>
              <a:rPr lang="de-AT" altLang="it-IT" sz="2000" err="1"/>
              <a:t>infrastruttura</a:t>
            </a:r>
            <a:r>
              <a:rPr lang="de-AT" altLang="it-IT" sz="2000"/>
              <a:t> di </a:t>
            </a:r>
            <a:r>
              <a:rPr lang="de-AT" altLang="it-IT" sz="2000" err="1"/>
              <a:t>metadati</a:t>
            </a:r>
            <a:r>
              <a:rPr lang="de-AT" altLang="it-IT" sz="2000"/>
              <a:t> per la </a:t>
            </a:r>
            <a:r>
              <a:rPr lang="de-AT" altLang="it-IT" sz="2000" err="1"/>
              <a:t>conservazione</a:t>
            </a:r>
            <a:r>
              <a:rPr lang="de-AT" altLang="it-IT" sz="2000"/>
              <a:t> digitale.</a:t>
            </a:r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8</a:t>
            </a:fld>
            <a:endParaRPr lang="de-A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65313" y="531813"/>
            <a:ext cx="3170237" cy="371475"/>
          </a:xfrm>
          <a:prstGeom prst="rect">
            <a:avLst/>
          </a:prstGeom>
          <a:noFill/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993300"/>
              </a:buClr>
              <a:buFont typeface="Wingdings" panose="05000000000000000000" pitchFamily="2" charset="2"/>
              <a:buChar char=""/>
            </a:pP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 </a:t>
            </a:r>
            <a:r>
              <a:rPr lang="it-IT" altLang="it-IT" b="1" smtClean="0">
                <a:solidFill>
                  <a:srgbClr val="193433"/>
                </a:solidFill>
                <a:latin typeface="Arial" panose="020B0604020202020204" pitchFamily="34" charset="0"/>
              </a:rPr>
              <a:t>Contesto</a:t>
            </a:r>
            <a:r>
              <a:rPr lang="fr-FR" altLang="it-IT" b="1" smtClean="0">
                <a:solidFill>
                  <a:srgbClr val="193433"/>
                </a:solidFill>
                <a:latin typeface="Arial" panose="020B0604020202020204" pitchFamily="34" charset="0"/>
              </a:rPr>
              <a:t> </a:t>
            </a:r>
            <a:r>
              <a:rPr lang="fr-FR" altLang="it-IT" b="1">
                <a:solidFill>
                  <a:srgbClr val="193433"/>
                </a:solidFill>
                <a:latin typeface="Arial" panose="020B0604020202020204" pitchFamily="34" charset="0"/>
              </a:rPr>
              <a:t>di </a:t>
            </a:r>
            <a:r>
              <a:rPr lang="fr-FR" altLang="it-IT" b="1" err="1">
                <a:solidFill>
                  <a:srgbClr val="193433"/>
                </a:solidFill>
                <a:latin typeface="Arial" panose="020B0604020202020204" pitchFamily="34" charset="0"/>
              </a:rPr>
              <a:t>applicazione</a:t>
            </a:r>
            <a:endParaRPr lang="fr-FR" altLang="it-IT" b="1">
              <a:solidFill>
                <a:srgbClr val="193433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 rot="5400000">
            <a:off x="1535906" y="453232"/>
            <a:ext cx="417513" cy="241300"/>
          </a:xfrm>
          <a:custGeom>
            <a:avLst/>
            <a:gdLst>
              <a:gd name="T0" fmla="*/ 299758 w 21600"/>
              <a:gd name="T1" fmla="*/ 0 h 21600"/>
              <a:gd name="T2" fmla="*/ 180978 w 21600"/>
              <a:gd name="T3" fmla="*/ 80433 h 21600"/>
              <a:gd name="T4" fmla="*/ 0 w 21600"/>
              <a:gd name="T5" fmla="*/ 201776 h 21600"/>
              <a:gd name="T6" fmla="*/ 179235 w 21600"/>
              <a:gd name="T7" fmla="*/ 241300 h 21600"/>
              <a:gd name="T8" fmla="*/ 358469 w 21600"/>
              <a:gd name="T9" fmla="*/ 167603 h 21600"/>
              <a:gd name="T10" fmla="*/ 418537 w 21600"/>
              <a:gd name="T11" fmla="*/ 804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lnTo>
                  <a:pt x="15470" y="0"/>
                </a:lnTo>
                <a:close/>
              </a:path>
            </a:pathLst>
          </a:custGeom>
          <a:solidFill>
            <a:srgbClr val="B7C6C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962893"/>
            <a:ext cx="8402637" cy="600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Metadati</a:t>
            </a: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lang="en-US" sz="2400" b="1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conservazione</a:t>
            </a:r>
            <a:endParaRPr lang="en-US" sz="2400" b="1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188" y="1576389"/>
            <a:ext cx="6272212" cy="37248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err="1" smtClean="0"/>
              <a:t>Provenienza</a:t>
            </a:r>
            <a:endParaRPr lang="en-US" sz="1600" b="1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smtClean="0"/>
              <a:t>Chi ha la </a:t>
            </a:r>
            <a:r>
              <a:rPr lang="it-IT" sz="1600" smtClean="0"/>
              <a:t>custodia/proprietà</a:t>
            </a:r>
            <a:r>
              <a:rPr lang="en-US" sz="1600" smtClean="0"/>
              <a:t> dell'oggetto </a:t>
            </a:r>
            <a:r>
              <a:rPr lang="en-US" sz="1600" err="1" smtClean="0"/>
              <a:t>digitale</a:t>
            </a:r>
            <a:r>
              <a:rPr lang="en-US" sz="1600" smtClean="0"/>
              <a:t>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err="1" smtClean="0"/>
              <a:t>Autenticità</a:t>
            </a:r>
            <a:endParaRPr lang="en-US" sz="1600" b="1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err="1" smtClean="0"/>
              <a:t>L'oggetto</a:t>
            </a:r>
            <a:r>
              <a:rPr lang="en-US" sz="1600" smtClean="0"/>
              <a:t> </a:t>
            </a:r>
            <a:r>
              <a:rPr lang="en-US" sz="1600" err="1" smtClean="0"/>
              <a:t>digitale</a:t>
            </a:r>
            <a:r>
              <a:rPr lang="en-US" sz="1600" smtClean="0"/>
              <a:t> è </a:t>
            </a:r>
            <a:r>
              <a:rPr lang="en-US" sz="1600" err="1" smtClean="0"/>
              <a:t>quello</a:t>
            </a:r>
            <a:r>
              <a:rPr lang="en-US" sz="1600" smtClean="0"/>
              <a:t> </a:t>
            </a:r>
            <a:r>
              <a:rPr lang="en-US" sz="1600" err="1" smtClean="0"/>
              <a:t>che</a:t>
            </a:r>
            <a:r>
              <a:rPr lang="en-US" sz="1600" smtClean="0"/>
              <a:t> </a:t>
            </a:r>
            <a:r>
              <a:rPr lang="en-US" sz="1600" err="1" smtClean="0"/>
              <a:t>si</a:t>
            </a:r>
            <a:r>
              <a:rPr lang="en-US" sz="1600" smtClean="0"/>
              <a:t> </a:t>
            </a:r>
            <a:r>
              <a:rPr lang="en-US" sz="1600" err="1" smtClean="0"/>
              <a:t>presuppone</a:t>
            </a:r>
            <a:r>
              <a:rPr lang="en-US" sz="1600" smtClean="0"/>
              <a:t> </a:t>
            </a:r>
            <a:r>
              <a:rPr lang="en-US" sz="1600" err="1" smtClean="0"/>
              <a:t>essere</a:t>
            </a:r>
            <a:r>
              <a:rPr lang="en-US" sz="1600" smtClean="0"/>
              <a:t>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err="1" smtClean="0"/>
              <a:t>Attività</a:t>
            </a:r>
            <a:r>
              <a:rPr lang="en-US" sz="1600" b="1" smtClean="0"/>
              <a:t> di </a:t>
            </a:r>
            <a:r>
              <a:rPr lang="en-US" sz="1600" b="1" err="1" smtClean="0"/>
              <a:t>conservazione</a:t>
            </a:r>
            <a:endParaRPr lang="en-US" sz="1600" b="1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smtClean="0"/>
              <a:t>Cosa è </a:t>
            </a:r>
            <a:r>
              <a:rPr lang="en-US" sz="1600" err="1" smtClean="0"/>
              <a:t>stato</a:t>
            </a:r>
            <a:r>
              <a:rPr lang="en-US" sz="1600" smtClean="0"/>
              <a:t> </a:t>
            </a:r>
            <a:r>
              <a:rPr lang="en-US" sz="1600" err="1" smtClean="0"/>
              <a:t>fatto</a:t>
            </a:r>
            <a:r>
              <a:rPr lang="en-US" sz="1600" smtClean="0"/>
              <a:t> per </a:t>
            </a:r>
            <a:r>
              <a:rPr lang="en-US" sz="1600" err="1" smtClean="0"/>
              <a:t>preservarlo</a:t>
            </a:r>
            <a:r>
              <a:rPr lang="en-US" sz="1600" smtClean="0"/>
              <a:t>?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err="1" smtClean="0"/>
              <a:t>Ambiente</a:t>
            </a:r>
            <a:r>
              <a:rPr lang="en-US" sz="1600" b="1" smtClean="0"/>
              <a:t> </a:t>
            </a:r>
            <a:r>
              <a:rPr lang="en-US" sz="1600" b="1" err="1" smtClean="0"/>
              <a:t>tecnologico</a:t>
            </a:r>
            <a:endParaRPr lang="en-US" sz="1600" b="1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smtClean="0"/>
              <a:t>Cosa è </a:t>
            </a:r>
            <a:r>
              <a:rPr lang="en-US" sz="1600" err="1" smtClean="0"/>
              <a:t>necessario</a:t>
            </a:r>
            <a:r>
              <a:rPr lang="en-US" sz="1600" smtClean="0"/>
              <a:t> per </a:t>
            </a:r>
            <a:r>
              <a:rPr lang="en-US" sz="1600" err="1" smtClean="0"/>
              <a:t>essere</a:t>
            </a:r>
            <a:r>
              <a:rPr lang="en-US" sz="1600" smtClean="0"/>
              <a:t> </a:t>
            </a:r>
            <a:r>
              <a:rPr lang="en-US" sz="1600" err="1" smtClean="0"/>
              <a:t>restituito</a:t>
            </a:r>
            <a:r>
              <a:rPr lang="en-US" sz="1600" smtClean="0"/>
              <a:t> </a:t>
            </a:r>
            <a:r>
              <a:rPr lang="en-US" sz="1600" err="1" smtClean="0"/>
              <a:t>dall'ambiente</a:t>
            </a:r>
            <a:r>
              <a:rPr lang="en-US" sz="1600" smtClean="0"/>
              <a:t> </a:t>
            </a:r>
            <a:r>
              <a:rPr lang="en-US" sz="1600" err="1" smtClean="0"/>
              <a:t>digitale</a:t>
            </a:r>
            <a:r>
              <a:rPr lang="en-US" sz="1600" smtClean="0"/>
              <a:t> (render) e </a:t>
            </a:r>
            <a:r>
              <a:rPr lang="en-US" sz="1600" err="1" smtClean="0"/>
              <a:t>quindi</a:t>
            </a:r>
            <a:r>
              <a:rPr lang="en-US" sz="1600" smtClean="0"/>
              <a:t> </a:t>
            </a:r>
            <a:r>
              <a:rPr lang="en-US" sz="1600" err="1" smtClean="0"/>
              <a:t>eventualmente</a:t>
            </a:r>
            <a:r>
              <a:rPr lang="en-US" sz="1600" smtClean="0"/>
              <a:t>, </a:t>
            </a:r>
            <a:r>
              <a:rPr lang="en-US" sz="1600" err="1" smtClean="0"/>
              <a:t>riusarlo</a:t>
            </a:r>
            <a:r>
              <a:rPr lang="en-US" sz="1600" smtClean="0"/>
              <a:t>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err="1" smtClean="0"/>
              <a:t>Informazione</a:t>
            </a:r>
            <a:r>
              <a:rPr lang="en-US" sz="1600" b="1" smtClean="0"/>
              <a:t> </a:t>
            </a:r>
            <a:r>
              <a:rPr lang="en-US" sz="1600" b="1" err="1" smtClean="0"/>
              <a:t>strutturale</a:t>
            </a:r>
            <a:endParaRPr lang="en-US" sz="1600" b="1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smtClean="0"/>
              <a:t>Come </a:t>
            </a:r>
            <a:r>
              <a:rPr lang="en-US" sz="1600" err="1" smtClean="0"/>
              <a:t>sono</a:t>
            </a:r>
            <a:r>
              <a:rPr lang="en-US" sz="1600" smtClean="0"/>
              <a:t> </a:t>
            </a:r>
            <a:r>
              <a:rPr lang="en-US" sz="1600" err="1" smtClean="0"/>
              <a:t>messi</a:t>
            </a:r>
            <a:r>
              <a:rPr lang="en-US" sz="1600" smtClean="0"/>
              <a:t> </a:t>
            </a:r>
            <a:r>
              <a:rPr lang="en-US" sz="1600" err="1" smtClean="0"/>
              <a:t>insieme</a:t>
            </a:r>
            <a:r>
              <a:rPr lang="en-US" sz="1600" smtClean="0"/>
              <a:t> </a:t>
            </a:r>
            <a:r>
              <a:rPr lang="en-US" sz="1600" err="1" smtClean="0"/>
              <a:t>gli</a:t>
            </a:r>
            <a:r>
              <a:rPr lang="en-US" sz="1600" smtClean="0"/>
              <a:t> </a:t>
            </a:r>
            <a:r>
              <a:rPr lang="en-US" sz="1600" err="1" smtClean="0"/>
              <a:t>oggetti</a:t>
            </a:r>
            <a:r>
              <a:rPr lang="en-US" sz="1600" smtClean="0"/>
              <a:t> </a:t>
            </a:r>
            <a:r>
              <a:rPr lang="en-US" sz="1600" err="1" smtClean="0"/>
              <a:t>digitali</a:t>
            </a:r>
            <a:r>
              <a:rPr lang="en-US" sz="1600" smtClean="0"/>
              <a:t>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err="1" smtClean="0"/>
              <a:t>Gestione</a:t>
            </a:r>
            <a:r>
              <a:rPr lang="en-US" sz="1600" b="1" smtClean="0"/>
              <a:t> </a:t>
            </a:r>
            <a:r>
              <a:rPr lang="en-US" sz="1600" b="1" err="1" smtClean="0"/>
              <a:t>dei</a:t>
            </a:r>
            <a:r>
              <a:rPr lang="en-US" sz="1600" b="1" smtClean="0"/>
              <a:t> </a:t>
            </a:r>
            <a:r>
              <a:rPr lang="en-US" sz="1600" b="1" err="1" smtClean="0"/>
              <a:t>diritti</a:t>
            </a:r>
            <a:endParaRPr lang="en-US" sz="1600" b="1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err="1" smtClean="0"/>
              <a:t>Quali</a:t>
            </a:r>
            <a:r>
              <a:rPr lang="en-US" sz="1600" smtClean="0"/>
              <a:t> </a:t>
            </a:r>
            <a:r>
              <a:rPr lang="en-US" sz="1600" err="1" smtClean="0"/>
              <a:t>vincoli</a:t>
            </a:r>
            <a:r>
              <a:rPr lang="en-US" sz="1600" smtClean="0"/>
              <a:t> </a:t>
            </a:r>
            <a:r>
              <a:rPr lang="en-US" sz="1600" err="1" smtClean="0"/>
              <a:t>legali</a:t>
            </a:r>
            <a:r>
              <a:rPr lang="en-US" sz="1600" smtClean="0"/>
              <a:t> </a:t>
            </a:r>
            <a:r>
              <a:rPr lang="en-US" sz="1600" err="1" smtClean="0"/>
              <a:t>devono</a:t>
            </a:r>
            <a:r>
              <a:rPr lang="en-US" sz="1600" smtClean="0"/>
              <a:t> </a:t>
            </a:r>
            <a:r>
              <a:rPr lang="en-US" sz="1600" err="1" smtClean="0"/>
              <a:t>essere</a:t>
            </a:r>
            <a:r>
              <a:rPr lang="en-US" sz="1600" smtClean="0"/>
              <a:t> </a:t>
            </a:r>
            <a:r>
              <a:rPr lang="en-US" sz="1600" err="1" smtClean="0"/>
              <a:t>osservati</a:t>
            </a:r>
            <a:r>
              <a:rPr lang="en-US" sz="1600" smtClean="0"/>
              <a:t>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buFont typeface="Wingdings" panose="05000000000000000000" pitchFamily="2" charset="2"/>
              <a:buChar char="§"/>
              <a:defRPr/>
            </a:pPr>
            <a:endParaRPr lang="en-US" sz="1600" smtClean="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7654925" y="633413"/>
            <a:ext cx="20638" cy="5531891"/>
          </a:xfrm>
          <a:prstGeom prst="line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bg2">
                    <a:lumMod val="10000"/>
                  </a:schemeClr>
                </a:gs>
                <a:gs pos="52000">
                  <a:schemeClr val="bg2">
                    <a:lumMod val="1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latin typeface="+mn-lt"/>
              <a:cs typeface="+mn-cs"/>
            </a:endParaRP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7742238" y="2636838"/>
            <a:ext cx="93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7754938" y="4357688"/>
            <a:ext cx="93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7754938" y="5097463"/>
            <a:ext cx="93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7820025" y="248920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it-IT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10 anni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7845425" y="4221163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it-IT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50 anni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843838" y="4816475"/>
            <a:ext cx="1090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futuro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indistinto</a:t>
            </a:r>
          </a:p>
        </p:txBody>
      </p:sp>
      <p:pic>
        <p:nvPicPr>
          <p:cNvPr id="11280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957263"/>
            <a:ext cx="10636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5535613" y="1087438"/>
            <a:ext cx="1417637" cy="484187"/>
          </a:xfrm>
          <a:prstGeom prst="rightArrow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41BA90-D39B-40AC-ADBE-300A0C834EA7}" type="slidenum">
              <a:rPr lang="de-AT" altLang="it-IT" smtClean="0"/>
              <a:pPr/>
              <a:t>9</a:t>
            </a:fld>
            <a:endParaRPr lang="de-AT" altLang="it-IT"/>
          </a:p>
        </p:txBody>
      </p:sp>
      <p:sp>
        <p:nvSpPr>
          <p:cNvPr id="4" name="Rettangolo 3"/>
          <p:cNvSpPr/>
          <p:nvPr/>
        </p:nvSpPr>
        <p:spPr>
          <a:xfrm>
            <a:off x="847021" y="5946231"/>
            <a:ext cx="553151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defRPr/>
            </a:pPr>
            <a:r>
              <a:rPr lang="en-US" b="1" err="1"/>
              <a:t>Rendere</a:t>
            </a:r>
            <a:r>
              <a:rPr lang="en-US" b="1"/>
              <a:t> </a:t>
            </a:r>
            <a:r>
              <a:rPr lang="en-US" b="1" err="1"/>
              <a:t>gli</a:t>
            </a:r>
            <a:r>
              <a:rPr lang="en-US" b="1"/>
              <a:t> </a:t>
            </a:r>
            <a:r>
              <a:rPr lang="en-US" b="1" err="1"/>
              <a:t>oggetti</a:t>
            </a:r>
            <a:r>
              <a:rPr lang="en-US" b="1"/>
              <a:t> </a:t>
            </a:r>
            <a:r>
              <a:rPr lang="en-US" b="1" err="1"/>
              <a:t>digitali</a:t>
            </a:r>
            <a:r>
              <a:rPr lang="en-US" b="1"/>
              <a:t> </a:t>
            </a:r>
            <a:endParaRPr lang="en-US" b="1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804C19"/>
              </a:buClr>
              <a:defRPr/>
            </a:pPr>
            <a:r>
              <a:rPr lang="en-US" b="1" smtClean="0"/>
              <a:t>auto-</a:t>
            </a:r>
            <a:r>
              <a:rPr lang="en-US" b="1" err="1" smtClean="0"/>
              <a:t>documentativi</a:t>
            </a:r>
            <a:r>
              <a:rPr lang="en-US" b="1" smtClean="0"/>
              <a:t> </a:t>
            </a:r>
            <a:r>
              <a:rPr lang="en-US" b="1"/>
              <a:t>(self-documenting) </a:t>
            </a:r>
            <a:r>
              <a:rPr lang="en-US" b="1" err="1"/>
              <a:t>nel</a:t>
            </a:r>
            <a:r>
              <a:rPr lang="en-US" b="1"/>
              <a:t> </a:t>
            </a:r>
            <a:r>
              <a:rPr lang="en-US" b="1" smtClean="0"/>
              <a:t>tempo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7238</TotalTime>
  <Words>5190</Words>
  <Application>Microsoft Office PowerPoint</Application>
  <PresentationFormat>Presentazione su schermo (4:3)</PresentationFormat>
  <Paragraphs>801</Paragraphs>
  <Slides>57</Slides>
  <Notes>57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72" baseType="lpstr">
      <vt:lpstr>MS PGothic</vt:lpstr>
      <vt:lpstr>Arial</vt:lpstr>
      <vt:lpstr>Arial Black</vt:lpstr>
      <vt:lpstr>Calibri</vt:lpstr>
      <vt:lpstr>Calibri Light</vt:lpstr>
      <vt:lpstr>Candara</vt:lpstr>
      <vt:lpstr>Gadugi</vt:lpstr>
      <vt:lpstr>Garamond</vt:lpstr>
      <vt:lpstr>Helvetica Neue</vt:lpstr>
      <vt:lpstr>Lucida Sans Unicode</vt:lpstr>
      <vt:lpstr>MS Mincho</vt:lpstr>
      <vt:lpstr>Times New Roman</vt:lpstr>
      <vt:lpstr>Verdana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Metadati di conservazione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OAIS - Tipologie di “Pacchetto di Informazione” (IP)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Administrator</dc:creator>
  <cp:lastModifiedBy>sbs</cp:lastModifiedBy>
  <cp:revision>331</cp:revision>
  <cp:lastPrinted>1601-01-01T00:00:00Z</cp:lastPrinted>
  <dcterms:created xsi:type="dcterms:W3CDTF">2011-10-21T06:40:22Z</dcterms:created>
  <dcterms:modified xsi:type="dcterms:W3CDTF">2016-06-13T12:01:36Z</dcterms:modified>
</cp:coreProperties>
</file>